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22"/>
  </p:notesMasterIdLst>
  <p:sldIdLst>
    <p:sldId id="256" r:id="rId5"/>
    <p:sldId id="292" r:id="rId6"/>
    <p:sldId id="267" r:id="rId7"/>
    <p:sldId id="268" r:id="rId8"/>
    <p:sldId id="269" r:id="rId9"/>
    <p:sldId id="289" r:id="rId10"/>
    <p:sldId id="290" r:id="rId11"/>
    <p:sldId id="271" r:id="rId12"/>
    <p:sldId id="276" r:id="rId13"/>
    <p:sldId id="279" r:id="rId14"/>
    <p:sldId id="280" r:id="rId15"/>
    <p:sldId id="281" r:id="rId16"/>
    <p:sldId id="282" r:id="rId17"/>
    <p:sldId id="283" r:id="rId18"/>
    <p:sldId id="291" r:id="rId19"/>
    <p:sldId id="284" r:id="rId20"/>
    <p:sldId id="286" r:id="rId2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387"/>
    <a:srgbClr val="B85504"/>
    <a:srgbClr val="DD6705"/>
    <a:srgbClr val="E65D00"/>
    <a:srgbClr val="FF2625"/>
    <a:srgbClr val="007788"/>
    <a:srgbClr val="297C2A"/>
    <a:srgbClr val="F69000"/>
    <a:srgbClr val="01C2D1"/>
    <a:srgbClr val="D6D73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19" autoAdjust="0"/>
    <p:restoredTop sz="57369" autoAdjust="0"/>
  </p:normalViewPr>
  <p:slideViewPr>
    <p:cSldViewPr snapToGrid="0">
      <p:cViewPr varScale="1">
        <p:scale>
          <a:sx n="51" d="100"/>
          <a:sy n="51" d="100"/>
        </p:scale>
        <p:origin x="1662" y="72"/>
      </p:cViewPr>
      <p:guideLst>
        <p:guide orient="horz" pos="2160"/>
        <p:guide pos="480"/>
        <p:guide pos="7200"/>
        <p:guide pos="4368"/>
      </p:guideLst>
    </p:cSldViewPr>
  </p:slideViewPr>
  <p:notesTextViewPr>
    <p:cViewPr>
      <p:scale>
        <a:sx n="125" d="100"/>
        <a:sy n="125" d="100"/>
      </p:scale>
      <p:origin x="0" y="0"/>
    </p:cViewPr>
  </p:notesTextViewPr>
  <p:sorterViewPr>
    <p:cViewPr>
      <p:scale>
        <a:sx n="94" d="100"/>
        <a:sy n="94" d="100"/>
      </p:scale>
      <p:origin x="0" y="-16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63D400-34C3-47FF-ADBD-F8053177BF8C}" type="doc">
      <dgm:prSet loTypeId="urn:microsoft.com/office/officeart/2005/8/layout/hierarchy3" loCatId="relationship" qsTypeId="urn:microsoft.com/office/officeart/2005/8/quickstyle/simple1" qsCatId="simple" csTypeId="urn:microsoft.com/office/officeart/2005/8/colors/accent2_1" csCatId="accent2" phldr="1"/>
      <dgm:spPr/>
      <dgm:t>
        <a:bodyPr/>
        <a:lstStyle/>
        <a:p>
          <a:endParaRPr lang="en-US"/>
        </a:p>
      </dgm:t>
    </dgm:pt>
    <dgm:pt modelId="{276E6809-B4E2-4B7F-8590-117A0DAF8316}">
      <dgm:prSet phldrT="[Text]" custT="1"/>
      <dgm:spPr/>
      <dgm:t>
        <a:bodyPr/>
        <a:lstStyle/>
        <a:p>
          <a:r>
            <a:rPr lang="en-US" sz="4400" dirty="0">
              <a:latin typeface="Arial" panose="020B0604020202020204" pitchFamily="34" charset="0"/>
              <a:cs typeface="Arial" panose="020B0604020202020204" pitchFamily="34" charset="0"/>
            </a:rPr>
            <a:t>Explicit Bias</a:t>
          </a:r>
        </a:p>
      </dgm:t>
    </dgm:pt>
    <dgm:pt modelId="{6A7C8B96-563D-42F5-9924-FC902E09CDB3}" type="parTrans" cxnId="{04EE4406-F466-4EB1-92DE-AF87D98FFFFE}">
      <dgm:prSet/>
      <dgm:spPr/>
      <dgm:t>
        <a:bodyPr/>
        <a:lstStyle/>
        <a:p>
          <a:endParaRPr lang="en-US"/>
        </a:p>
      </dgm:t>
    </dgm:pt>
    <dgm:pt modelId="{47F6D4D9-1040-4175-A242-2B98002F0C43}" type="sibTrans" cxnId="{04EE4406-F466-4EB1-92DE-AF87D98FFFFE}">
      <dgm:prSet/>
      <dgm:spPr/>
      <dgm:t>
        <a:bodyPr/>
        <a:lstStyle/>
        <a:p>
          <a:endParaRPr lang="en-US"/>
        </a:p>
      </dgm:t>
    </dgm:pt>
    <dgm:pt modelId="{DA1005C8-EC62-4F8C-8E76-D74A1DB877F0}">
      <dgm:prSet phldrT="[Text]" custT="1"/>
      <dgm:spPr>
        <a:solidFill>
          <a:schemeClr val="accent4">
            <a:lumMod val="40000"/>
            <a:lumOff val="60000"/>
            <a:alpha val="90000"/>
          </a:schemeClr>
        </a:solidFill>
      </dgm:spPr>
      <dgm:t>
        <a:bodyPr/>
        <a:lstStyle/>
        <a:p>
          <a:r>
            <a:rPr lang="en-US" sz="4000" dirty="0">
              <a:latin typeface="Arial" panose="020B0604020202020204" pitchFamily="34" charset="0"/>
              <a:cs typeface="Arial" panose="020B0604020202020204" pitchFamily="34" charset="0"/>
            </a:rPr>
            <a:t>Aware of Bias </a:t>
          </a:r>
        </a:p>
      </dgm:t>
    </dgm:pt>
    <dgm:pt modelId="{8F17FB2C-F9AD-4691-9E1F-F61FF9596EF7}" type="parTrans" cxnId="{1FD3D007-2CA5-4618-925C-52DBC57F91A6}">
      <dgm:prSet/>
      <dgm:spPr/>
      <dgm:t>
        <a:bodyPr/>
        <a:lstStyle/>
        <a:p>
          <a:endParaRPr lang="en-US"/>
        </a:p>
      </dgm:t>
    </dgm:pt>
    <dgm:pt modelId="{3333F4E7-A85C-4A76-ADAD-3C832DD752DC}" type="sibTrans" cxnId="{1FD3D007-2CA5-4618-925C-52DBC57F91A6}">
      <dgm:prSet/>
      <dgm:spPr/>
      <dgm:t>
        <a:bodyPr/>
        <a:lstStyle/>
        <a:p>
          <a:endParaRPr lang="en-US"/>
        </a:p>
      </dgm:t>
    </dgm:pt>
    <dgm:pt modelId="{3D18AB35-9DC8-4E29-B021-95CA09C4549A}">
      <dgm:prSet phldrT="[Text]" custT="1"/>
      <dgm:spPr>
        <a:solidFill>
          <a:schemeClr val="accent4">
            <a:lumMod val="40000"/>
            <a:lumOff val="60000"/>
            <a:alpha val="90000"/>
          </a:schemeClr>
        </a:solidFill>
      </dgm:spPr>
      <dgm:t>
        <a:bodyPr/>
        <a:lstStyle/>
        <a:p>
          <a:r>
            <a:rPr lang="en-US" sz="4000" kern="1200" dirty="0">
              <a:latin typeface="Arial" panose="020B0604020202020204"/>
              <a:ea typeface="+mn-ea"/>
              <a:cs typeface="+mn-cs"/>
            </a:rPr>
            <a:t>Express Directly, Conscious</a:t>
          </a:r>
        </a:p>
      </dgm:t>
    </dgm:pt>
    <dgm:pt modelId="{D9F229C3-8ED0-4CF2-B2BF-97A444A683A2}" type="parTrans" cxnId="{9B97E937-736E-4A66-A42A-3258D10AA303}">
      <dgm:prSet/>
      <dgm:spPr/>
      <dgm:t>
        <a:bodyPr/>
        <a:lstStyle/>
        <a:p>
          <a:endParaRPr lang="en-US"/>
        </a:p>
      </dgm:t>
    </dgm:pt>
    <dgm:pt modelId="{ADC85F36-3CF2-42EB-B8DA-241DAABE37FE}" type="sibTrans" cxnId="{9B97E937-736E-4A66-A42A-3258D10AA303}">
      <dgm:prSet/>
      <dgm:spPr/>
      <dgm:t>
        <a:bodyPr/>
        <a:lstStyle/>
        <a:p>
          <a:endParaRPr lang="en-US"/>
        </a:p>
      </dgm:t>
    </dgm:pt>
    <dgm:pt modelId="{A01D860E-3176-421A-A946-B3595C3A3B87}">
      <dgm:prSet phldrT="[Text]" custT="1"/>
      <dgm:spPr/>
      <dgm:t>
        <a:bodyPr/>
        <a:lstStyle/>
        <a:p>
          <a:r>
            <a:rPr lang="en-US" sz="4400" kern="1200" dirty="0">
              <a:latin typeface="Arial" panose="020B0604020202020204"/>
              <a:ea typeface="+mn-ea"/>
              <a:cs typeface="+mn-cs"/>
            </a:rPr>
            <a:t>Implicit Bias</a:t>
          </a:r>
        </a:p>
      </dgm:t>
    </dgm:pt>
    <dgm:pt modelId="{BB6A9191-0B75-4905-AE3F-CB1D8BF9BCA7}" type="parTrans" cxnId="{D6D8ED02-8189-4493-AECB-77CF63E35701}">
      <dgm:prSet/>
      <dgm:spPr/>
      <dgm:t>
        <a:bodyPr/>
        <a:lstStyle/>
        <a:p>
          <a:endParaRPr lang="en-US"/>
        </a:p>
      </dgm:t>
    </dgm:pt>
    <dgm:pt modelId="{BD0AECD9-E11D-4C08-A4CC-EEFAAC09BEE2}" type="sibTrans" cxnId="{D6D8ED02-8189-4493-AECB-77CF63E35701}">
      <dgm:prSet/>
      <dgm:spPr/>
      <dgm:t>
        <a:bodyPr/>
        <a:lstStyle/>
        <a:p>
          <a:endParaRPr lang="en-US"/>
        </a:p>
      </dgm:t>
    </dgm:pt>
    <dgm:pt modelId="{A20A3CA9-6E31-47E2-89AB-28B0FD9698A1}">
      <dgm:prSet phldrT="[Text]" custT="1"/>
      <dgm:spPr>
        <a:solidFill>
          <a:schemeClr val="accent4">
            <a:lumMod val="40000"/>
            <a:lumOff val="60000"/>
            <a:alpha val="90000"/>
          </a:schemeClr>
        </a:solidFill>
      </dgm:spPr>
      <dgm:t>
        <a:bodyPr/>
        <a:lstStyle/>
        <a:p>
          <a:r>
            <a:rPr lang="en-US" sz="4000" kern="1200" dirty="0">
              <a:latin typeface="Arial" panose="020B0604020202020204"/>
              <a:ea typeface="+mn-ea"/>
              <a:cs typeface="+mn-cs"/>
            </a:rPr>
            <a:t>Unaware of Bias</a:t>
          </a:r>
        </a:p>
      </dgm:t>
    </dgm:pt>
    <dgm:pt modelId="{736B8FF5-DAD1-40E1-A191-CC4EC098408D}" type="parTrans" cxnId="{4723BEF8-652F-46DE-B11B-20A7053E39EA}">
      <dgm:prSet/>
      <dgm:spPr/>
      <dgm:t>
        <a:bodyPr/>
        <a:lstStyle/>
        <a:p>
          <a:endParaRPr lang="en-US"/>
        </a:p>
      </dgm:t>
    </dgm:pt>
    <dgm:pt modelId="{B924074E-C5E8-402B-983B-D8D218316845}" type="sibTrans" cxnId="{4723BEF8-652F-46DE-B11B-20A7053E39EA}">
      <dgm:prSet/>
      <dgm:spPr/>
      <dgm:t>
        <a:bodyPr/>
        <a:lstStyle/>
        <a:p>
          <a:endParaRPr lang="en-US"/>
        </a:p>
      </dgm:t>
    </dgm:pt>
    <dgm:pt modelId="{B3656806-F1BC-4762-A041-B76D9BC782D2}">
      <dgm:prSet phldrT="[Text]" custT="1"/>
      <dgm:spPr>
        <a:solidFill>
          <a:schemeClr val="accent4">
            <a:lumMod val="40000"/>
            <a:lumOff val="60000"/>
            <a:alpha val="90000"/>
          </a:schemeClr>
        </a:solidFill>
      </dgm:spPr>
      <dgm:t>
        <a:bodyPr/>
        <a:lstStyle/>
        <a:p>
          <a:r>
            <a:rPr lang="en-US" sz="4000" kern="1200" dirty="0">
              <a:latin typeface="Arial" panose="020B0604020202020204"/>
              <a:ea typeface="+mn-ea"/>
              <a:cs typeface="+mn-cs"/>
            </a:rPr>
            <a:t>Express Indirectly,           Sub-conscious</a:t>
          </a:r>
        </a:p>
      </dgm:t>
    </dgm:pt>
    <dgm:pt modelId="{99FBF408-B0DF-4EEC-8FE5-FF8DDF19700B}" type="parTrans" cxnId="{43403448-E73A-4208-BF11-B2FCC287028C}">
      <dgm:prSet/>
      <dgm:spPr/>
      <dgm:t>
        <a:bodyPr/>
        <a:lstStyle/>
        <a:p>
          <a:endParaRPr lang="en-US"/>
        </a:p>
      </dgm:t>
    </dgm:pt>
    <dgm:pt modelId="{2E7706E1-67A3-41F8-B665-6D2516E843C9}" type="sibTrans" cxnId="{43403448-E73A-4208-BF11-B2FCC287028C}">
      <dgm:prSet/>
      <dgm:spPr/>
      <dgm:t>
        <a:bodyPr/>
        <a:lstStyle/>
        <a:p>
          <a:endParaRPr lang="en-US"/>
        </a:p>
      </dgm:t>
    </dgm:pt>
    <dgm:pt modelId="{E6328439-CB7A-4294-8C44-58288BDBC351}" type="pres">
      <dgm:prSet presAssocID="{A363D400-34C3-47FF-ADBD-F8053177BF8C}" presName="diagram" presStyleCnt="0">
        <dgm:presLayoutVars>
          <dgm:chPref val="1"/>
          <dgm:dir/>
          <dgm:animOne val="branch"/>
          <dgm:animLvl val="lvl"/>
          <dgm:resizeHandles/>
        </dgm:presLayoutVars>
      </dgm:prSet>
      <dgm:spPr/>
    </dgm:pt>
    <dgm:pt modelId="{92448A2C-A09A-426B-B508-5A9D38BDD79B}" type="pres">
      <dgm:prSet presAssocID="{276E6809-B4E2-4B7F-8590-117A0DAF8316}" presName="root" presStyleCnt="0"/>
      <dgm:spPr/>
    </dgm:pt>
    <dgm:pt modelId="{AEA8393A-33D9-4F50-A397-68256110658D}" type="pres">
      <dgm:prSet presAssocID="{276E6809-B4E2-4B7F-8590-117A0DAF8316}" presName="rootComposite" presStyleCnt="0"/>
      <dgm:spPr/>
    </dgm:pt>
    <dgm:pt modelId="{8BC8B4D1-8805-45EE-BAC8-06942B74462C}" type="pres">
      <dgm:prSet presAssocID="{276E6809-B4E2-4B7F-8590-117A0DAF8316}" presName="rootText" presStyleLbl="node1" presStyleIdx="0" presStyleCnt="2" custScaleX="186974" custScaleY="127899"/>
      <dgm:spPr/>
    </dgm:pt>
    <dgm:pt modelId="{B4220A98-ED5A-4C02-AD21-A8FF8106AD7F}" type="pres">
      <dgm:prSet presAssocID="{276E6809-B4E2-4B7F-8590-117A0DAF8316}" presName="rootConnector" presStyleLbl="node1" presStyleIdx="0" presStyleCnt="2"/>
      <dgm:spPr/>
    </dgm:pt>
    <dgm:pt modelId="{D844A4C9-2302-4D01-8E09-35466411C656}" type="pres">
      <dgm:prSet presAssocID="{276E6809-B4E2-4B7F-8590-117A0DAF8316}" presName="childShape" presStyleCnt="0"/>
      <dgm:spPr/>
    </dgm:pt>
    <dgm:pt modelId="{F2F2BF93-FD13-421D-ADEE-B9E1553C05EB}" type="pres">
      <dgm:prSet presAssocID="{8F17FB2C-F9AD-4691-9E1F-F61FF9596EF7}" presName="Name13" presStyleLbl="parChTrans1D2" presStyleIdx="0" presStyleCnt="4"/>
      <dgm:spPr/>
    </dgm:pt>
    <dgm:pt modelId="{54B94AF2-C218-42B4-AC19-402727BF2AA1}" type="pres">
      <dgm:prSet presAssocID="{DA1005C8-EC62-4F8C-8E76-D74A1DB877F0}" presName="childText" presStyleLbl="bgAcc1" presStyleIdx="0" presStyleCnt="4" custScaleX="205393">
        <dgm:presLayoutVars>
          <dgm:bulletEnabled val="1"/>
        </dgm:presLayoutVars>
      </dgm:prSet>
      <dgm:spPr/>
    </dgm:pt>
    <dgm:pt modelId="{290DFD04-8A99-4546-BFAB-8D5DBDCC0D5E}" type="pres">
      <dgm:prSet presAssocID="{D9F229C3-8ED0-4CF2-B2BF-97A444A683A2}" presName="Name13" presStyleLbl="parChTrans1D2" presStyleIdx="1" presStyleCnt="4"/>
      <dgm:spPr/>
    </dgm:pt>
    <dgm:pt modelId="{481F593E-CEB5-41C7-BE12-507A6636EB87}" type="pres">
      <dgm:prSet presAssocID="{3D18AB35-9DC8-4E29-B021-95CA09C4549A}" presName="childText" presStyleLbl="bgAcc1" presStyleIdx="1" presStyleCnt="4" custScaleX="241974" custLinFactNeighborX="-2374" custLinFactNeighborY="3305">
        <dgm:presLayoutVars>
          <dgm:bulletEnabled val="1"/>
        </dgm:presLayoutVars>
      </dgm:prSet>
      <dgm:spPr/>
    </dgm:pt>
    <dgm:pt modelId="{CADCD11B-AFFA-4DB2-9ADD-D43E2B968E94}" type="pres">
      <dgm:prSet presAssocID="{A01D860E-3176-421A-A946-B3595C3A3B87}" presName="root" presStyleCnt="0"/>
      <dgm:spPr/>
    </dgm:pt>
    <dgm:pt modelId="{81BB5CF1-DBA6-40BB-8940-FA6E76FDE1AF}" type="pres">
      <dgm:prSet presAssocID="{A01D860E-3176-421A-A946-B3595C3A3B87}" presName="rootComposite" presStyleCnt="0"/>
      <dgm:spPr/>
    </dgm:pt>
    <dgm:pt modelId="{54EF556B-1D35-4E63-A693-99693F35D72A}" type="pres">
      <dgm:prSet presAssocID="{A01D860E-3176-421A-A946-B3595C3A3B87}" presName="rootText" presStyleLbl="node1" presStyleIdx="1" presStyleCnt="2" custScaleX="186512" custScaleY="128562"/>
      <dgm:spPr/>
    </dgm:pt>
    <dgm:pt modelId="{A964CEDC-4D31-4311-8C92-BC870D87C6E0}" type="pres">
      <dgm:prSet presAssocID="{A01D860E-3176-421A-A946-B3595C3A3B87}" presName="rootConnector" presStyleLbl="node1" presStyleIdx="1" presStyleCnt="2"/>
      <dgm:spPr/>
    </dgm:pt>
    <dgm:pt modelId="{BDF9C635-CB23-4AFF-9FFF-E97909F3F84C}" type="pres">
      <dgm:prSet presAssocID="{A01D860E-3176-421A-A946-B3595C3A3B87}" presName="childShape" presStyleCnt="0"/>
      <dgm:spPr/>
    </dgm:pt>
    <dgm:pt modelId="{39774124-7214-45CE-9988-B129564F317A}" type="pres">
      <dgm:prSet presAssocID="{736B8FF5-DAD1-40E1-A191-CC4EC098408D}" presName="Name13" presStyleLbl="parChTrans1D2" presStyleIdx="2" presStyleCnt="4"/>
      <dgm:spPr/>
    </dgm:pt>
    <dgm:pt modelId="{416417DF-615D-4680-84AE-521370099DDB}" type="pres">
      <dgm:prSet presAssocID="{A20A3CA9-6E31-47E2-89AB-28B0FD9698A1}" presName="childText" presStyleLbl="bgAcc1" presStyleIdx="2" presStyleCnt="4" custScaleX="260899">
        <dgm:presLayoutVars>
          <dgm:bulletEnabled val="1"/>
        </dgm:presLayoutVars>
      </dgm:prSet>
      <dgm:spPr/>
    </dgm:pt>
    <dgm:pt modelId="{BC0C0A88-05D2-4EFE-9900-70518F67EDEA}" type="pres">
      <dgm:prSet presAssocID="{99FBF408-B0DF-4EEC-8FE5-FF8DDF19700B}" presName="Name13" presStyleLbl="parChTrans1D2" presStyleIdx="3" presStyleCnt="4"/>
      <dgm:spPr/>
    </dgm:pt>
    <dgm:pt modelId="{20D12A70-B4ED-4375-B108-90B63BBC1D1A}" type="pres">
      <dgm:prSet presAssocID="{B3656806-F1BC-4762-A041-B76D9BC782D2}" presName="childText" presStyleLbl="bgAcc1" presStyleIdx="3" presStyleCnt="4" custScaleX="274755" custLinFactNeighborX="-624" custLinFactNeighborY="1688">
        <dgm:presLayoutVars>
          <dgm:bulletEnabled val="1"/>
        </dgm:presLayoutVars>
      </dgm:prSet>
      <dgm:spPr/>
    </dgm:pt>
  </dgm:ptLst>
  <dgm:cxnLst>
    <dgm:cxn modelId="{D6D8ED02-8189-4493-AECB-77CF63E35701}" srcId="{A363D400-34C3-47FF-ADBD-F8053177BF8C}" destId="{A01D860E-3176-421A-A946-B3595C3A3B87}" srcOrd="1" destOrd="0" parTransId="{BB6A9191-0B75-4905-AE3F-CB1D8BF9BCA7}" sibTransId="{BD0AECD9-E11D-4C08-A4CC-EEFAAC09BEE2}"/>
    <dgm:cxn modelId="{04EE4406-F466-4EB1-92DE-AF87D98FFFFE}" srcId="{A363D400-34C3-47FF-ADBD-F8053177BF8C}" destId="{276E6809-B4E2-4B7F-8590-117A0DAF8316}" srcOrd="0" destOrd="0" parTransId="{6A7C8B96-563D-42F5-9924-FC902E09CDB3}" sibTransId="{47F6D4D9-1040-4175-A242-2B98002F0C43}"/>
    <dgm:cxn modelId="{1FD3D007-2CA5-4618-925C-52DBC57F91A6}" srcId="{276E6809-B4E2-4B7F-8590-117A0DAF8316}" destId="{DA1005C8-EC62-4F8C-8E76-D74A1DB877F0}" srcOrd="0" destOrd="0" parTransId="{8F17FB2C-F9AD-4691-9E1F-F61FF9596EF7}" sibTransId="{3333F4E7-A85C-4A76-ADAD-3C832DD752DC}"/>
    <dgm:cxn modelId="{A01DE40C-800A-42DA-BC9C-1CC5F204EC9D}" type="presOf" srcId="{DA1005C8-EC62-4F8C-8E76-D74A1DB877F0}" destId="{54B94AF2-C218-42B4-AC19-402727BF2AA1}" srcOrd="0" destOrd="0" presId="urn:microsoft.com/office/officeart/2005/8/layout/hierarchy3"/>
    <dgm:cxn modelId="{5ED80C22-6D3D-4A4B-9B36-513416835184}" type="presOf" srcId="{A01D860E-3176-421A-A946-B3595C3A3B87}" destId="{A964CEDC-4D31-4311-8C92-BC870D87C6E0}" srcOrd="1" destOrd="0" presId="urn:microsoft.com/office/officeart/2005/8/layout/hierarchy3"/>
    <dgm:cxn modelId="{9B97E937-736E-4A66-A42A-3258D10AA303}" srcId="{276E6809-B4E2-4B7F-8590-117A0DAF8316}" destId="{3D18AB35-9DC8-4E29-B021-95CA09C4549A}" srcOrd="1" destOrd="0" parTransId="{D9F229C3-8ED0-4CF2-B2BF-97A444A683A2}" sibTransId="{ADC85F36-3CF2-42EB-B8DA-241DAABE37FE}"/>
    <dgm:cxn modelId="{E3DC655E-E735-4774-978C-44045A1616FE}" type="presOf" srcId="{8F17FB2C-F9AD-4691-9E1F-F61FF9596EF7}" destId="{F2F2BF93-FD13-421D-ADEE-B9E1553C05EB}" srcOrd="0" destOrd="0" presId="urn:microsoft.com/office/officeart/2005/8/layout/hierarchy3"/>
    <dgm:cxn modelId="{8D98F563-9F3F-48B3-A6E5-4A2B367C5FBE}" type="presOf" srcId="{B3656806-F1BC-4762-A041-B76D9BC782D2}" destId="{20D12A70-B4ED-4375-B108-90B63BBC1D1A}" srcOrd="0" destOrd="0" presId="urn:microsoft.com/office/officeart/2005/8/layout/hierarchy3"/>
    <dgm:cxn modelId="{43403448-E73A-4208-BF11-B2FCC287028C}" srcId="{A01D860E-3176-421A-A946-B3595C3A3B87}" destId="{B3656806-F1BC-4762-A041-B76D9BC782D2}" srcOrd="1" destOrd="0" parTransId="{99FBF408-B0DF-4EEC-8FE5-FF8DDF19700B}" sibTransId="{2E7706E1-67A3-41F8-B665-6D2516E843C9}"/>
    <dgm:cxn modelId="{1EBC9353-89C5-406C-8D4F-C5F0DBC0F3C7}" type="presOf" srcId="{99FBF408-B0DF-4EEC-8FE5-FF8DDF19700B}" destId="{BC0C0A88-05D2-4EFE-9900-70518F67EDEA}" srcOrd="0" destOrd="0" presId="urn:microsoft.com/office/officeart/2005/8/layout/hierarchy3"/>
    <dgm:cxn modelId="{EA792296-A6E4-4DCD-8CCC-8EA2976ABE84}" type="presOf" srcId="{3D18AB35-9DC8-4E29-B021-95CA09C4549A}" destId="{481F593E-CEB5-41C7-BE12-507A6636EB87}" srcOrd="0" destOrd="0" presId="urn:microsoft.com/office/officeart/2005/8/layout/hierarchy3"/>
    <dgm:cxn modelId="{3C05C9A1-9E09-4E97-86D6-8B59F59F59D8}" type="presOf" srcId="{A01D860E-3176-421A-A946-B3595C3A3B87}" destId="{54EF556B-1D35-4E63-A693-99693F35D72A}" srcOrd="0" destOrd="0" presId="urn:microsoft.com/office/officeart/2005/8/layout/hierarchy3"/>
    <dgm:cxn modelId="{EA1951B4-D05B-4D6B-856A-6C8ABC14A42D}" type="presOf" srcId="{276E6809-B4E2-4B7F-8590-117A0DAF8316}" destId="{8BC8B4D1-8805-45EE-BAC8-06942B74462C}" srcOrd="0" destOrd="0" presId="urn:microsoft.com/office/officeart/2005/8/layout/hierarchy3"/>
    <dgm:cxn modelId="{B4B9B8BC-904E-4DA3-8438-C670C9C61551}" type="presOf" srcId="{276E6809-B4E2-4B7F-8590-117A0DAF8316}" destId="{B4220A98-ED5A-4C02-AD21-A8FF8106AD7F}" srcOrd="1" destOrd="0" presId="urn:microsoft.com/office/officeart/2005/8/layout/hierarchy3"/>
    <dgm:cxn modelId="{98EEFEC5-A6EE-427D-83E2-018F614E558D}" type="presOf" srcId="{A20A3CA9-6E31-47E2-89AB-28B0FD9698A1}" destId="{416417DF-615D-4680-84AE-521370099DDB}" srcOrd="0" destOrd="0" presId="urn:microsoft.com/office/officeart/2005/8/layout/hierarchy3"/>
    <dgm:cxn modelId="{7EB1D7C6-C1B9-48D3-BBFC-BE60C31AABEB}" type="presOf" srcId="{736B8FF5-DAD1-40E1-A191-CC4EC098408D}" destId="{39774124-7214-45CE-9988-B129564F317A}" srcOrd="0" destOrd="0" presId="urn:microsoft.com/office/officeart/2005/8/layout/hierarchy3"/>
    <dgm:cxn modelId="{E2D6D6CC-BB5B-4B4C-9D53-F6E761A7BB22}" type="presOf" srcId="{A363D400-34C3-47FF-ADBD-F8053177BF8C}" destId="{E6328439-CB7A-4294-8C44-58288BDBC351}" srcOrd="0" destOrd="0" presId="urn:microsoft.com/office/officeart/2005/8/layout/hierarchy3"/>
    <dgm:cxn modelId="{A9C699E6-FA31-4D7C-8834-C7B352A57C04}" type="presOf" srcId="{D9F229C3-8ED0-4CF2-B2BF-97A444A683A2}" destId="{290DFD04-8A99-4546-BFAB-8D5DBDCC0D5E}" srcOrd="0" destOrd="0" presId="urn:microsoft.com/office/officeart/2005/8/layout/hierarchy3"/>
    <dgm:cxn modelId="{4723BEF8-652F-46DE-B11B-20A7053E39EA}" srcId="{A01D860E-3176-421A-A946-B3595C3A3B87}" destId="{A20A3CA9-6E31-47E2-89AB-28B0FD9698A1}" srcOrd="0" destOrd="0" parTransId="{736B8FF5-DAD1-40E1-A191-CC4EC098408D}" sibTransId="{B924074E-C5E8-402B-983B-D8D218316845}"/>
    <dgm:cxn modelId="{44A152E9-10CC-4FD4-ADAB-8745334A1ABE}" type="presParOf" srcId="{E6328439-CB7A-4294-8C44-58288BDBC351}" destId="{92448A2C-A09A-426B-B508-5A9D38BDD79B}" srcOrd="0" destOrd="0" presId="urn:microsoft.com/office/officeart/2005/8/layout/hierarchy3"/>
    <dgm:cxn modelId="{D5A595B7-B7A0-40F3-B017-12884A3F6011}" type="presParOf" srcId="{92448A2C-A09A-426B-B508-5A9D38BDD79B}" destId="{AEA8393A-33D9-4F50-A397-68256110658D}" srcOrd="0" destOrd="0" presId="urn:microsoft.com/office/officeart/2005/8/layout/hierarchy3"/>
    <dgm:cxn modelId="{72203F00-B264-41C7-B5F7-5DCF56E359C4}" type="presParOf" srcId="{AEA8393A-33D9-4F50-A397-68256110658D}" destId="{8BC8B4D1-8805-45EE-BAC8-06942B74462C}" srcOrd="0" destOrd="0" presId="urn:microsoft.com/office/officeart/2005/8/layout/hierarchy3"/>
    <dgm:cxn modelId="{08D9102A-5F64-4F39-AABF-049744CD9C7C}" type="presParOf" srcId="{AEA8393A-33D9-4F50-A397-68256110658D}" destId="{B4220A98-ED5A-4C02-AD21-A8FF8106AD7F}" srcOrd="1" destOrd="0" presId="urn:microsoft.com/office/officeart/2005/8/layout/hierarchy3"/>
    <dgm:cxn modelId="{A34F4CB6-A3CA-4701-829D-30AD3466BD49}" type="presParOf" srcId="{92448A2C-A09A-426B-B508-5A9D38BDD79B}" destId="{D844A4C9-2302-4D01-8E09-35466411C656}" srcOrd="1" destOrd="0" presId="urn:microsoft.com/office/officeart/2005/8/layout/hierarchy3"/>
    <dgm:cxn modelId="{AB016ABC-327D-432B-A754-59B8C0C7AF38}" type="presParOf" srcId="{D844A4C9-2302-4D01-8E09-35466411C656}" destId="{F2F2BF93-FD13-421D-ADEE-B9E1553C05EB}" srcOrd="0" destOrd="0" presId="urn:microsoft.com/office/officeart/2005/8/layout/hierarchy3"/>
    <dgm:cxn modelId="{DEA8E9BE-781C-4C83-B71C-44178860EBFB}" type="presParOf" srcId="{D844A4C9-2302-4D01-8E09-35466411C656}" destId="{54B94AF2-C218-42B4-AC19-402727BF2AA1}" srcOrd="1" destOrd="0" presId="urn:microsoft.com/office/officeart/2005/8/layout/hierarchy3"/>
    <dgm:cxn modelId="{F9816DF4-894F-431F-9861-6F2E6AE7F3A4}" type="presParOf" srcId="{D844A4C9-2302-4D01-8E09-35466411C656}" destId="{290DFD04-8A99-4546-BFAB-8D5DBDCC0D5E}" srcOrd="2" destOrd="0" presId="urn:microsoft.com/office/officeart/2005/8/layout/hierarchy3"/>
    <dgm:cxn modelId="{C24F9578-6615-4756-8AAD-B0AE22C9F8A8}" type="presParOf" srcId="{D844A4C9-2302-4D01-8E09-35466411C656}" destId="{481F593E-CEB5-41C7-BE12-507A6636EB87}" srcOrd="3" destOrd="0" presId="urn:microsoft.com/office/officeart/2005/8/layout/hierarchy3"/>
    <dgm:cxn modelId="{63413DD5-79D1-4130-A95F-65F0CEFE544B}" type="presParOf" srcId="{E6328439-CB7A-4294-8C44-58288BDBC351}" destId="{CADCD11B-AFFA-4DB2-9ADD-D43E2B968E94}" srcOrd="1" destOrd="0" presId="urn:microsoft.com/office/officeart/2005/8/layout/hierarchy3"/>
    <dgm:cxn modelId="{66B521A5-6D09-44BF-9FF3-B07A982B623D}" type="presParOf" srcId="{CADCD11B-AFFA-4DB2-9ADD-D43E2B968E94}" destId="{81BB5CF1-DBA6-40BB-8940-FA6E76FDE1AF}" srcOrd="0" destOrd="0" presId="urn:microsoft.com/office/officeart/2005/8/layout/hierarchy3"/>
    <dgm:cxn modelId="{43D36F73-5D5A-46DF-840A-0BFE6422A2AD}" type="presParOf" srcId="{81BB5CF1-DBA6-40BB-8940-FA6E76FDE1AF}" destId="{54EF556B-1D35-4E63-A693-99693F35D72A}" srcOrd="0" destOrd="0" presId="urn:microsoft.com/office/officeart/2005/8/layout/hierarchy3"/>
    <dgm:cxn modelId="{131C74DB-CB71-47C1-B74A-6A27E393AC71}" type="presParOf" srcId="{81BB5CF1-DBA6-40BB-8940-FA6E76FDE1AF}" destId="{A964CEDC-4D31-4311-8C92-BC870D87C6E0}" srcOrd="1" destOrd="0" presId="urn:microsoft.com/office/officeart/2005/8/layout/hierarchy3"/>
    <dgm:cxn modelId="{0DE86151-3EF5-4562-9775-6877FEC6BC2A}" type="presParOf" srcId="{CADCD11B-AFFA-4DB2-9ADD-D43E2B968E94}" destId="{BDF9C635-CB23-4AFF-9FFF-E97909F3F84C}" srcOrd="1" destOrd="0" presId="urn:microsoft.com/office/officeart/2005/8/layout/hierarchy3"/>
    <dgm:cxn modelId="{BF89D6A3-3EA8-4327-88B6-E1092001E14D}" type="presParOf" srcId="{BDF9C635-CB23-4AFF-9FFF-E97909F3F84C}" destId="{39774124-7214-45CE-9988-B129564F317A}" srcOrd="0" destOrd="0" presId="urn:microsoft.com/office/officeart/2005/8/layout/hierarchy3"/>
    <dgm:cxn modelId="{606A561F-DF28-4D4C-93E2-657BC8B0D9E3}" type="presParOf" srcId="{BDF9C635-CB23-4AFF-9FFF-E97909F3F84C}" destId="{416417DF-615D-4680-84AE-521370099DDB}" srcOrd="1" destOrd="0" presId="urn:microsoft.com/office/officeart/2005/8/layout/hierarchy3"/>
    <dgm:cxn modelId="{3BDB691A-EB52-4F61-B29D-80EC1F62E39F}" type="presParOf" srcId="{BDF9C635-CB23-4AFF-9FFF-E97909F3F84C}" destId="{BC0C0A88-05D2-4EFE-9900-70518F67EDEA}" srcOrd="2" destOrd="0" presId="urn:microsoft.com/office/officeart/2005/8/layout/hierarchy3"/>
    <dgm:cxn modelId="{A80E6D3C-BE75-429A-A18D-396C99452E41}" type="presParOf" srcId="{BDF9C635-CB23-4AFF-9FFF-E97909F3F84C}" destId="{20D12A70-B4ED-4375-B108-90B63BBC1D1A}"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1C59EA-9D14-4037-8DCE-F04E58A69883}"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en-US"/>
        </a:p>
      </dgm:t>
    </dgm:pt>
    <dgm:pt modelId="{0EFF81B6-A49F-43BE-BAA5-D7D2CA57FB7A}">
      <dgm:prSet phldrT="[Text]" custT="1"/>
      <dgm:spPr/>
      <dgm:t>
        <a:bodyPr/>
        <a:lstStyle/>
        <a:p>
          <a:r>
            <a:rPr lang="en-US" sz="2000" dirty="0">
              <a:solidFill>
                <a:schemeClr val="bg1"/>
              </a:solidFill>
            </a:rPr>
            <a:t>Alcohol, Stimulants, Opioids</a:t>
          </a:r>
          <a:endParaRPr lang="en-US" sz="1400" dirty="0">
            <a:solidFill>
              <a:schemeClr val="bg1"/>
            </a:solidFill>
          </a:endParaRPr>
        </a:p>
      </dgm:t>
    </dgm:pt>
    <dgm:pt modelId="{0CD43377-97AF-4670-90F2-9A80C4838ACC}" type="parTrans" cxnId="{C1A87B67-F8D6-4F5A-BE6D-AB46D645CE16}">
      <dgm:prSet/>
      <dgm:spPr/>
      <dgm:t>
        <a:bodyPr/>
        <a:lstStyle/>
        <a:p>
          <a:endParaRPr lang="en-US">
            <a:solidFill>
              <a:schemeClr val="bg1"/>
            </a:solidFill>
          </a:endParaRPr>
        </a:p>
      </dgm:t>
    </dgm:pt>
    <dgm:pt modelId="{926EAE9F-1C40-4E0D-BC71-085197BA4E0E}" type="sibTrans" cxnId="{C1A87B67-F8D6-4F5A-BE6D-AB46D645CE16}">
      <dgm:prSet/>
      <dgm:spPr/>
      <dgm:t>
        <a:bodyPr/>
        <a:lstStyle/>
        <a:p>
          <a:endParaRPr lang="en-US">
            <a:solidFill>
              <a:schemeClr val="bg1"/>
            </a:solidFill>
          </a:endParaRPr>
        </a:p>
      </dgm:t>
    </dgm:pt>
    <dgm:pt modelId="{96B08DAB-9B70-4B6E-B8E2-87B82D3E9D14}">
      <dgm:prSet phldrT="[Text]" custT="1"/>
      <dgm:spPr/>
      <dgm:t>
        <a:bodyPr/>
        <a:lstStyle/>
        <a:p>
          <a:r>
            <a:rPr lang="en-US" sz="1800" dirty="0">
              <a:solidFill>
                <a:schemeClr val="bg1"/>
              </a:solidFill>
            </a:rPr>
            <a:t>Beta-Endorphins/Dopamine</a:t>
          </a:r>
          <a:endParaRPr lang="en-US" sz="1600" dirty="0">
            <a:solidFill>
              <a:schemeClr val="bg1"/>
            </a:solidFill>
          </a:endParaRPr>
        </a:p>
      </dgm:t>
    </dgm:pt>
    <dgm:pt modelId="{D2962201-E963-4CF4-8D00-1D2D3F092630}" type="parTrans" cxnId="{68A75C89-3530-473D-BBBC-BE2C4238A3DF}">
      <dgm:prSet/>
      <dgm:spPr/>
      <dgm:t>
        <a:bodyPr/>
        <a:lstStyle/>
        <a:p>
          <a:endParaRPr lang="en-US">
            <a:solidFill>
              <a:schemeClr val="bg1"/>
            </a:solidFill>
          </a:endParaRPr>
        </a:p>
      </dgm:t>
    </dgm:pt>
    <dgm:pt modelId="{D0A554B9-1BE4-4A55-BAC9-FA05D83B2F5A}" type="sibTrans" cxnId="{68A75C89-3530-473D-BBBC-BE2C4238A3DF}">
      <dgm:prSet/>
      <dgm:spPr/>
      <dgm:t>
        <a:bodyPr/>
        <a:lstStyle/>
        <a:p>
          <a:endParaRPr lang="en-US">
            <a:solidFill>
              <a:schemeClr val="bg1"/>
            </a:solidFill>
          </a:endParaRPr>
        </a:p>
      </dgm:t>
    </dgm:pt>
    <dgm:pt modelId="{9BCCC1C2-6461-452E-A3A1-DB7BB777A85D}">
      <dgm:prSet phldrT="[Text]" custT="1"/>
      <dgm:spPr/>
      <dgm:t>
        <a:bodyPr/>
        <a:lstStyle/>
        <a:p>
          <a:r>
            <a:rPr lang="en-US" sz="2000">
              <a:solidFill>
                <a:schemeClr val="bg1"/>
              </a:solidFill>
            </a:rPr>
            <a:t>Abstinence</a:t>
          </a:r>
          <a:r>
            <a:rPr lang="en-US" sz="1800">
              <a:solidFill>
                <a:schemeClr val="bg1"/>
              </a:solidFill>
            </a:rPr>
            <a:t> (early on)</a:t>
          </a:r>
          <a:endParaRPr lang="en-US" sz="1800" dirty="0">
            <a:solidFill>
              <a:schemeClr val="bg1"/>
            </a:solidFill>
          </a:endParaRPr>
        </a:p>
      </dgm:t>
    </dgm:pt>
    <dgm:pt modelId="{501975ED-B61D-4EFD-8D78-B2D88FBDE211}" type="parTrans" cxnId="{CD715292-EC28-4D62-8E4E-74B3A6D2C9B7}">
      <dgm:prSet/>
      <dgm:spPr/>
      <dgm:t>
        <a:bodyPr/>
        <a:lstStyle/>
        <a:p>
          <a:endParaRPr lang="en-US">
            <a:solidFill>
              <a:schemeClr val="bg1"/>
            </a:solidFill>
          </a:endParaRPr>
        </a:p>
      </dgm:t>
    </dgm:pt>
    <dgm:pt modelId="{B1CE5188-624C-484C-9257-CA1E873BC59E}" type="sibTrans" cxnId="{CD715292-EC28-4D62-8E4E-74B3A6D2C9B7}">
      <dgm:prSet/>
      <dgm:spPr/>
      <dgm:t>
        <a:bodyPr/>
        <a:lstStyle/>
        <a:p>
          <a:endParaRPr lang="en-US">
            <a:solidFill>
              <a:schemeClr val="bg1"/>
            </a:solidFill>
          </a:endParaRPr>
        </a:p>
      </dgm:t>
    </dgm:pt>
    <dgm:pt modelId="{5AFB757E-0EEC-4D85-812B-92B060929DDC}">
      <dgm:prSet phldrT="[Text]" custT="1"/>
      <dgm:spPr/>
      <dgm:t>
        <a:bodyPr/>
        <a:lstStyle/>
        <a:p>
          <a:r>
            <a:rPr lang="en-US" sz="2000" dirty="0">
              <a:solidFill>
                <a:schemeClr val="bg1"/>
              </a:solidFill>
            </a:rPr>
            <a:t>Exercise/ Nutrition</a:t>
          </a:r>
          <a:endParaRPr lang="en-US" sz="1400" dirty="0">
            <a:solidFill>
              <a:schemeClr val="bg1"/>
            </a:solidFill>
          </a:endParaRPr>
        </a:p>
      </dgm:t>
    </dgm:pt>
    <dgm:pt modelId="{AFB9AE77-508F-442B-86BE-911857843A5D}" type="parTrans" cxnId="{416FFCE2-384B-4518-9AE3-F1AB56F94278}">
      <dgm:prSet/>
      <dgm:spPr/>
      <dgm:t>
        <a:bodyPr/>
        <a:lstStyle/>
        <a:p>
          <a:endParaRPr lang="en-US">
            <a:solidFill>
              <a:schemeClr val="bg1"/>
            </a:solidFill>
          </a:endParaRPr>
        </a:p>
      </dgm:t>
    </dgm:pt>
    <dgm:pt modelId="{36C2204A-EE7E-49EC-8E65-6B35CCB6EB6B}" type="sibTrans" cxnId="{416FFCE2-384B-4518-9AE3-F1AB56F94278}">
      <dgm:prSet/>
      <dgm:spPr/>
      <dgm:t>
        <a:bodyPr/>
        <a:lstStyle/>
        <a:p>
          <a:endParaRPr lang="en-US">
            <a:solidFill>
              <a:schemeClr val="bg1"/>
            </a:solidFill>
          </a:endParaRPr>
        </a:p>
      </dgm:t>
    </dgm:pt>
    <dgm:pt modelId="{CEE9A0E8-783E-412E-9A90-75E4B4C4B437}">
      <dgm:prSet phldrT="[Text]" custT="1"/>
      <dgm:spPr/>
      <dgm:t>
        <a:bodyPr/>
        <a:lstStyle/>
        <a:p>
          <a:r>
            <a:rPr lang="en-US" sz="1500" dirty="0">
              <a:solidFill>
                <a:schemeClr val="bg1"/>
              </a:solidFill>
            </a:rPr>
            <a:t>Positively Impact Mood/Energy/Pain/Cravings</a:t>
          </a:r>
        </a:p>
      </dgm:t>
    </dgm:pt>
    <dgm:pt modelId="{DF35D915-0E88-42ED-96DC-13207C400EC8}" type="parTrans" cxnId="{BF83A288-9E8E-4145-9281-137D46D84752}">
      <dgm:prSet/>
      <dgm:spPr/>
      <dgm:t>
        <a:bodyPr/>
        <a:lstStyle/>
        <a:p>
          <a:endParaRPr lang="en-US">
            <a:solidFill>
              <a:schemeClr val="bg1"/>
            </a:solidFill>
          </a:endParaRPr>
        </a:p>
      </dgm:t>
    </dgm:pt>
    <dgm:pt modelId="{D34DD77E-3294-4120-B5C5-D0A1CC535908}" type="sibTrans" cxnId="{BF83A288-9E8E-4145-9281-137D46D84752}">
      <dgm:prSet/>
      <dgm:spPr/>
      <dgm:t>
        <a:bodyPr/>
        <a:lstStyle/>
        <a:p>
          <a:endParaRPr lang="en-US">
            <a:solidFill>
              <a:schemeClr val="bg1"/>
            </a:solidFill>
          </a:endParaRPr>
        </a:p>
      </dgm:t>
    </dgm:pt>
    <dgm:pt modelId="{07DD8318-18C0-48E4-9F30-F83DA50BF4FE}" type="pres">
      <dgm:prSet presAssocID="{691C59EA-9D14-4037-8DCE-F04E58A69883}" presName="rootnode" presStyleCnt="0">
        <dgm:presLayoutVars>
          <dgm:chMax/>
          <dgm:chPref/>
          <dgm:dir/>
          <dgm:animLvl val="lvl"/>
        </dgm:presLayoutVars>
      </dgm:prSet>
      <dgm:spPr/>
    </dgm:pt>
    <dgm:pt modelId="{9154DA15-5EF6-42C5-8EAE-202A7327B8B7}" type="pres">
      <dgm:prSet presAssocID="{0EFF81B6-A49F-43BE-BAA5-D7D2CA57FB7A}" presName="composite" presStyleCnt="0"/>
      <dgm:spPr/>
    </dgm:pt>
    <dgm:pt modelId="{9C0C7E06-C135-415C-A7D6-8B4FDF870A41}" type="pres">
      <dgm:prSet presAssocID="{0EFF81B6-A49F-43BE-BAA5-D7D2CA57FB7A}" presName="bentUpArrow1" presStyleLbl="alignImgPlace1" presStyleIdx="0" presStyleCnt="4" custScaleX="80289" custScaleY="84687" custLinFactNeighborX="27955" custLinFactNeighborY="-784"/>
      <dgm:spPr/>
    </dgm:pt>
    <dgm:pt modelId="{E8420000-4CBD-4624-90F1-2338B29B99E3}" type="pres">
      <dgm:prSet presAssocID="{0EFF81B6-A49F-43BE-BAA5-D7D2CA57FB7A}" presName="ParentText" presStyleLbl="node1" presStyleIdx="0" presStyleCnt="5" custScaleX="110345" custLinFactNeighborX="-4511" custLinFactNeighborY="-53515">
        <dgm:presLayoutVars>
          <dgm:chMax val="1"/>
          <dgm:chPref val="1"/>
          <dgm:bulletEnabled val="1"/>
        </dgm:presLayoutVars>
      </dgm:prSet>
      <dgm:spPr/>
    </dgm:pt>
    <dgm:pt modelId="{1E1B6D3A-9518-48C1-BB05-C2624652FD1E}" type="pres">
      <dgm:prSet presAssocID="{0EFF81B6-A49F-43BE-BAA5-D7D2CA57FB7A}" presName="ChildText" presStyleLbl="revTx" presStyleIdx="0" presStyleCnt="4">
        <dgm:presLayoutVars>
          <dgm:chMax val="0"/>
          <dgm:chPref val="0"/>
          <dgm:bulletEnabled val="1"/>
        </dgm:presLayoutVars>
      </dgm:prSet>
      <dgm:spPr/>
    </dgm:pt>
    <dgm:pt modelId="{7EFC5A11-E049-4D7B-A0AE-355FDF1FE567}" type="pres">
      <dgm:prSet presAssocID="{926EAE9F-1C40-4E0D-BC71-085197BA4E0E}" presName="sibTrans" presStyleCnt="0"/>
      <dgm:spPr/>
    </dgm:pt>
    <dgm:pt modelId="{97D1F93F-C295-40DA-9A47-EFA9F9B59923}" type="pres">
      <dgm:prSet presAssocID="{96B08DAB-9B70-4B6E-B8E2-87B82D3E9D14}" presName="composite" presStyleCnt="0"/>
      <dgm:spPr/>
    </dgm:pt>
    <dgm:pt modelId="{E5CA283C-806F-4BB2-B5FF-7462765B5901}" type="pres">
      <dgm:prSet presAssocID="{96B08DAB-9B70-4B6E-B8E2-87B82D3E9D14}" presName="bentUpArrow1" presStyleLbl="alignImgPlace1" presStyleIdx="1" presStyleCnt="4" custAng="0" custFlipVert="1" custFlipHor="1" custScaleX="71624" custScaleY="85920" custLinFactX="100000" custLinFactNeighborX="184679" custLinFactNeighborY="-82434"/>
      <dgm:spPr/>
    </dgm:pt>
    <dgm:pt modelId="{CAC2536A-244C-4329-A802-9517B3E2D99E}" type="pres">
      <dgm:prSet presAssocID="{96B08DAB-9B70-4B6E-B8E2-87B82D3E9D14}" presName="ParentText" presStyleLbl="node1" presStyleIdx="1" presStyleCnt="5" custLinFactNeighborX="74526" custLinFactNeighborY="31352">
        <dgm:presLayoutVars>
          <dgm:chMax val="1"/>
          <dgm:chPref val="1"/>
          <dgm:bulletEnabled val="1"/>
        </dgm:presLayoutVars>
      </dgm:prSet>
      <dgm:spPr/>
    </dgm:pt>
    <dgm:pt modelId="{5D59E72F-031D-434C-A31C-83D8D90E28AB}" type="pres">
      <dgm:prSet presAssocID="{96B08DAB-9B70-4B6E-B8E2-87B82D3E9D14}" presName="ChildText" presStyleLbl="revTx" presStyleIdx="1" presStyleCnt="4">
        <dgm:presLayoutVars>
          <dgm:chMax val="0"/>
          <dgm:chPref val="0"/>
          <dgm:bulletEnabled val="1"/>
        </dgm:presLayoutVars>
      </dgm:prSet>
      <dgm:spPr/>
    </dgm:pt>
    <dgm:pt modelId="{A0B5D3A9-8A2B-4543-93D3-345F1CDDF8F9}" type="pres">
      <dgm:prSet presAssocID="{D0A554B9-1BE4-4A55-BAC9-FA05D83B2F5A}" presName="sibTrans" presStyleCnt="0"/>
      <dgm:spPr/>
    </dgm:pt>
    <dgm:pt modelId="{F06A2961-66E7-45AF-A17C-C880E088438B}" type="pres">
      <dgm:prSet presAssocID="{9BCCC1C2-6461-452E-A3A1-DB7BB777A85D}" presName="composite" presStyleCnt="0"/>
      <dgm:spPr/>
    </dgm:pt>
    <dgm:pt modelId="{826BEC39-91A1-4315-8ABD-436DC25DF54B}" type="pres">
      <dgm:prSet presAssocID="{9BCCC1C2-6461-452E-A3A1-DB7BB777A85D}" presName="bentUpArrow1" presStyleLbl="alignImgPlace1" presStyleIdx="2" presStyleCnt="4" custAng="10800000" custFlipHor="1" custScaleX="80386" custScaleY="85624" custLinFactX="-100000" custLinFactY="-39807" custLinFactNeighborX="-120346" custLinFactNeighborY="-100000"/>
      <dgm:spPr/>
    </dgm:pt>
    <dgm:pt modelId="{5A885D4D-4BF5-49AA-948D-C1FC0FCEEDE3}" type="pres">
      <dgm:prSet presAssocID="{9BCCC1C2-6461-452E-A3A1-DB7BB777A85D}" presName="ParentText" presStyleLbl="node1" presStyleIdx="2" presStyleCnt="5" custScaleX="111561" custLinFactX="9090" custLinFactNeighborX="100000" custLinFactNeighborY="11521">
        <dgm:presLayoutVars>
          <dgm:chMax val="1"/>
          <dgm:chPref val="1"/>
          <dgm:bulletEnabled val="1"/>
        </dgm:presLayoutVars>
      </dgm:prSet>
      <dgm:spPr/>
    </dgm:pt>
    <dgm:pt modelId="{0B0FCF74-BA16-4863-934A-098C0CB46C56}" type="pres">
      <dgm:prSet presAssocID="{9BCCC1C2-6461-452E-A3A1-DB7BB777A85D}" presName="ChildText" presStyleLbl="revTx" presStyleIdx="2" presStyleCnt="4">
        <dgm:presLayoutVars>
          <dgm:chMax val="0"/>
          <dgm:chPref val="0"/>
          <dgm:bulletEnabled val="1"/>
        </dgm:presLayoutVars>
      </dgm:prSet>
      <dgm:spPr/>
    </dgm:pt>
    <dgm:pt modelId="{89D257DF-5227-4925-AC4F-A34165450036}" type="pres">
      <dgm:prSet presAssocID="{B1CE5188-624C-484C-9257-CA1E873BC59E}" presName="sibTrans" presStyleCnt="0"/>
      <dgm:spPr/>
    </dgm:pt>
    <dgm:pt modelId="{C0CE5B4B-96F6-45FD-ACEE-DFE5172E263D}" type="pres">
      <dgm:prSet presAssocID="{5AFB757E-0EEC-4D85-812B-92B060929DDC}" presName="composite" presStyleCnt="0"/>
      <dgm:spPr/>
    </dgm:pt>
    <dgm:pt modelId="{1FEFCAF6-F9E8-43A5-908D-72C0A406FDBA}" type="pres">
      <dgm:prSet presAssocID="{5AFB757E-0EEC-4D85-812B-92B060929DDC}" presName="bentUpArrow1" presStyleLbl="alignImgPlace1" presStyleIdx="3" presStyleCnt="4" custAng="10800000" custFlipVert="1" custScaleX="72244" custScaleY="113225" custLinFactNeighborX="36201" custLinFactNeighborY="-83617"/>
      <dgm:spPr/>
    </dgm:pt>
    <dgm:pt modelId="{5C53B7FA-2EC8-4DA6-8F3E-E94C41A0363D}" type="pres">
      <dgm:prSet presAssocID="{5AFB757E-0EEC-4D85-812B-92B060929DDC}" presName="ParentText" presStyleLbl="node1" presStyleIdx="3" presStyleCnt="5" custLinFactX="-100000" custLinFactNeighborX="-147748" custLinFactNeighborY="-20786">
        <dgm:presLayoutVars>
          <dgm:chMax val="1"/>
          <dgm:chPref val="1"/>
          <dgm:bulletEnabled val="1"/>
        </dgm:presLayoutVars>
      </dgm:prSet>
      <dgm:spPr/>
    </dgm:pt>
    <dgm:pt modelId="{904965BF-933C-4D26-8E16-1E3C6C775DED}" type="pres">
      <dgm:prSet presAssocID="{5AFB757E-0EEC-4D85-812B-92B060929DDC}" presName="ChildText" presStyleLbl="revTx" presStyleIdx="3" presStyleCnt="4">
        <dgm:presLayoutVars>
          <dgm:chMax val="0"/>
          <dgm:chPref val="0"/>
          <dgm:bulletEnabled val="1"/>
        </dgm:presLayoutVars>
      </dgm:prSet>
      <dgm:spPr/>
    </dgm:pt>
    <dgm:pt modelId="{9CFA638F-F919-4A47-A2FC-3220E472F331}" type="pres">
      <dgm:prSet presAssocID="{36C2204A-EE7E-49EC-8E65-6B35CCB6EB6B}" presName="sibTrans" presStyleCnt="0"/>
      <dgm:spPr/>
    </dgm:pt>
    <dgm:pt modelId="{C8033B52-034D-43E7-BD33-56FA6080696F}" type="pres">
      <dgm:prSet presAssocID="{CEE9A0E8-783E-412E-9A90-75E4B4C4B437}" presName="composite" presStyleCnt="0"/>
      <dgm:spPr/>
    </dgm:pt>
    <dgm:pt modelId="{BFF3D98D-CBC3-4AE5-B533-05D10D18A882}" type="pres">
      <dgm:prSet presAssocID="{CEE9A0E8-783E-412E-9A90-75E4B4C4B437}" presName="ParentText" presStyleLbl="node1" presStyleIdx="4" presStyleCnt="5" custScaleX="127436" custScaleY="119756" custLinFactX="-86947" custLinFactNeighborX="-100000" custLinFactNeighborY="-53574">
        <dgm:presLayoutVars>
          <dgm:chMax val="1"/>
          <dgm:chPref val="1"/>
          <dgm:bulletEnabled val="1"/>
        </dgm:presLayoutVars>
      </dgm:prSet>
      <dgm:spPr/>
    </dgm:pt>
  </dgm:ptLst>
  <dgm:cxnLst>
    <dgm:cxn modelId="{97686B06-645E-44A0-A143-D61252C89032}" type="presOf" srcId="{96B08DAB-9B70-4B6E-B8E2-87B82D3E9D14}" destId="{CAC2536A-244C-4329-A802-9517B3E2D99E}" srcOrd="0" destOrd="0" presId="urn:microsoft.com/office/officeart/2005/8/layout/StepDownProcess"/>
    <dgm:cxn modelId="{D8A25D37-4447-4DBD-99A8-D6AC626269BC}" type="presOf" srcId="{9BCCC1C2-6461-452E-A3A1-DB7BB777A85D}" destId="{5A885D4D-4BF5-49AA-948D-C1FC0FCEEDE3}" srcOrd="0" destOrd="0" presId="urn:microsoft.com/office/officeart/2005/8/layout/StepDownProcess"/>
    <dgm:cxn modelId="{C1A87B67-F8D6-4F5A-BE6D-AB46D645CE16}" srcId="{691C59EA-9D14-4037-8DCE-F04E58A69883}" destId="{0EFF81B6-A49F-43BE-BAA5-D7D2CA57FB7A}" srcOrd="0" destOrd="0" parTransId="{0CD43377-97AF-4670-90F2-9A80C4838ACC}" sibTransId="{926EAE9F-1C40-4E0D-BC71-085197BA4E0E}"/>
    <dgm:cxn modelId="{568D0A82-42A9-4791-B108-990BD07A2910}" type="presOf" srcId="{691C59EA-9D14-4037-8DCE-F04E58A69883}" destId="{07DD8318-18C0-48E4-9F30-F83DA50BF4FE}" srcOrd="0" destOrd="0" presId="urn:microsoft.com/office/officeart/2005/8/layout/StepDownProcess"/>
    <dgm:cxn modelId="{BF83A288-9E8E-4145-9281-137D46D84752}" srcId="{691C59EA-9D14-4037-8DCE-F04E58A69883}" destId="{CEE9A0E8-783E-412E-9A90-75E4B4C4B437}" srcOrd="4" destOrd="0" parTransId="{DF35D915-0E88-42ED-96DC-13207C400EC8}" sibTransId="{D34DD77E-3294-4120-B5C5-D0A1CC535908}"/>
    <dgm:cxn modelId="{68A75C89-3530-473D-BBBC-BE2C4238A3DF}" srcId="{691C59EA-9D14-4037-8DCE-F04E58A69883}" destId="{96B08DAB-9B70-4B6E-B8E2-87B82D3E9D14}" srcOrd="1" destOrd="0" parTransId="{D2962201-E963-4CF4-8D00-1D2D3F092630}" sibTransId="{D0A554B9-1BE4-4A55-BAC9-FA05D83B2F5A}"/>
    <dgm:cxn modelId="{CD715292-EC28-4D62-8E4E-74B3A6D2C9B7}" srcId="{691C59EA-9D14-4037-8DCE-F04E58A69883}" destId="{9BCCC1C2-6461-452E-A3A1-DB7BB777A85D}" srcOrd="2" destOrd="0" parTransId="{501975ED-B61D-4EFD-8D78-B2D88FBDE211}" sibTransId="{B1CE5188-624C-484C-9257-CA1E873BC59E}"/>
    <dgm:cxn modelId="{5AF0AAC7-032D-4BF1-B4E4-B6BFE36BDA2A}" type="presOf" srcId="{5AFB757E-0EEC-4D85-812B-92B060929DDC}" destId="{5C53B7FA-2EC8-4DA6-8F3E-E94C41A0363D}" srcOrd="0" destOrd="0" presId="urn:microsoft.com/office/officeart/2005/8/layout/StepDownProcess"/>
    <dgm:cxn modelId="{C9FC64D1-FF4F-483E-BF79-246F16377CCF}" type="presOf" srcId="{CEE9A0E8-783E-412E-9A90-75E4B4C4B437}" destId="{BFF3D98D-CBC3-4AE5-B533-05D10D18A882}" srcOrd="0" destOrd="0" presId="urn:microsoft.com/office/officeart/2005/8/layout/StepDownProcess"/>
    <dgm:cxn modelId="{8A9A96DF-CC59-4A63-8A12-3A0F00D8E853}" type="presOf" srcId="{0EFF81B6-A49F-43BE-BAA5-D7D2CA57FB7A}" destId="{E8420000-4CBD-4624-90F1-2338B29B99E3}" srcOrd="0" destOrd="0" presId="urn:microsoft.com/office/officeart/2005/8/layout/StepDownProcess"/>
    <dgm:cxn modelId="{416FFCE2-384B-4518-9AE3-F1AB56F94278}" srcId="{691C59EA-9D14-4037-8DCE-F04E58A69883}" destId="{5AFB757E-0EEC-4D85-812B-92B060929DDC}" srcOrd="3" destOrd="0" parTransId="{AFB9AE77-508F-442B-86BE-911857843A5D}" sibTransId="{36C2204A-EE7E-49EC-8E65-6B35CCB6EB6B}"/>
    <dgm:cxn modelId="{F276DD02-41D8-4BCA-BE0D-6DFD565E65A1}" type="presParOf" srcId="{07DD8318-18C0-48E4-9F30-F83DA50BF4FE}" destId="{9154DA15-5EF6-42C5-8EAE-202A7327B8B7}" srcOrd="0" destOrd="0" presId="urn:microsoft.com/office/officeart/2005/8/layout/StepDownProcess"/>
    <dgm:cxn modelId="{F30D49CD-5D27-4B33-843E-B5AA3DC7BD55}" type="presParOf" srcId="{9154DA15-5EF6-42C5-8EAE-202A7327B8B7}" destId="{9C0C7E06-C135-415C-A7D6-8B4FDF870A41}" srcOrd="0" destOrd="0" presId="urn:microsoft.com/office/officeart/2005/8/layout/StepDownProcess"/>
    <dgm:cxn modelId="{9DEFB99D-87CB-4E7B-A245-AC382C7ED64F}" type="presParOf" srcId="{9154DA15-5EF6-42C5-8EAE-202A7327B8B7}" destId="{E8420000-4CBD-4624-90F1-2338B29B99E3}" srcOrd="1" destOrd="0" presId="urn:microsoft.com/office/officeart/2005/8/layout/StepDownProcess"/>
    <dgm:cxn modelId="{E03DA8F7-3A16-4342-8D71-E9A6C6FDB0BB}" type="presParOf" srcId="{9154DA15-5EF6-42C5-8EAE-202A7327B8B7}" destId="{1E1B6D3A-9518-48C1-BB05-C2624652FD1E}" srcOrd="2" destOrd="0" presId="urn:microsoft.com/office/officeart/2005/8/layout/StepDownProcess"/>
    <dgm:cxn modelId="{5F9DDBDC-F3E1-4C0D-B974-C46251C4FF3F}" type="presParOf" srcId="{07DD8318-18C0-48E4-9F30-F83DA50BF4FE}" destId="{7EFC5A11-E049-4D7B-A0AE-355FDF1FE567}" srcOrd="1" destOrd="0" presId="urn:microsoft.com/office/officeart/2005/8/layout/StepDownProcess"/>
    <dgm:cxn modelId="{4C9D0A0E-0A9F-4D74-996E-87BBF3C45B3B}" type="presParOf" srcId="{07DD8318-18C0-48E4-9F30-F83DA50BF4FE}" destId="{97D1F93F-C295-40DA-9A47-EFA9F9B59923}" srcOrd="2" destOrd="0" presId="urn:microsoft.com/office/officeart/2005/8/layout/StepDownProcess"/>
    <dgm:cxn modelId="{387229C9-A208-4BFC-AC0C-762D9A422B9C}" type="presParOf" srcId="{97D1F93F-C295-40DA-9A47-EFA9F9B59923}" destId="{E5CA283C-806F-4BB2-B5FF-7462765B5901}" srcOrd="0" destOrd="0" presId="urn:microsoft.com/office/officeart/2005/8/layout/StepDownProcess"/>
    <dgm:cxn modelId="{F1271EB2-8EE4-444F-A831-B6DA68974A66}" type="presParOf" srcId="{97D1F93F-C295-40DA-9A47-EFA9F9B59923}" destId="{CAC2536A-244C-4329-A802-9517B3E2D99E}" srcOrd="1" destOrd="0" presId="urn:microsoft.com/office/officeart/2005/8/layout/StepDownProcess"/>
    <dgm:cxn modelId="{24B429B1-F7F8-47F5-9F83-FBDC9C2B3A4C}" type="presParOf" srcId="{97D1F93F-C295-40DA-9A47-EFA9F9B59923}" destId="{5D59E72F-031D-434C-A31C-83D8D90E28AB}" srcOrd="2" destOrd="0" presId="urn:microsoft.com/office/officeart/2005/8/layout/StepDownProcess"/>
    <dgm:cxn modelId="{A23B44D5-F2CF-4614-A0D7-16FC3C93BE1E}" type="presParOf" srcId="{07DD8318-18C0-48E4-9F30-F83DA50BF4FE}" destId="{A0B5D3A9-8A2B-4543-93D3-345F1CDDF8F9}" srcOrd="3" destOrd="0" presId="urn:microsoft.com/office/officeart/2005/8/layout/StepDownProcess"/>
    <dgm:cxn modelId="{7D0AD380-DE46-4F87-BE2B-168026FDED07}" type="presParOf" srcId="{07DD8318-18C0-48E4-9F30-F83DA50BF4FE}" destId="{F06A2961-66E7-45AF-A17C-C880E088438B}" srcOrd="4" destOrd="0" presId="urn:microsoft.com/office/officeart/2005/8/layout/StepDownProcess"/>
    <dgm:cxn modelId="{E8411F65-CB60-4149-8FE3-123672C3C232}" type="presParOf" srcId="{F06A2961-66E7-45AF-A17C-C880E088438B}" destId="{826BEC39-91A1-4315-8ABD-436DC25DF54B}" srcOrd="0" destOrd="0" presId="urn:microsoft.com/office/officeart/2005/8/layout/StepDownProcess"/>
    <dgm:cxn modelId="{1908C371-F930-42DB-8E7A-98134925E357}" type="presParOf" srcId="{F06A2961-66E7-45AF-A17C-C880E088438B}" destId="{5A885D4D-4BF5-49AA-948D-C1FC0FCEEDE3}" srcOrd="1" destOrd="0" presId="urn:microsoft.com/office/officeart/2005/8/layout/StepDownProcess"/>
    <dgm:cxn modelId="{BF432622-447D-4845-8528-2CF3B78FAB00}" type="presParOf" srcId="{F06A2961-66E7-45AF-A17C-C880E088438B}" destId="{0B0FCF74-BA16-4863-934A-098C0CB46C56}" srcOrd="2" destOrd="0" presId="urn:microsoft.com/office/officeart/2005/8/layout/StepDownProcess"/>
    <dgm:cxn modelId="{BED8DB1E-D0C7-41D0-B7F7-E6F0462BDD98}" type="presParOf" srcId="{07DD8318-18C0-48E4-9F30-F83DA50BF4FE}" destId="{89D257DF-5227-4925-AC4F-A34165450036}" srcOrd="5" destOrd="0" presId="urn:microsoft.com/office/officeart/2005/8/layout/StepDownProcess"/>
    <dgm:cxn modelId="{6772DFDA-3B96-46CC-A620-BE17F370AFBC}" type="presParOf" srcId="{07DD8318-18C0-48E4-9F30-F83DA50BF4FE}" destId="{C0CE5B4B-96F6-45FD-ACEE-DFE5172E263D}" srcOrd="6" destOrd="0" presId="urn:microsoft.com/office/officeart/2005/8/layout/StepDownProcess"/>
    <dgm:cxn modelId="{B2277A72-A1E9-4E81-89EF-78BD0A5E4D76}" type="presParOf" srcId="{C0CE5B4B-96F6-45FD-ACEE-DFE5172E263D}" destId="{1FEFCAF6-F9E8-43A5-908D-72C0A406FDBA}" srcOrd="0" destOrd="0" presId="urn:microsoft.com/office/officeart/2005/8/layout/StepDownProcess"/>
    <dgm:cxn modelId="{9ED46C77-ECE5-4A1C-A4B6-34EAE9DF36F1}" type="presParOf" srcId="{C0CE5B4B-96F6-45FD-ACEE-DFE5172E263D}" destId="{5C53B7FA-2EC8-4DA6-8F3E-E94C41A0363D}" srcOrd="1" destOrd="0" presId="urn:microsoft.com/office/officeart/2005/8/layout/StepDownProcess"/>
    <dgm:cxn modelId="{D05221EE-ADE9-42FC-AA15-6C5AFE1A3C22}" type="presParOf" srcId="{C0CE5B4B-96F6-45FD-ACEE-DFE5172E263D}" destId="{904965BF-933C-4D26-8E16-1E3C6C775DED}" srcOrd="2" destOrd="0" presId="urn:microsoft.com/office/officeart/2005/8/layout/StepDownProcess"/>
    <dgm:cxn modelId="{3140AF2D-3F51-43B2-AE9F-A68CA83958E4}" type="presParOf" srcId="{07DD8318-18C0-48E4-9F30-F83DA50BF4FE}" destId="{9CFA638F-F919-4A47-A2FC-3220E472F331}" srcOrd="7" destOrd="0" presId="urn:microsoft.com/office/officeart/2005/8/layout/StepDownProcess"/>
    <dgm:cxn modelId="{A28B8DCE-15BB-4A61-8488-1657C533AFC5}" type="presParOf" srcId="{07DD8318-18C0-48E4-9F30-F83DA50BF4FE}" destId="{C8033B52-034D-43E7-BD33-56FA6080696F}" srcOrd="8" destOrd="0" presId="urn:microsoft.com/office/officeart/2005/8/layout/StepDownProcess"/>
    <dgm:cxn modelId="{DCA66FE7-E425-4926-870A-D493447847F3}" type="presParOf" srcId="{C8033B52-034D-43E7-BD33-56FA6080696F}" destId="{BFF3D98D-CBC3-4AE5-B533-05D10D18A88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63D400-34C3-47FF-ADBD-F8053177BF8C}" type="doc">
      <dgm:prSet loTypeId="urn:microsoft.com/office/officeart/2005/8/layout/hierarchy3" loCatId="relationship" qsTypeId="urn:microsoft.com/office/officeart/2005/8/quickstyle/simple1" qsCatId="simple" csTypeId="urn:microsoft.com/office/officeart/2005/8/colors/accent2_1" csCatId="accent2" phldr="1"/>
      <dgm:spPr/>
      <dgm:t>
        <a:bodyPr/>
        <a:lstStyle/>
        <a:p>
          <a:endParaRPr lang="en-US"/>
        </a:p>
      </dgm:t>
    </dgm:pt>
    <dgm:pt modelId="{276E6809-B4E2-4B7F-8590-117A0DAF8316}">
      <dgm:prSet phldrT="[Text]" custT="1"/>
      <dgm:spPr/>
      <dgm:t>
        <a:bodyPr/>
        <a:lstStyle/>
        <a:p>
          <a:r>
            <a:rPr lang="en-US" sz="4400" dirty="0">
              <a:latin typeface="Arial" panose="020B0604020202020204" pitchFamily="34" charset="0"/>
              <a:cs typeface="Arial" panose="020B0604020202020204" pitchFamily="34" charset="0"/>
            </a:rPr>
            <a:t>Explicit Bias</a:t>
          </a:r>
        </a:p>
      </dgm:t>
      <dgm:extLst>
        <a:ext uri="{E40237B7-FDA0-4F09-8148-C483321AD2D9}">
          <dgm14:cNvPr xmlns:dgm14="http://schemas.microsoft.com/office/drawing/2010/diagram" id="0" name="" descr="Explicit Bias&#10; “Drug addicts deserve to live on the street”&#10;Implicit Bias&#10; Not hiring a person who has a history of substance use&#10;"/>
        </a:ext>
      </dgm:extLst>
    </dgm:pt>
    <dgm:pt modelId="{6A7C8B96-563D-42F5-9924-FC902E09CDB3}" type="parTrans" cxnId="{04EE4406-F466-4EB1-92DE-AF87D98FFFFE}">
      <dgm:prSet/>
      <dgm:spPr/>
      <dgm:t>
        <a:bodyPr/>
        <a:lstStyle/>
        <a:p>
          <a:endParaRPr lang="en-US"/>
        </a:p>
      </dgm:t>
    </dgm:pt>
    <dgm:pt modelId="{47F6D4D9-1040-4175-A242-2B98002F0C43}" type="sibTrans" cxnId="{04EE4406-F466-4EB1-92DE-AF87D98FFFFE}">
      <dgm:prSet/>
      <dgm:spPr/>
      <dgm:t>
        <a:bodyPr/>
        <a:lstStyle/>
        <a:p>
          <a:endParaRPr lang="en-US"/>
        </a:p>
      </dgm:t>
    </dgm:pt>
    <dgm:pt modelId="{DA1005C8-EC62-4F8C-8E76-D74A1DB877F0}">
      <dgm:prSet phldrT="[Text]" custT="1"/>
      <dgm:spPr/>
      <dgm:t>
        <a:bodyPr/>
        <a:lstStyle/>
        <a:p>
          <a:r>
            <a:rPr lang="en-US" sz="3200" dirty="0">
              <a:latin typeface="Arial" panose="020B0604020202020204" pitchFamily="34" charset="0"/>
              <a:cs typeface="Arial" panose="020B0604020202020204" pitchFamily="34" charset="0"/>
            </a:rPr>
            <a:t>ER Doctor:</a:t>
          </a:r>
        </a:p>
        <a:p>
          <a:r>
            <a:rPr lang="en-US" sz="3200" dirty="0">
              <a:latin typeface="Arial" panose="020B0604020202020204" pitchFamily="34" charset="0"/>
              <a:cs typeface="Arial" panose="020B0604020202020204" pitchFamily="34" charset="0"/>
            </a:rPr>
            <a:t>Tells the clinical staff, “Send him away, don’t give him a medication refill, he is an addict” without ever having evaluated the patient</a:t>
          </a:r>
        </a:p>
      </dgm:t>
      <dgm:extLst>
        <a:ext uri="{E40237B7-FDA0-4F09-8148-C483321AD2D9}">
          <dgm14:cNvPr xmlns:dgm14="http://schemas.microsoft.com/office/drawing/2010/diagram" id="0" name="" descr="Explicit Bias&#10; “Drug addicts deserve to live on the street”&#10;Implicit Bias&#10; Not hiring a person who has a history of substance use&#10;"/>
        </a:ext>
      </dgm:extLst>
    </dgm:pt>
    <dgm:pt modelId="{8F17FB2C-F9AD-4691-9E1F-F61FF9596EF7}" type="parTrans" cxnId="{1FD3D007-2CA5-4618-925C-52DBC57F91A6}">
      <dgm:prSet/>
      <dgm:spPr/>
      <dgm:t>
        <a:bodyPr/>
        <a:lstStyle/>
        <a:p>
          <a:endParaRPr lang="en-US"/>
        </a:p>
      </dgm:t>
    </dgm:pt>
    <dgm:pt modelId="{3333F4E7-A85C-4A76-ADAD-3C832DD752DC}" type="sibTrans" cxnId="{1FD3D007-2CA5-4618-925C-52DBC57F91A6}">
      <dgm:prSet/>
      <dgm:spPr/>
      <dgm:t>
        <a:bodyPr/>
        <a:lstStyle/>
        <a:p>
          <a:endParaRPr lang="en-US"/>
        </a:p>
      </dgm:t>
    </dgm:pt>
    <dgm:pt modelId="{A01D860E-3176-421A-A946-B3595C3A3B87}">
      <dgm:prSet phldrT="[Text]" custT="1"/>
      <dgm:spPr/>
      <dgm:t>
        <a:bodyPr/>
        <a:lstStyle/>
        <a:p>
          <a:r>
            <a:rPr lang="en-US" sz="4400" kern="1200" dirty="0">
              <a:latin typeface="Arial" panose="020B0604020202020204"/>
              <a:ea typeface="+mn-ea"/>
              <a:cs typeface="+mn-cs"/>
            </a:rPr>
            <a:t>Implicit Bias</a:t>
          </a:r>
        </a:p>
      </dgm:t>
      <dgm:extLst>
        <a:ext uri="{E40237B7-FDA0-4F09-8148-C483321AD2D9}">
          <dgm14:cNvPr xmlns:dgm14="http://schemas.microsoft.com/office/drawing/2010/diagram" id="0" name="" descr="Explicit Bias&#10; “Drug addicts deserve to live on the street”&#10;Implicit Bias&#10; Not hiring a person who has a history of substance use&#10;"/>
        </a:ext>
      </dgm:extLst>
    </dgm:pt>
    <dgm:pt modelId="{BB6A9191-0B75-4905-AE3F-CB1D8BF9BCA7}" type="parTrans" cxnId="{D6D8ED02-8189-4493-AECB-77CF63E35701}">
      <dgm:prSet/>
      <dgm:spPr/>
      <dgm:t>
        <a:bodyPr/>
        <a:lstStyle/>
        <a:p>
          <a:endParaRPr lang="en-US"/>
        </a:p>
      </dgm:t>
    </dgm:pt>
    <dgm:pt modelId="{BD0AECD9-E11D-4C08-A4CC-EEFAAC09BEE2}" type="sibTrans" cxnId="{D6D8ED02-8189-4493-AECB-77CF63E35701}">
      <dgm:prSet/>
      <dgm:spPr/>
      <dgm:t>
        <a:bodyPr/>
        <a:lstStyle/>
        <a:p>
          <a:endParaRPr lang="en-US"/>
        </a:p>
      </dgm:t>
    </dgm:pt>
    <dgm:pt modelId="{A20A3CA9-6E31-47E2-89AB-28B0FD9698A1}">
      <dgm:prSet phldrT="[Text]" custT="1"/>
      <dgm:spPr/>
      <dgm:t>
        <a:bodyPr/>
        <a:lstStyle/>
        <a:p>
          <a:r>
            <a:rPr lang="en-US" sz="3200" kern="1200" dirty="0">
              <a:latin typeface="Arial" panose="020B0604020202020204"/>
              <a:ea typeface="+mn-ea"/>
              <a:cs typeface="+mn-cs"/>
            </a:rPr>
            <a:t>ER Doctor:</a:t>
          </a:r>
        </a:p>
        <a:p>
          <a:r>
            <a:rPr lang="en-US" sz="3200" kern="1200" dirty="0">
              <a:latin typeface="Arial" panose="020B0604020202020204"/>
              <a:ea typeface="+mn-ea"/>
              <a:cs typeface="+mn-cs"/>
            </a:rPr>
            <a:t>Spends less time on a patient with a known history of addiction; doesn’t believe any care will matter</a:t>
          </a:r>
        </a:p>
      </dgm:t>
      <dgm:extLst>
        <a:ext uri="{E40237B7-FDA0-4F09-8148-C483321AD2D9}">
          <dgm14:cNvPr xmlns:dgm14="http://schemas.microsoft.com/office/drawing/2010/diagram" id="0" name="" descr="Explicit Bias&#10; “Drug addicts deserve to live on the street”&#10;Implicit Bias&#10; Not hiring a person who has a history of substance use&#10;"/>
        </a:ext>
      </dgm:extLst>
    </dgm:pt>
    <dgm:pt modelId="{736B8FF5-DAD1-40E1-A191-CC4EC098408D}" type="parTrans" cxnId="{4723BEF8-652F-46DE-B11B-20A7053E39EA}">
      <dgm:prSet/>
      <dgm:spPr/>
      <dgm:t>
        <a:bodyPr/>
        <a:lstStyle/>
        <a:p>
          <a:endParaRPr lang="en-US"/>
        </a:p>
      </dgm:t>
    </dgm:pt>
    <dgm:pt modelId="{B924074E-C5E8-402B-983B-D8D218316845}" type="sibTrans" cxnId="{4723BEF8-652F-46DE-B11B-20A7053E39EA}">
      <dgm:prSet/>
      <dgm:spPr/>
      <dgm:t>
        <a:bodyPr/>
        <a:lstStyle/>
        <a:p>
          <a:endParaRPr lang="en-US"/>
        </a:p>
      </dgm:t>
    </dgm:pt>
    <dgm:pt modelId="{E6328439-CB7A-4294-8C44-58288BDBC351}" type="pres">
      <dgm:prSet presAssocID="{A363D400-34C3-47FF-ADBD-F8053177BF8C}" presName="diagram" presStyleCnt="0">
        <dgm:presLayoutVars>
          <dgm:chPref val="1"/>
          <dgm:dir/>
          <dgm:animOne val="branch"/>
          <dgm:animLvl val="lvl"/>
          <dgm:resizeHandles/>
        </dgm:presLayoutVars>
      </dgm:prSet>
      <dgm:spPr/>
    </dgm:pt>
    <dgm:pt modelId="{92448A2C-A09A-426B-B508-5A9D38BDD79B}" type="pres">
      <dgm:prSet presAssocID="{276E6809-B4E2-4B7F-8590-117A0DAF8316}" presName="root" presStyleCnt="0"/>
      <dgm:spPr/>
    </dgm:pt>
    <dgm:pt modelId="{AEA8393A-33D9-4F50-A397-68256110658D}" type="pres">
      <dgm:prSet presAssocID="{276E6809-B4E2-4B7F-8590-117A0DAF8316}" presName="rootComposite" presStyleCnt="0"/>
      <dgm:spPr/>
    </dgm:pt>
    <dgm:pt modelId="{8BC8B4D1-8805-45EE-BAC8-06942B74462C}" type="pres">
      <dgm:prSet presAssocID="{276E6809-B4E2-4B7F-8590-117A0DAF8316}" presName="rootText" presStyleLbl="node1" presStyleIdx="0" presStyleCnt="2" custScaleX="186974" custScaleY="127899"/>
      <dgm:spPr/>
    </dgm:pt>
    <dgm:pt modelId="{B4220A98-ED5A-4C02-AD21-A8FF8106AD7F}" type="pres">
      <dgm:prSet presAssocID="{276E6809-B4E2-4B7F-8590-117A0DAF8316}" presName="rootConnector" presStyleLbl="node1" presStyleIdx="0" presStyleCnt="2"/>
      <dgm:spPr/>
    </dgm:pt>
    <dgm:pt modelId="{D844A4C9-2302-4D01-8E09-35466411C656}" type="pres">
      <dgm:prSet presAssocID="{276E6809-B4E2-4B7F-8590-117A0DAF8316}" presName="childShape" presStyleCnt="0"/>
      <dgm:spPr/>
    </dgm:pt>
    <dgm:pt modelId="{F2F2BF93-FD13-421D-ADEE-B9E1553C05EB}" type="pres">
      <dgm:prSet presAssocID="{8F17FB2C-F9AD-4691-9E1F-F61FF9596EF7}" presName="Name13" presStyleLbl="parChTrans1D2" presStyleIdx="0" presStyleCnt="2"/>
      <dgm:spPr/>
    </dgm:pt>
    <dgm:pt modelId="{54B94AF2-C218-42B4-AC19-402727BF2AA1}" type="pres">
      <dgm:prSet presAssocID="{DA1005C8-EC62-4F8C-8E76-D74A1DB877F0}" presName="childText" presStyleLbl="bgAcc1" presStyleIdx="0" presStyleCnt="2" custScaleX="251389" custScaleY="292374" custLinFactNeighborX="-11275" custLinFactNeighborY="10973">
        <dgm:presLayoutVars>
          <dgm:bulletEnabled val="1"/>
        </dgm:presLayoutVars>
      </dgm:prSet>
      <dgm:spPr/>
    </dgm:pt>
    <dgm:pt modelId="{CADCD11B-AFFA-4DB2-9ADD-D43E2B968E94}" type="pres">
      <dgm:prSet presAssocID="{A01D860E-3176-421A-A946-B3595C3A3B87}" presName="root" presStyleCnt="0"/>
      <dgm:spPr/>
    </dgm:pt>
    <dgm:pt modelId="{81BB5CF1-DBA6-40BB-8940-FA6E76FDE1AF}" type="pres">
      <dgm:prSet presAssocID="{A01D860E-3176-421A-A946-B3595C3A3B87}" presName="rootComposite" presStyleCnt="0"/>
      <dgm:spPr/>
    </dgm:pt>
    <dgm:pt modelId="{54EF556B-1D35-4E63-A693-99693F35D72A}" type="pres">
      <dgm:prSet presAssocID="{A01D860E-3176-421A-A946-B3595C3A3B87}" presName="rootText" presStyleLbl="node1" presStyleIdx="1" presStyleCnt="2" custScaleX="186512" custScaleY="128562"/>
      <dgm:spPr/>
    </dgm:pt>
    <dgm:pt modelId="{A964CEDC-4D31-4311-8C92-BC870D87C6E0}" type="pres">
      <dgm:prSet presAssocID="{A01D860E-3176-421A-A946-B3595C3A3B87}" presName="rootConnector" presStyleLbl="node1" presStyleIdx="1" presStyleCnt="2"/>
      <dgm:spPr/>
    </dgm:pt>
    <dgm:pt modelId="{BDF9C635-CB23-4AFF-9FFF-E97909F3F84C}" type="pres">
      <dgm:prSet presAssocID="{A01D860E-3176-421A-A946-B3595C3A3B87}" presName="childShape" presStyleCnt="0"/>
      <dgm:spPr/>
    </dgm:pt>
    <dgm:pt modelId="{39774124-7214-45CE-9988-B129564F317A}" type="pres">
      <dgm:prSet presAssocID="{736B8FF5-DAD1-40E1-A191-CC4EC098408D}" presName="Name13" presStyleLbl="parChTrans1D2" presStyleIdx="1" presStyleCnt="2"/>
      <dgm:spPr/>
    </dgm:pt>
    <dgm:pt modelId="{416417DF-615D-4680-84AE-521370099DDB}" type="pres">
      <dgm:prSet presAssocID="{A20A3CA9-6E31-47E2-89AB-28B0FD9698A1}" presName="childText" presStyleLbl="bgAcc1" presStyleIdx="1" presStyleCnt="2" custScaleX="246635" custScaleY="287637" custLinFactNeighborX="-6553" custLinFactNeighborY="16477">
        <dgm:presLayoutVars>
          <dgm:bulletEnabled val="1"/>
        </dgm:presLayoutVars>
      </dgm:prSet>
      <dgm:spPr/>
    </dgm:pt>
  </dgm:ptLst>
  <dgm:cxnLst>
    <dgm:cxn modelId="{D6D8ED02-8189-4493-AECB-77CF63E35701}" srcId="{A363D400-34C3-47FF-ADBD-F8053177BF8C}" destId="{A01D860E-3176-421A-A946-B3595C3A3B87}" srcOrd="1" destOrd="0" parTransId="{BB6A9191-0B75-4905-AE3F-CB1D8BF9BCA7}" sibTransId="{BD0AECD9-E11D-4C08-A4CC-EEFAAC09BEE2}"/>
    <dgm:cxn modelId="{04EE4406-F466-4EB1-92DE-AF87D98FFFFE}" srcId="{A363D400-34C3-47FF-ADBD-F8053177BF8C}" destId="{276E6809-B4E2-4B7F-8590-117A0DAF8316}" srcOrd="0" destOrd="0" parTransId="{6A7C8B96-563D-42F5-9924-FC902E09CDB3}" sibTransId="{47F6D4D9-1040-4175-A242-2B98002F0C43}"/>
    <dgm:cxn modelId="{1FD3D007-2CA5-4618-925C-52DBC57F91A6}" srcId="{276E6809-B4E2-4B7F-8590-117A0DAF8316}" destId="{DA1005C8-EC62-4F8C-8E76-D74A1DB877F0}" srcOrd="0" destOrd="0" parTransId="{8F17FB2C-F9AD-4691-9E1F-F61FF9596EF7}" sibTransId="{3333F4E7-A85C-4A76-ADAD-3C832DD752DC}"/>
    <dgm:cxn modelId="{A01DE40C-800A-42DA-BC9C-1CC5F204EC9D}" type="presOf" srcId="{DA1005C8-EC62-4F8C-8E76-D74A1DB877F0}" destId="{54B94AF2-C218-42B4-AC19-402727BF2AA1}" srcOrd="0" destOrd="0" presId="urn:microsoft.com/office/officeart/2005/8/layout/hierarchy3"/>
    <dgm:cxn modelId="{5ED80C22-6D3D-4A4B-9B36-513416835184}" type="presOf" srcId="{A01D860E-3176-421A-A946-B3595C3A3B87}" destId="{A964CEDC-4D31-4311-8C92-BC870D87C6E0}" srcOrd="1" destOrd="0" presId="urn:microsoft.com/office/officeart/2005/8/layout/hierarchy3"/>
    <dgm:cxn modelId="{E3DC655E-E735-4774-978C-44045A1616FE}" type="presOf" srcId="{8F17FB2C-F9AD-4691-9E1F-F61FF9596EF7}" destId="{F2F2BF93-FD13-421D-ADEE-B9E1553C05EB}" srcOrd="0" destOrd="0" presId="urn:microsoft.com/office/officeart/2005/8/layout/hierarchy3"/>
    <dgm:cxn modelId="{3C05C9A1-9E09-4E97-86D6-8B59F59F59D8}" type="presOf" srcId="{A01D860E-3176-421A-A946-B3595C3A3B87}" destId="{54EF556B-1D35-4E63-A693-99693F35D72A}" srcOrd="0" destOrd="0" presId="urn:microsoft.com/office/officeart/2005/8/layout/hierarchy3"/>
    <dgm:cxn modelId="{EA1951B4-D05B-4D6B-856A-6C8ABC14A42D}" type="presOf" srcId="{276E6809-B4E2-4B7F-8590-117A0DAF8316}" destId="{8BC8B4D1-8805-45EE-BAC8-06942B74462C}" srcOrd="0" destOrd="0" presId="urn:microsoft.com/office/officeart/2005/8/layout/hierarchy3"/>
    <dgm:cxn modelId="{B4B9B8BC-904E-4DA3-8438-C670C9C61551}" type="presOf" srcId="{276E6809-B4E2-4B7F-8590-117A0DAF8316}" destId="{B4220A98-ED5A-4C02-AD21-A8FF8106AD7F}" srcOrd="1" destOrd="0" presId="urn:microsoft.com/office/officeart/2005/8/layout/hierarchy3"/>
    <dgm:cxn modelId="{98EEFEC5-A6EE-427D-83E2-018F614E558D}" type="presOf" srcId="{A20A3CA9-6E31-47E2-89AB-28B0FD9698A1}" destId="{416417DF-615D-4680-84AE-521370099DDB}" srcOrd="0" destOrd="0" presId="urn:microsoft.com/office/officeart/2005/8/layout/hierarchy3"/>
    <dgm:cxn modelId="{7EB1D7C6-C1B9-48D3-BBFC-BE60C31AABEB}" type="presOf" srcId="{736B8FF5-DAD1-40E1-A191-CC4EC098408D}" destId="{39774124-7214-45CE-9988-B129564F317A}" srcOrd="0" destOrd="0" presId="urn:microsoft.com/office/officeart/2005/8/layout/hierarchy3"/>
    <dgm:cxn modelId="{E2D6D6CC-BB5B-4B4C-9D53-F6E761A7BB22}" type="presOf" srcId="{A363D400-34C3-47FF-ADBD-F8053177BF8C}" destId="{E6328439-CB7A-4294-8C44-58288BDBC351}" srcOrd="0" destOrd="0" presId="urn:microsoft.com/office/officeart/2005/8/layout/hierarchy3"/>
    <dgm:cxn modelId="{4723BEF8-652F-46DE-B11B-20A7053E39EA}" srcId="{A01D860E-3176-421A-A946-B3595C3A3B87}" destId="{A20A3CA9-6E31-47E2-89AB-28B0FD9698A1}" srcOrd="0" destOrd="0" parTransId="{736B8FF5-DAD1-40E1-A191-CC4EC098408D}" sibTransId="{B924074E-C5E8-402B-983B-D8D218316845}"/>
    <dgm:cxn modelId="{44A152E9-10CC-4FD4-ADAB-8745334A1ABE}" type="presParOf" srcId="{E6328439-CB7A-4294-8C44-58288BDBC351}" destId="{92448A2C-A09A-426B-B508-5A9D38BDD79B}" srcOrd="0" destOrd="0" presId="urn:microsoft.com/office/officeart/2005/8/layout/hierarchy3"/>
    <dgm:cxn modelId="{D5A595B7-B7A0-40F3-B017-12884A3F6011}" type="presParOf" srcId="{92448A2C-A09A-426B-B508-5A9D38BDD79B}" destId="{AEA8393A-33D9-4F50-A397-68256110658D}" srcOrd="0" destOrd="0" presId="urn:microsoft.com/office/officeart/2005/8/layout/hierarchy3"/>
    <dgm:cxn modelId="{72203F00-B264-41C7-B5F7-5DCF56E359C4}" type="presParOf" srcId="{AEA8393A-33D9-4F50-A397-68256110658D}" destId="{8BC8B4D1-8805-45EE-BAC8-06942B74462C}" srcOrd="0" destOrd="0" presId="urn:microsoft.com/office/officeart/2005/8/layout/hierarchy3"/>
    <dgm:cxn modelId="{08D9102A-5F64-4F39-AABF-049744CD9C7C}" type="presParOf" srcId="{AEA8393A-33D9-4F50-A397-68256110658D}" destId="{B4220A98-ED5A-4C02-AD21-A8FF8106AD7F}" srcOrd="1" destOrd="0" presId="urn:microsoft.com/office/officeart/2005/8/layout/hierarchy3"/>
    <dgm:cxn modelId="{A34F4CB6-A3CA-4701-829D-30AD3466BD49}" type="presParOf" srcId="{92448A2C-A09A-426B-B508-5A9D38BDD79B}" destId="{D844A4C9-2302-4D01-8E09-35466411C656}" srcOrd="1" destOrd="0" presId="urn:microsoft.com/office/officeart/2005/8/layout/hierarchy3"/>
    <dgm:cxn modelId="{AB016ABC-327D-432B-A754-59B8C0C7AF38}" type="presParOf" srcId="{D844A4C9-2302-4D01-8E09-35466411C656}" destId="{F2F2BF93-FD13-421D-ADEE-B9E1553C05EB}" srcOrd="0" destOrd="0" presId="urn:microsoft.com/office/officeart/2005/8/layout/hierarchy3"/>
    <dgm:cxn modelId="{DEA8E9BE-781C-4C83-B71C-44178860EBFB}" type="presParOf" srcId="{D844A4C9-2302-4D01-8E09-35466411C656}" destId="{54B94AF2-C218-42B4-AC19-402727BF2AA1}" srcOrd="1" destOrd="0" presId="urn:microsoft.com/office/officeart/2005/8/layout/hierarchy3"/>
    <dgm:cxn modelId="{63413DD5-79D1-4130-A95F-65F0CEFE544B}" type="presParOf" srcId="{E6328439-CB7A-4294-8C44-58288BDBC351}" destId="{CADCD11B-AFFA-4DB2-9ADD-D43E2B968E94}" srcOrd="1" destOrd="0" presId="urn:microsoft.com/office/officeart/2005/8/layout/hierarchy3"/>
    <dgm:cxn modelId="{66B521A5-6D09-44BF-9FF3-B07A982B623D}" type="presParOf" srcId="{CADCD11B-AFFA-4DB2-9ADD-D43E2B968E94}" destId="{81BB5CF1-DBA6-40BB-8940-FA6E76FDE1AF}" srcOrd="0" destOrd="0" presId="urn:microsoft.com/office/officeart/2005/8/layout/hierarchy3"/>
    <dgm:cxn modelId="{43D36F73-5D5A-46DF-840A-0BFE6422A2AD}" type="presParOf" srcId="{81BB5CF1-DBA6-40BB-8940-FA6E76FDE1AF}" destId="{54EF556B-1D35-4E63-A693-99693F35D72A}" srcOrd="0" destOrd="0" presId="urn:microsoft.com/office/officeart/2005/8/layout/hierarchy3"/>
    <dgm:cxn modelId="{131C74DB-CB71-47C1-B74A-6A27E393AC71}" type="presParOf" srcId="{81BB5CF1-DBA6-40BB-8940-FA6E76FDE1AF}" destId="{A964CEDC-4D31-4311-8C92-BC870D87C6E0}" srcOrd="1" destOrd="0" presId="urn:microsoft.com/office/officeart/2005/8/layout/hierarchy3"/>
    <dgm:cxn modelId="{0DE86151-3EF5-4562-9775-6877FEC6BC2A}" type="presParOf" srcId="{CADCD11B-AFFA-4DB2-9ADD-D43E2B968E94}" destId="{BDF9C635-CB23-4AFF-9FFF-E97909F3F84C}" srcOrd="1" destOrd="0" presId="urn:microsoft.com/office/officeart/2005/8/layout/hierarchy3"/>
    <dgm:cxn modelId="{BF89D6A3-3EA8-4327-88B6-E1092001E14D}" type="presParOf" srcId="{BDF9C635-CB23-4AFF-9FFF-E97909F3F84C}" destId="{39774124-7214-45CE-9988-B129564F317A}" srcOrd="0" destOrd="0" presId="urn:microsoft.com/office/officeart/2005/8/layout/hierarchy3"/>
    <dgm:cxn modelId="{606A561F-DF28-4D4C-93E2-657BC8B0D9E3}" type="presParOf" srcId="{BDF9C635-CB23-4AFF-9FFF-E97909F3F84C}" destId="{416417DF-615D-4680-84AE-521370099DD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A7721F-5279-4421-A3F0-682D5E820460}"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ED35A0D3-36F2-4F4B-95E2-CCC7F5EB66C2}">
      <dgm:prSet phldrT="[Text]"/>
      <dgm:spPr>
        <a:ln w="28575">
          <a:solidFill>
            <a:schemeClr val="bg1"/>
          </a:solidFill>
        </a:ln>
      </dgm:spPr>
      <dgm:t>
        <a:bodyPr/>
        <a:lstStyle/>
        <a:p>
          <a:r>
            <a:rPr lang="en-US" dirty="0">
              <a:solidFill>
                <a:schemeClr val="bg1">
                  <a:lumMod val="50000"/>
                </a:schemeClr>
              </a:solidFill>
            </a:rPr>
            <a:t>Self</a:t>
          </a:r>
        </a:p>
        <a:p>
          <a:r>
            <a:rPr lang="en-US" dirty="0">
              <a:solidFill>
                <a:schemeClr val="bg1">
                  <a:lumMod val="50000"/>
                </a:schemeClr>
              </a:solidFill>
            </a:rPr>
            <a:t>(Internal)</a:t>
          </a:r>
        </a:p>
      </dgm:t>
    </dgm:pt>
    <dgm:pt modelId="{A45E17B7-C40F-4943-8E95-C1E1564CD4F9}" type="parTrans" cxnId="{0CCEF909-2B3C-41B9-A656-DFD544B7E6D0}">
      <dgm:prSet/>
      <dgm:spPr/>
      <dgm:t>
        <a:bodyPr/>
        <a:lstStyle/>
        <a:p>
          <a:endParaRPr lang="en-US">
            <a:solidFill>
              <a:schemeClr val="bg1">
                <a:lumMod val="50000"/>
              </a:schemeClr>
            </a:solidFill>
          </a:endParaRPr>
        </a:p>
      </dgm:t>
    </dgm:pt>
    <dgm:pt modelId="{0CEB58D8-48F8-4CE4-BA31-4B36DD0BD3BB}" type="sibTrans" cxnId="{0CCEF909-2B3C-41B9-A656-DFD544B7E6D0}">
      <dgm:prSet/>
      <dgm:spPr/>
      <dgm:t>
        <a:bodyPr/>
        <a:lstStyle/>
        <a:p>
          <a:endParaRPr lang="en-US">
            <a:solidFill>
              <a:schemeClr val="bg1">
                <a:lumMod val="50000"/>
              </a:schemeClr>
            </a:solidFill>
          </a:endParaRPr>
        </a:p>
      </dgm:t>
    </dgm:pt>
    <dgm:pt modelId="{D862853D-7DD0-436D-B837-383C971183C8}">
      <dgm:prSet phldrT="[Text]"/>
      <dgm:spPr>
        <a:ln w="28575">
          <a:solidFill>
            <a:schemeClr val="bg1"/>
          </a:solidFill>
        </a:ln>
      </dgm:spPr>
      <dgm:t>
        <a:bodyPr/>
        <a:lstStyle/>
        <a:p>
          <a:r>
            <a:rPr lang="en-US" dirty="0">
              <a:solidFill>
                <a:schemeClr val="bg1">
                  <a:lumMod val="50000"/>
                </a:schemeClr>
              </a:solidFill>
            </a:rPr>
            <a:t>Family &amp;</a:t>
          </a:r>
        </a:p>
        <a:p>
          <a:r>
            <a:rPr lang="en-US" dirty="0">
              <a:solidFill>
                <a:schemeClr val="bg1">
                  <a:lumMod val="50000"/>
                </a:schemeClr>
              </a:solidFill>
            </a:rPr>
            <a:t>Friends</a:t>
          </a:r>
        </a:p>
      </dgm:t>
    </dgm:pt>
    <dgm:pt modelId="{F877B6FE-C456-4726-8537-8CDACA20B7F2}" type="parTrans" cxnId="{30E3FB72-635E-4964-B0CF-1853D3A28A49}">
      <dgm:prSet/>
      <dgm:spPr/>
      <dgm:t>
        <a:bodyPr/>
        <a:lstStyle/>
        <a:p>
          <a:endParaRPr lang="en-US">
            <a:solidFill>
              <a:schemeClr val="bg1">
                <a:lumMod val="50000"/>
              </a:schemeClr>
            </a:solidFill>
          </a:endParaRPr>
        </a:p>
      </dgm:t>
    </dgm:pt>
    <dgm:pt modelId="{0EB7E37D-50D1-4BD2-BBFD-4F903B667A1D}" type="sibTrans" cxnId="{30E3FB72-635E-4964-B0CF-1853D3A28A49}">
      <dgm:prSet/>
      <dgm:spPr/>
      <dgm:t>
        <a:bodyPr/>
        <a:lstStyle/>
        <a:p>
          <a:endParaRPr lang="en-US">
            <a:solidFill>
              <a:schemeClr val="bg1">
                <a:lumMod val="50000"/>
              </a:schemeClr>
            </a:solidFill>
          </a:endParaRPr>
        </a:p>
      </dgm:t>
    </dgm:pt>
    <dgm:pt modelId="{AAB6DD44-72A8-4A17-8CFB-9EBE38A72370}">
      <dgm:prSet phldrT="[Text]"/>
      <dgm:spPr>
        <a:ln w="28575">
          <a:solidFill>
            <a:schemeClr val="bg1"/>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rPr>
            <a:t>Peers in Recovery</a:t>
          </a:r>
        </a:p>
      </dgm:t>
    </dgm:pt>
    <dgm:pt modelId="{2AD1FF1A-D34C-42AB-980D-BA93B0912214}" type="parTrans" cxnId="{675D99D8-8F68-4433-82DD-CD2673F78156}">
      <dgm:prSet/>
      <dgm:spPr/>
      <dgm:t>
        <a:bodyPr/>
        <a:lstStyle/>
        <a:p>
          <a:endParaRPr lang="en-US">
            <a:solidFill>
              <a:schemeClr val="bg1">
                <a:lumMod val="50000"/>
              </a:schemeClr>
            </a:solidFill>
          </a:endParaRPr>
        </a:p>
      </dgm:t>
    </dgm:pt>
    <dgm:pt modelId="{C496B0DF-2860-4B35-9C0F-CFCAAA653EEE}" type="sibTrans" cxnId="{675D99D8-8F68-4433-82DD-CD2673F78156}">
      <dgm:prSet/>
      <dgm:spPr/>
      <dgm:t>
        <a:bodyPr/>
        <a:lstStyle/>
        <a:p>
          <a:endParaRPr lang="en-US">
            <a:solidFill>
              <a:schemeClr val="bg1">
                <a:lumMod val="50000"/>
              </a:schemeClr>
            </a:solidFill>
          </a:endParaRPr>
        </a:p>
      </dgm:t>
    </dgm:pt>
    <dgm:pt modelId="{3A0A7122-8383-44C6-BA34-D13796C1A02A}">
      <dgm:prSet phldrT="[Text]"/>
      <dgm:spPr>
        <a:ln w="28575">
          <a:solidFill>
            <a:schemeClr val="bg1"/>
          </a:solidFill>
        </a:ln>
      </dgm:spPr>
      <dgm:t>
        <a:bodyPr/>
        <a:lstStyle/>
        <a:p>
          <a:r>
            <a:rPr lang="en-US" dirty="0">
              <a:solidFill>
                <a:schemeClr val="bg1">
                  <a:lumMod val="50000"/>
                </a:schemeClr>
              </a:solidFill>
            </a:rPr>
            <a:t>Criminal Justice System</a:t>
          </a:r>
        </a:p>
      </dgm:t>
    </dgm:pt>
    <dgm:pt modelId="{A567C2B5-A5D9-4AE0-9CAF-73C88EB41909}" type="parTrans" cxnId="{5F9137E3-0EC8-479E-B2C5-0A8600AC5F1F}">
      <dgm:prSet/>
      <dgm:spPr/>
      <dgm:t>
        <a:bodyPr/>
        <a:lstStyle/>
        <a:p>
          <a:endParaRPr lang="en-US">
            <a:solidFill>
              <a:schemeClr val="bg1">
                <a:lumMod val="50000"/>
              </a:schemeClr>
            </a:solidFill>
          </a:endParaRPr>
        </a:p>
      </dgm:t>
    </dgm:pt>
    <dgm:pt modelId="{5D5AAB2D-CD99-4DC6-AFB7-34D1A34517AA}" type="sibTrans" cxnId="{5F9137E3-0EC8-479E-B2C5-0A8600AC5F1F}">
      <dgm:prSet/>
      <dgm:spPr/>
      <dgm:t>
        <a:bodyPr/>
        <a:lstStyle/>
        <a:p>
          <a:endParaRPr lang="en-US">
            <a:solidFill>
              <a:schemeClr val="bg1">
                <a:lumMod val="50000"/>
              </a:schemeClr>
            </a:solidFill>
          </a:endParaRPr>
        </a:p>
      </dgm:t>
    </dgm:pt>
    <dgm:pt modelId="{41383BA5-A0CC-49E0-89B7-25C55BACFE3B}">
      <dgm:prSet phldrT="[Text]"/>
      <dgm:spPr>
        <a:ln w="28575">
          <a:solidFill>
            <a:schemeClr val="bg1"/>
          </a:solidFill>
        </a:ln>
      </dgm:spPr>
      <dgm:t>
        <a:bodyPr/>
        <a:lstStyle/>
        <a:p>
          <a:r>
            <a:rPr lang="en-US" dirty="0">
              <a:solidFill>
                <a:schemeClr val="bg1">
                  <a:lumMod val="50000"/>
                </a:schemeClr>
              </a:solidFill>
            </a:rPr>
            <a:t>Providers</a:t>
          </a:r>
        </a:p>
      </dgm:t>
    </dgm:pt>
    <dgm:pt modelId="{58C64701-BA44-474D-A532-F692F082F7AE}" type="parTrans" cxnId="{EE1FF2ED-BC0F-4421-A396-B2498FC7E3F4}">
      <dgm:prSet/>
      <dgm:spPr/>
      <dgm:t>
        <a:bodyPr/>
        <a:lstStyle/>
        <a:p>
          <a:endParaRPr lang="en-US">
            <a:solidFill>
              <a:schemeClr val="bg1">
                <a:lumMod val="50000"/>
              </a:schemeClr>
            </a:solidFill>
          </a:endParaRPr>
        </a:p>
      </dgm:t>
    </dgm:pt>
    <dgm:pt modelId="{25772D9E-1364-4A3E-AAEA-E6AC7A0F3CAE}" type="sibTrans" cxnId="{EE1FF2ED-BC0F-4421-A396-B2498FC7E3F4}">
      <dgm:prSet/>
      <dgm:spPr/>
      <dgm:t>
        <a:bodyPr/>
        <a:lstStyle/>
        <a:p>
          <a:endParaRPr lang="en-US">
            <a:solidFill>
              <a:schemeClr val="bg1">
                <a:lumMod val="50000"/>
              </a:schemeClr>
            </a:solidFill>
          </a:endParaRPr>
        </a:p>
      </dgm:t>
    </dgm:pt>
    <dgm:pt modelId="{58CEE031-083D-4554-8014-E6623A0FC6A4}">
      <dgm:prSet/>
      <dgm:spPr>
        <a:ln w="28575">
          <a:solidFill>
            <a:schemeClr val="bg1"/>
          </a:solidFill>
        </a:ln>
      </dgm:spPr>
      <dgm:t>
        <a:bodyPr/>
        <a:lstStyle/>
        <a:p>
          <a:pPr marL="0" lvl="0" defTabSz="711200">
            <a:lnSpc>
              <a:spcPct val="90000"/>
            </a:lnSpc>
            <a:spcBef>
              <a:spcPct val="0"/>
            </a:spcBef>
            <a:spcAft>
              <a:spcPct val="35000"/>
            </a:spcAft>
            <a:buNone/>
          </a:pPr>
          <a:r>
            <a:rPr lang="en-US" dirty="0">
              <a:solidFill>
                <a:schemeClr val="bg1">
                  <a:lumMod val="50000"/>
                </a:schemeClr>
              </a:solidFill>
            </a:rPr>
            <a:t>Past History &amp; Societal Norms</a:t>
          </a:r>
          <a:endParaRPr lang="en-US" dirty="0">
            <a:solidFill>
              <a:schemeClr val="bg1"/>
            </a:solidFill>
          </a:endParaRPr>
        </a:p>
      </dgm:t>
    </dgm:pt>
    <dgm:pt modelId="{4753C569-6735-4997-9359-E215A1E08672}" type="parTrans" cxnId="{25C4CFCA-26C1-4DC8-B711-1BC07A28A8CF}">
      <dgm:prSet/>
      <dgm:spPr/>
      <dgm:t>
        <a:bodyPr/>
        <a:lstStyle/>
        <a:p>
          <a:endParaRPr lang="en-US"/>
        </a:p>
      </dgm:t>
    </dgm:pt>
    <dgm:pt modelId="{C91C5233-1703-405C-9E4C-2FA538CCD1C7}" type="sibTrans" cxnId="{25C4CFCA-26C1-4DC8-B711-1BC07A28A8CF}">
      <dgm:prSet/>
      <dgm:spPr/>
      <dgm:t>
        <a:bodyPr/>
        <a:lstStyle/>
        <a:p>
          <a:endParaRPr lang="en-US"/>
        </a:p>
      </dgm:t>
    </dgm:pt>
    <dgm:pt modelId="{420C10A0-1065-4A7C-90BD-1CFE1FD727D3}" type="pres">
      <dgm:prSet presAssocID="{71A7721F-5279-4421-A3F0-682D5E820460}" presName="cycle" presStyleCnt="0">
        <dgm:presLayoutVars>
          <dgm:dir/>
          <dgm:resizeHandles val="exact"/>
        </dgm:presLayoutVars>
      </dgm:prSet>
      <dgm:spPr/>
    </dgm:pt>
    <dgm:pt modelId="{414C2946-CF25-4D1F-A247-47F5B7F5DA51}" type="pres">
      <dgm:prSet presAssocID="{ED35A0D3-36F2-4F4B-95E2-CCC7F5EB66C2}" presName="node" presStyleLbl="node1" presStyleIdx="0" presStyleCnt="6">
        <dgm:presLayoutVars>
          <dgm:bulletEnabled val="1"/>
        </dgm:presLayoutVars>
      </dgm:prSet>
      <dgm:spPr/>
    </dgm:pt>
    <dgm:pt modelId="{9D75FCCB-C2A6-450C-ABE2-BCF40A7C4F62}" type="pres">
      <dgm:prSet presAssocID="{0CEB58D8-48F8-4CE4-BA31-4B36DD0BD3BB}" presName="sibTrans" presStyleLbl="sibTrans2D1" presStyleIdx="0" presStyleCnt="6"/>
      <dgm:spPr/>
    </dgm:pt>
    <dgm:pt modelId="{12DDFD00-E54B-4CF4-AF03-EAC51F3E5EB3}" type="pres">
      <dgm:prSet presAssocID="{0CEB58D8-48F8-4CE4-BA31-4B36DD0BD3BB}" presName="connectorText" presStyleLbl="sibTrans2D1" presStyleIdx="0" presStyleCnt="6"/>
      <dgm:spPr/>
    </dgm:pt>
    <dgm:pt modelId="{F0985F40-37F8-4241-8B34-F9C50D6127D8}" type="pres">
      <dgm:prSet presAssocID="{58CEE031-083D-4554-8014-E6623A0FC6A4}" presName="node" presStyleLbl="node1" presStyleIdx="1" presStyleCnt="6">
        <dgm:presLayoutVars>
          <dgm:bulletEnabled val="1"/>
        </dgm:presLayoutVars>
      </dgm:prSet>
      <dgm:spPr/>
    </dgm:pt>
    <dgm:pt modelId="{0A381458-F3D8-45C5-B1C5-AE1FFBCE38F9}" type="pres">
      <dgm:prSet presAssocID="{C91C5233-1703-405C-9E4C-2FA538CCD1C7}" presName="sibTrans" presStyleLbl="sibTrans2D1" presStyleIdx="1" presStyleCnt="6"/>
      <dgm:spPr/>
    </dgm:pt>
    <dgm:pt modelId="{97F9590B-310F-4C54-9B64-C707F2E98C73}" type="pres">
      <dgm:prSet presAssocID="{C91C5233-1703-405C-9E4C-2FA538CCD1C7}" presName="connectorText" presStyleLbl="sibTrans2D1" presStyleIdx="1" presStyleCnt="6"/>
      <dgm:spPr/>
    </dgm:pt>
    <dgm:pt modelId="{25614038-1E5D-4116-A163-3243F0A29C9C}" type="pres">
      <dgm:prSet presAssocID="{D862853D-7DD0-436D-B837-383C971183C8}" presName="node" presStyleLbl="node1" presStyleIdx="2" presStyleCnt="6">
        <dgm:presLayoutVars>
          <dgm:bulletEnabled val="1"/>
        </dgm:presLayoutVars>
      </dgm:prSet>
      <dgm:spPr/>
    </dgm:pt>
    <dgm:pt modelId="{8365D528-7502-49AE-9FF5-28A33F615686}" type="pres">
      <dgm:prSet presAssocID="{0EB7E37D-50D1-4BD2-BBFD-4F903B667A1D}" presName="sibTrans" presStyleLbl="sibTrans2D1" presStyleIdx="2" presStyleCnt="6"/>
      <dgm:spPr/>
    </dgm:pt>
    <dgm:pt modelId="{D48B3BC4-6674-4083-9E5B-A5EE9E39EC4A}" type="pres">
      <dgm:prSet presAssocID="{0EB7E37D-50D1-4BD2-BBFD-4F903B667A1D}" presName="connectorText" presStyleLbl="sibTrans2D1" presStyleIdx="2" presStyleCnt="6"/>
      <dgm:spPr/>
    </dgm:pt>
    <dgm:pt modelId="{FACB48F0-4BF7-4EA0-B6A2-AA8852670216}" type="pres">
      <dgm:prSet presAssocID="{AAB6DD44-72A8-4A17-8CFB-9EBE38A72370}" presName="node" presStyleLbl="node1" presStyleIdx="3" presStyleCnt="6" custRadScaleRad="100014" custRadScaleInc="2557">
        <dgm:presLayoutVars>
          <dgm:bulletEnabled val="1"/>
        </dgm:presLayoutVars>
      </dgm:prSet>
      <dgm:spPr/>
    </dgm:pt>
    <dgm:pt modelId="{903F8A1C-4DD3-4203-880F-1D760C844683}" type="pres">
      <dgm:prSet presAssocID="{C496B0DF-2860-4B35-9C0F-CFCAAA653EEE}" presName="sibTrans" presStyleLbl="sibTrans2D1" presStyleIdx="3" presStyleCnt="6"/>
      <dgm:spPr/>
    </dgm:pt>
    <dgm:pt modelId="{DBD47ED9-A5CD-4368-B776-F0A68456A0CD}" type="pres">
      <dgm:prSet presAssocID="{C496B0DF-2860-4B35-9C0F-CFCAAA653EEE}" presName="connectorText" presStyleLbl="sibTrans2D1" presStyleIdx="3" presStyleCnt="6"/>
      <dgm:spPr/>
    </dgm:pt>
    <dgm:pt modelId="{57A0DA35-6042-463D-8001-32CED9CA60BE}" type="pres">
      <dgm:prSet presAssocID="{3A0A7122-8383-44C6-BA34-D13796C1A02A}" presName="node" presStyleLbl="node1" presStyleIdx="4" presStyleCnt="6">
        <dgm:presLayoutVars>
          <dgm:bulletEnabled val="1"/>
        </dgm:presLayoutVars>
      </dgm:prSet>
      <dgm:spPr/>
    </dgm:pt>
    <dgm:pt modelId="{8139E872-A1A0-4384-A16C-9653151DAB72}" type="pres">
      <dgm:prSet presAssocID="{5D5AAB2D-CD99-4DC6-AFB7-34D1A34517AA}" presName="sibTrans" presStyleLbl="sibTrans2D1" presStyleIdx="4" presStyleCnt="6"/>
      <dgm:spPr/>
    </dgm:pt>
    <dgm:pt modelId="{9028EDF8-6CF1-4839-A4C6-A4CF32E455CE}" type="pres">
      <dgm:prSet presAssocID="{5D5AAB2D-CD99-4DC6-AFB7-34D1A34517AA}" presName="connectorText" presStyleLbl="sibTrans2D1" presStyleIdx="4" presStyleCnt="6"/>
      <dgm:spPr/>
    </dgm:pt>
    <dgm:pt modelId="{E0B9163A-A5CB-4865-AFFD-08C80807A419}" type="pres">
      <dgm:prSet presAssocID="{41383BA5-A0CC-49E0-89B7-25C55BACFE3B}" presName="node" presStyleLbl="node1" presStyleIdx="5" presStyleCnt="6">
        <dgm:presLayoutVars>
          <dgm:bulletEnabled val="1"/>
        </dgm:presLayoutVars>
      </dgm:prSet>
      <dgm:spPr/>
    </dgm:pt>
    <dgm:pt modelId="{D6703A1D-88D6-4E80-94B9-F988B8B82DE9}" type="pres">
      <dgm:prSet presAssocID="{25772D9E-1364-4A3E-AAEA-E6AC7A0F3CAE}" presName="sibTrans" presStyleLbl="sibTrans2D1" presStyleIdx="5" presStyleCnt="6"/>
      <dgm:spPr/>
    </dgm:pt>
    <dgm:pt modelId="{9039BCA7-6F4A-4487-9F6C-EB6386D79CFC}" type="pres">
      <dgm:prSet presAssocID="{25772D9E-1364-4A3E-AAEA-E6AC7A0F3CAE}" presName="connectorText" presStyleLbl="sibTrans2D1" presStyleIdx="5" presStyleCnt="6"/>
      <dgm:spPr/>
    </dgm:pt>
  </dgm:ptLst>
  <dgm:cxnLst>
    <dgm:cxn modelId="{87844E06-BA58-467D-93A4-EF04AD1D2AEF}" type="presOf" srcId="{0EB7E37D-50D1-4BD2-BBFD-4F903B667A1D}" destId="{D48B3BC4-6674-4083-9E5B-A5EE9E39EC4A}" srcOrd="1" destOrd="0" presId="urn:microsoft.com/office/officeart/2005/8/layout/cycle2"/>
    <dgm:cxn modelId="{0CCEF909-2B3C-41B9-A656-DFD544B7E6D0}" srcId="{71A7721F-5279-4421-A3F0-682D5E820460}" destId="{ED35A0D3-36F2-4F4B-95E2-CCC7F5EB66C2}" srcOrd="0" destOrd="0" parTransId="{A45E17B7-C40F-4943-8E95-C1E1564CD4F9}" sibTransId="{0CEB58D8-48F8-4CE4-BA31-4B36DD0BD3BB}"/>
    <dgm:cxn modelId="{E189691A-C786-4638-ABBB-8C927A06CEE1}" type="presOf" srcId="{0CEB58D8-48F8-4CE4-BA31-4B36DD0BD3BB}" destId="{9D75FCCB-C2A6-450C-ABE2-BCF40A7C4F62}" srcOrd="0" destOrd="0" presId="urn:microsoft.com/office/officeart/2005/8/layout/cycle2"/>
    <dgm:cxn modelId="{79C1B33C-227E-4CBD-A429-DB87C224197D}" type="presOf" srcId="{25772D9E-1364-4A3E-AAEA-E6AC7A0F3CAE}" destId="{9039BCA7-6F4A-4487-9F6C-EB6386D79CFC}" srcOrd="1" destOrd="0" presId="urn:microsoft.com/office/officeart/2005/8/layout/cycle2"/>
    <dgm:cxn modelId="{DF0A973D-A093-433F-A78D-D8B1104C6D83}" type="presOf" srcId="{C496B0DF-2860-4B35-9C0F-CFCAAA653EEE}" destId="{DBD47ED9-A5CD-4368-B776-F0A68456A0CD}" srcOrd="1" destOrd="0" presId="urn:microsoft.com/office/officeart/2005/8/layout/cycle2"/>
    <dgm:cxn modelId="{92969E5C-26FF-4641-B430-B8BBD40E846B}" type="presOf" srcId="{0CEB58D8-48F8-4CE4-BA31-4B36DD0BD3BB}" destId="{12DDFD00-E54B-4CF4-AF03-EAC51F3E5EB3}" srcOrd="1" destOrd="0" presId="urn:microsoft.com/office/officeart/2005/8/layout/cycle2"/>
    <dgm:cxn modelId="{0354236E-694D-4451-BD7E-65B775B57426}" type="presOf" srcId="{D862853D-7DD0-436D-B837-383C971183C8}" destId="{25614038-1E5D-4116-A163-3243F0A29C9C}" srcOrd="0" destOrd="0" presId="urn:microsoft.com/office/officeart/2005/8/layout/cycle2"/>
    <dgm:cxn modelId="{2D6FA46E-24CA-474C-960C-62C1B27EC69D}" type="presOf" srcId="{41383BA5-A0CC-49E0-89B7-25C55BACFE3B}" destId="{E0B9163A-A5CB-4865-AFFD-08C80807A419}" srcOrd="0" destOrd="0" presId="urn:microsoft.com/office/officeart/2005/8/layout/cycle2"/>
    <dgm:cxn modelId="{9609664F-64DC-4115-A3DE-6A38306CAA81}" type="presOf" srcId="{ED35A0D3-36F2-4F4B-95E2-CCC7F5EB66C2}" destId="{414C2946-CF25-4D1F-A247-47F5B7F5DA51}" srcOrd="0" destOrd="0" presId="urn:microsoft.com/office/officeart/2005/8/layout/cycle2"/>
    <dgm:cxn modelId="{56393C51-CBB4-4A39-BD62-1B2A47E1D3B9}" type="presOf" srcId="{25772D9E-1364-4A3E-AAEA-E6AC7A0F3CAE}" destId="{D6703A1D-88D6-4E80-94B9-F988B8B82DE9}" srcOrd="0" destOrd="0" presId="urn:microsoft.com/office/officeart/2005/8/layout/cycle2"/>
    <dgm:cxn modelId="{30E3FB72-635E-4964-B0CF-1853D3A28A49}" srcId="{71A7721F-5279-4421-A3F0-682D5E820460}" destId="{D862853D-7DD0-436D-B837-383C971183C8}" srcOrd="2" destOrd="0" parTransId="{F877B6FE-C456-4726-8537-8CDACA20B7F2}" sibTransId="{0EB7E37D-50D1-4BD2-BBFD-4F903B667A1D}"/>
    <dgm:cxn modelId="{ED6D4884-DED2-4D13-AFD4-652F95DCAA8D}" type="presOf" srcId="{AAB6DD44-72A8-4A17-8CFB-9EBE38A72370}" destId="{FACB48F0-4BF7-4EA0-B6A2-AA8852670216}" srcOrd="0" destOrd="0" presId="urn:microsoft.com/office/officeart/2005/8/layout/cycle2"/>
    <dgm:cxn modelId="{376C6FA5-ACA2-4150-A3BF-E8EECD52C7C4}" type="presOf" srcId="{0EB7E37D-50D1-4BD2-BBFD-4F903B667A1D}" destId="{8365D528-7502-49AE-9FF5-28A33F615686}" srcOrd="0" destOrd="0" presId="urn:microsoft.com/office/officeart/2005/8/layout/cycle2"/>
    <dgm:cxn modelId="{240EFCA7-6898-4824-A268-DECFE66E6F40}" type="presOf" srcId="{71A7721F-5279-4421-A3F0-682D5E820460}" destId="{420C10A0-1065-4A7C-90BD-1CFE1FD727D3}" srcOrd="0" destOrd="0" presId="urn:microsoft.com/office/officeart/2005/8/layout/cycle2"/>
    <dgm:cxn modelId="{EA825EAC-9BA5-43B5-BB41-BF20671708AC}" type="presOf" srcId="{58CEE031-083D-4554-8014-E6623A0FC6A4}" destId="{F0985F40-37F8-4241-8B34-F9C50D6127D8}" srcOrd="0" destOrd="0" presId="urn:microsoft.com/office/officeart/2005/8/layout/cycle2"/>
    <dgm:cxn modelId="{0EB17CAE-BE10-4075-AB67-45E1348FF0A8}" type="presOf" srcId="{C91C5233-1703-405C-9E4C-2FA538CCD1C7}" destId="{97F9590B-310F-4C54-9B64-C707F2E98C73}" srcOrd="1" destOrd="0" presId="urn:microsoft.com/office/officeart/2005/8/layout/cycle2"/>
    <dgm:cxn modelId="{525074BE-1E05-4CA8-B07D-453887A54EA3}" type="presOf" srcId="{3A0A7122-8383-44C6-BA34-D13796C1A02A}" destId="{57A0DA35-6042-463D-8001-32CED9CA60BE}" srcOrd="0" destOrd="0" presId="urn:microsoft.com/office/officeart/2005/8/layout/cycle2"/>
    <dgm:cxn modelId="{08E344BF-B796-405D-A2E5-90B4FA7D6374}" type="presOf" srcId="{5D5AAB2D-CD99-4DC6-AFB7-34D1A34517AA}" destId="{9028EDF8-6CF1-4839-A4C6-A4CF32E455CE}" srcOrd="1" destOrd="0" presId="urn:microsoft.com/office/officeart/2005/8/layout/cycle2"/>
    <dgm:cxn modelId="{36EB50C0-2695-438A-ABF6-2197688E5277}" type="presOf" srcId="{C496B0DF-2860-4B35-9C0F-CFCAAA653EEE}" destId="{903F8A1C-4DD3-4203-880F-1D760C844683}" srcOrd="0" destOrd="0" presId="urn:microsoft.com/office/officeart/2005/8/layout/cycle2"/>
    <dgm:cxn modelId="{25C4CFCA-26C1-4DC8-B711-1BC07A28A8CF}" srcId="{71A7721F-5279-4421-A3F0-682D5E820460}" destId="{58CEE031-083D-4554-8014-E6623A0FC6A4}" srcOrd="1" destOrd="0" parTransId="{4753C569-6735-4997-9359-E215A1E08672}" sibTransId="{C91C5233-1703-405C-9E4C-2FA538CCD1C7}"/>
    <dgm:cxn modelId="{675D99D8-8F68-4433-82DD-CD2673F78156}" srcId="{71A7721F-5279-4421-A3F0-682D5E820460}" destId="{AAB6DD44-72A8-4A17-8CFB-9EBE38A72370}" srcOrd="3" destOrd="0" parTransId="{2AD1FF1A-D34C-42AB-980D-BA93B0912214}" sibTransId="{C496B0DF-2860-4B35-9C0F-CFCAAA653EEE}"/>
    <dgm:cxn modelId="{410B8FDB-80C1-438A-913F-C2D036261787}" type="presOf" srcId="{5D5AAB2D-CD99-4DC6-AFB7-34D1A34517AA}" destId="{8139E872-A1A0-4384-A16C-9653151DAB72}" srcOrd="0" destOrd="0" presId="urn:microsoft.com/office/officeart/2005/8/layout/cycle2"/>
    <dgm:cxn modelId="{5F9137E3-0EC8-479E-B2C5-0A8600AC5F1F}" srcId="{71A7721F-5279-4421-A3F0-682D5E820460}" destId="{3A0A7122-8383-44C6-BA34-D13796C1A02A}" srcOrd="4" destOrd="0" parTransId="{A567C2B5-A5D9-4AE0-9CAF-73C88EB41909}" sibTransId="{5D5AAB2D-CD99-4DC6-AFB7-34D1A34517AA}"/>
    <dgm:cxn modelId="{EE1FF2ED-BC0F-4421-A396-B2498FC7E3F4}" srcId="{71A7721F-5279-4421-A3F0-682D5E820460}" destId="{41383BA5-A0CC-49E0-89B7-25C55BACFE3B}" srcOrd="5" destOrd="0" parTransId="{58C64701-BA44-474D-A532-F692F082F7AE}" sibTransId="{25772D9E-1364-4A3E-AAEA-E6AC7A0F3CAE}"/>
    <dgm:cxn modelId="{B1950EFA-5DED-4218-9427-959C344ADD68}" type="presOf" srcId="{C91C5233-1703-405C-9E4C-2FA538CCD1C7}" destId="{0A381458-F3D8-45C5-B1C5-AE1FFBCE38F9}" srcOrd="0" destOrd="0" presId="urn:microsoft.com/office/officeart/2005/8/layout/cycle2"/>
    <dgm:cxn modelId="{1D20C325-5AA7-409D-9DD7-F2C3D8F75033}" type="presParOf" srcId="{420C10A0-1065-4A7C-90BD-1CFE1FD727D3}" destId="{414C2946-CF25-4D1F-A247-47F5B7F5DA51}" srcOrd="0" destOrd="0" presId="urn:microsoft.com/office/officeart/2005/8/layout/cycle2"/>
    <dgm:cxn modelId="{F18587A8-B449-436B-A6A4-8E5FE39DABF1}" type="presParOf" srcId="{420C10A0-1065-4A7C-90BD-1CFE1FD727D3}" destId="{9D75FCCB-C2A6-450C-ABE2-BCF40A7C4F62}" srcOrd="1" destOrd="0" presId="urn:microsoft.com/office/officeart/2005/8/layout/cycle2"/>
    <dgm:cxn modelId="{5DB90430-8258-44C0-AF61-23EAA66A9A94}" type="presParOf" srcId="{9D75FCCB-C2A6-450C-ABE2-BCF40A7C4F62}" destId="{12DDFD00-E54B-4CF4-AF03-EAC51F3E5EB3}" srcOrd="0" destOrd="0" presId="urn:microsoft.com/office/officeart/2005/8/layout/cycle2"/>
    <dgm:cxn modelId="{6670006E-FD00-495C-93DC-C115E84B1E1A}" type="presParOf" srcId="{420C10A0-1065-4A7C-90BD-1CFE1FD727D3}" destId="{F0985F40-37F8-4241-8B34-F9C50D6127D8}" srcOrd="2" destOrd="0" presId="urn:microsoft.com/office/officeart/2005/8/layout/cycle2"/>
    <dgm:cxn modelId="{3A88600D-452F-411B-A81F-A07BF3156EC8}" type="presParOf" srcId="{420C10A0-1065-4A7C-90BD-1CFE1FD727D3}" destId="{0A381458-F3D8-45C5-B1C5-AE1FFBCE38F9}" srcOrd="3" destOrd="0" presId="urn:microsoft.com/office/officeart/2005/8/layout/cycle2"/>
    <dgm:cxn modelId="{68C99FAA-2D6E-4826-90CC-406FD8443C73}" type="presParOf" srcId="{0A381458-F3D8-45C5-B1C5-AE1FFBCE38F9}" destId="{97F9590B-310F-4C54-9B64-C707F2E98C73}" srcOrd="0" destOrd="0" presId="urn:microsoft.com/office/officeart/2005/8/layout/cycle2"/>
    <dgm:cxn modelId="{DCAB3977-C07D-46C2-AC3C-4E8656CCCFCF}" type="presParOf" srcId="{420C10A0-1065-4A7C-90BD-1CFE1FD727D3}" destId="{25614038-1E5D-4116-A163-3243F0A29C9C}" srcOrd="4" destOrd="0" presId="urn:microsoft.com/office/officeart/2005/8/layout/cycle2"/>
    <dgm:cxn modelId="{2E523EC2-24A4-4067-8B4B-AEBDF4370DBB}" type="presParOf" srcId="{420C10A0-1065-4A7C-90BD-1CFE1FD727D3}" destId="{8365D528-7502-49AE-9FF5-28A33F615686}" srcOrd="5" destOrd="0" presId="urn:microsoft.com/office/officeart/2005/8/layout/cycle2"/>
    <dgm:cxn modelId="{F7E84522-4E72-43C2-9B36-D309977ED7BC}" type="presParOf" srcId="{8365D528-7502-49AE-9FF5-28A33F615686}" destId="{D48B3BC4-6674-4083-9E5B-A5EE9E39EC4A}" srcOrd="0" destOrd="0" presId="urn:microsoft.com/office/officeart/2005/8/layout/cycle2"/>
    <dgm:cxn modelId="{503C9C9E-0EFA-42DA-A3C1-9C4FD9923ED7}" type="presParOf" srcId="{420C10A0-1065-4A7C-90BD-1CFE1FD727D3}" destId="{FACB48F0-4BF7-4EA0-B6A2-AA8852670216}" srcOrd="6" destOrd="0" presId="urn:microsoft.com/office/officeart/2005/8/layout/cycle2"/>
    <dgm:cxn modelId="{E5138843-DCAF-490E-B835-DF8494830B3E}" type="presParOf" srcId="{420C10A0-1065-4A7C-90BD-1CFE1FD727D3}" destId="{903F8A1C-4DD3-4203-880F-1D760C844683}" srcOrd="7" destOrd="0" presId="urn:microsoft.com/office/officeart/2005/8/layout/cycle2"/>
    <dgm:cxn modelId="{E79E1348-4635-4D4B-B8A4-166FE2B40206}" type="presParOf" srcId="{903F8A1C-4DD3-4203-880F-1D760C844683}" destId="{DBD47ED9-A5CD-4368-B776-F0A68456A0CD}" srcOrd="0" destOrd="0" presId="urn:microsoft.com/office/officeart/2005/8/layout/cycle2"/>
    <dgm:cxn modelId="{BFD3933B-A0BA-4ECF-AA04-9BC7052F0E52}" type="presParOf" srcId="{420C10A0-1065-4A7C-90BD-1CFE1FD727D3}" destId="{57A0DA35-6042-463D-8001-32CED9CA60BE}" srcOrd="8" destOrd="0" presId="urn:microsoft.com/office/officeart/2005/8/layout/cycle2"/>
    <dgm:cxn modelId="{E6260353-EA5D-489D-A5BA-2AD3BD657108}" type="presParOf" srcId="{420C10A0-1065-4A7C-90BD-1CFE1FD727D3}" destId="{8139E872-A1A0-4384-A16C-9653151DAB72}" srcOrd="9" destOrd="0" presId="urn:microsoft.com/office/officeart/2005/8/layout/cycle2"/>
    <dgm:cxn modelId="{F69E268D-5C2E-42DE-BED8-EB39AAC2D350}" type="presParOf" srcId="{8139E872-A1A0-4384-A16C-9653151DAB72}" destId="{9028EDF8-6CF1-4839-A4C6-A4CF32E455CE}" srcOrd="0" destOrd="0" presId="urn:microsoft.com/office/officeart/2005/8/layout/cycle2"/>
    <dgm:cxn modelId="{AABB01B4-92A4-463F-973E-53B3261063CB}" type="presParOf" srcId="{420C10A0-1065-4A7C-90BD-1CFE1FD727D3}" destId="{E0B9163A-A5CB-4865-AFFD-08C80807A419}" srcOrd="10" destOrd="0" presId="urn:microsoft.com/office/officeart/2005/8/layout/cycle2"/>
    <dgm:cxn modelId="{CC5CD623-1995-4369-B3C0-672C9F220464}" type="presParOf" srcId="{420C10A0-1065-4A7C-90BD-1CFE1FD727D3}" destId="{D6703A1D-88D6-4E80-94B9-F988B8B82DE9}" srcOrd="11" destOrd="0" presId="urn:microsoft.com/office/officeart/2005/8/layout/cycle2"/>
    <dgm:cxn modelId="{F53C6A7C-E70B-4C0B-AE72-6C34183576AB}" type="presParOf" srcId="{D6703A1D-88D6-4E80-94B9-F988B8B82DE9}" destId="{9039BCA7-6F4A-4487-9F6C-EB6386D79CF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A7721F-5279-4421-A3F0-682D5E820460}"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ED35A0D3-36F2-4F4B-95E2-CCC7F5EB66C2}">
      <dgm:prSet phldrT="[Text]"/>
      <dgm:spPr>
        <a:ln w="28575">
          <a:solidFill>
            <a:schemeClr val="bg1"/>
          </a:solidFill>
        </a:ln>
      </dgm:spPr>
      <dgm:t>
        <a:bodyPr/>
        <a:lstStyle/>
        <a:p>
          <a:r>
            <a:rPr lang="en-US" dirty="0">
              <a:solidFill>
                <a:schemeClr val="bg1">
                  <a:lumMod val="50000"/>
                </a:schemeClr>
              </a:solidFill>
            </a:rPr>
            <a:t>Self</a:t>
          </a:r>
        </a:p>
        <a:p>
          <a:r>
            <a:rPr lang="en-US" dirty="0">
              <a:solidFill>
                <a:schemeClr val="bg1">
                  <a:lumMod val="50000"/>
                </a:schemeClr>
              </a:solidFill>
            </a:rPr>
            <a:t>(Internal)</a:t>
          </a:r>
        </a:p>
      </dgm:t>
    </dgm:pt>
    <dgm:pt modelId="{A45E17B7-C40F-4943-8E95-C1E1564CD4F9}" type="parTrans" cxnId="{0CCEF909-2B3C-41B9-A656-DFD544B7E6D0}">
      <dgm:prSet/>
      <dgm:spPr/>
      <dgm:t>
        <a:bodyPr/>
        <a:lstStyle/>
        <a:p>
          <a:endParaRPr lang="en-US">
            <a:solidFill>
              <a:schemeClr val="bg1">
                <a:lumMod val="50000"/>
              </a:schemeClr>
            </a:solidFill>
          </a:endParaRPr>
        </a:p>
      </dgm:t>
    </dgm:pt>
    <dgm:pt modelId="{0CEB58D8-48F8-4CE4-BA31-4B36DD0BD3BB}" type="sibTrans" cxnId="{0CCEF909-2B3C-41B9-A656-DFD544B7E6D0}">
      <dgm:prSet/>
      <dgm:spPr/>
      <dgm:t>
        <a:bodyPr/>
        <a:lstStyle/>
        <a:p>
          <a:endParaRPr lang="en-US">
            <a:solidFill>
              <a:schemeClr val="bg1">
                <a:lumMod val="50000"/>
              </a:schemeClr>
            </a:solidFill>
          </a:endParaRPr>
        </a:p>
      </dgm:t>
    </dgm:pt>
    <dgm:pt modelId="{D862853D-7DD0-436D-B837-383C971183C8}">
      <dgm:prSet phldrT="[Text]"/>
      <dgm:spPr>
        <a:ln w="28575">
          <a:solidFill>
            <a:schemeClr val="bg1"/>
          </a:solidFill>
        </a:ln>
      </dgm:spPr>
      <dgm:t>
        <a:bodyPr/>
        <a:lstStyle/>
        <a:p>
          <a:r>
            <a:rPr lang="en-US" dirty="0">
              <a:solidFill>
                <a:schemeClr val="bg1">
                  <a:lumMod val="50000"/>
                </a:schemeClr>
              </a:solidFill>
            </a:rPr>
            <a:t>Family &amp;</a:t>
          </a:r>
        </a:p>
        <a:p>
          <a:r>
            <a:rPr lang="en-US" dirty="0">
              <a:solidFill>
                <a:schemeClr val="bg1">
                  <a:lumMod val="50000"/>
                </a:schemeClr>
              </a:solidFill>
            </a:rPr>
            <a:t>Friends</a:t>
          </a:r>
        </a:p>
      </dgm:t>
    </dgm:pt>
    <dgm:pt modelId="{F877B6FE-C456-4726-8537-8CDACA20B7F2}" type="parTrans" cxnId="{30E3FB72-635E-4964-B0CF-1853D3A28A49}">
      <dgm:prSet/>
      <dgm:spPr/>
      <dgm:t>
        <a:bodyPr/>
        <a:lstStyle/>
        <a:p>
          <a:endParaRPr lang="en-US">
            <a:solidFill>
              <a:schemeClr val="bg1">
                <a:lumMod val="50000"/>
              </a:schemeClr>
            </a:solidFill>
          </a:endParaRPr>
        </a:p>
      </dgm:t>
    </dgm:pt>
    <dgm:pt modelId="{0EB7E37D-50D1-4BD2-BBFD-4F903B667A1D}" type="sibTrans" cxnId="{30E3FB72-635E-4964-B0CF-1853D3A28A49}">
      <dgm:prSet/>
      <dgm:spPr/>
      <dgm:t>
        <a:bodyPr/>
        <a:lstStyle/>
        <a:p>
          <a:endParaRPr lang="en-US">
            <a:solidFill>
              <a:schemeClr val="bg1">
                <a:lumMod val="50000"/>
              </a:schemeClr>
            </a:solidFill>
          </a:endParaRPr>
        </a:p>
      </dgm:t>
    </dgm:pt>
    <dgm:pt modelId="{AAB6DD44-72A8-4A17-8CFB-9EBE38A72370}">
      <dgm:prSet phldrT="[Text]"/>
      <dgm:spPr>
        <a:ln w="28575">
          <a:solidFill>
            <a:schemeClr val="bg1"/>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rPr>
            <a:t>Peers in Recovery</a:t>
          </a:r>
        </a:p>
      </dgm:t>
    </dgm:pt>
    <dgm:pt modelId="{2AD1FF1A-D34C-42AB-980D-BA93B0912214}" type="parTrans" cxnId="{675D99D8-8F68-4433-82DD-CD2673F78156}">
      <dgm:prSet/>
      <dgm:spPr/>
      <dgm:t>
        <a:bodyPr/>
        <a:lstStyle/>
        <a:p>
          <a:endParaRPr lang="en-US">
            <a:solidFill>
              <a:schemeClr val="bg1">
                <a:lumMod val="50000"/>
              </a:schemeClr>
            </a:solidFill>
          </a:endParaRPr>
        </a:p>
      </dgm:t>
    </dgm:pt>
    <dgm:pt modelId="{C496B0DF-2860-4B35-9C0F-CFCAAA653EEE}" type="sibTrans" cxnId="{675D99D8-8F68-4433-82DD-CD2673F78156}">
      <dgm:prSet/>
      <dgm:spPr/>
      <dgm:t>
        <a:bodyPr/>
        <a:lstStyle/>
        <a:p>
          <a:endParaRPr lang="en-US">
            <a:solidFill>
              <a:schemeClr val="bg1">
                <a:lumMod val="50000"/>
              </a:schemeClr>
            </a:solidFill>
          </a:endParaRPr>
        </a:p>
      </dgm:t>
    </dgm:pt>
    <dgm:pt modelId="{3A0A7122-8383-44C6-BA34-D13796C1A02A}">
      <dgm:prSet phldrT="[Text]"/>
      <dgm:spPr>
        <a:ln w="28575">
          <a:solidFill>
            <a:schemeClr val="bg1"/>
          </a:solidFill>
        </a:ln>
      </dgm:spPr>
      <dgm:t>
        <a:bodyPr/>
        <a:lstStyle/>
        <a:p>
          <a:r>
            <a:rPr lang="en-US" dirty="0">
              <a:solidFill>
                <a:schemeClr val="bg1">
                  <a:lumMod val="50000"/>
                </a:schemeClr>
              </a:solidFill>
            </a:rPr>
            <a:t>Criminal Justice System</a:t>
          </a:r>
        </a:p>
      </dgm:t>
    </dgm:pt>
    <dgm:pt modelId="{A567C2B5-A5D9-4AE0-9CAF-73C88EB41909}" type="parTrans" cxnId="{5F9137E3-0EC8-479E-B2C5-0A8600AC5F1F}">
      <dgm:prSet/>
      <dgm:spPr/>
      <dgm:t>
        <a:bodyPr/>
        <a:lstStyle/>
        <a:p>
          <a:endParaRPr lang="en-US">
            <a:solidFill>
              <a:schemeClr val="bg1">
                <a:lumMod val="50000"/>
              </a:schemeClr>
            </a:solidFill>
          </a:endParaRPr>
        </a:p>
      </dgm:t>
    </dgm:pt>
    <dgm:pt modelId="{5D5AAB2D-CD99-4DC6-AFB7-34D1A34517AA}" type="sibTrans" cxnId="{5F9137E3-0EC8-479E-B2C5-0A8600AC5F1F}">
      <dgm:prSet/>
      <dgm:spPr/>
      <dgm:t>
        <a:bodyPr/>
        <a:lstStyle/>
        <a:p>
          <a:endParaRPr lang="en-US">
            <a:solidFill>
              <a:schemeClr val="bg1">
                <a:lumMod val="50000"/>
              </a:schemeClr>
            </a:solidFill>
          </a:endParaRPr>
        </a:p>
      </dgm:t>
    </dgm:pt>
    <dgm:pt modelId="{41383BA5-A0CC-49E0-89B7-25C55BACFE3B}">
      <dgm:prSet phldrT="[Text]"/>
      <dgm:spPr>
        <a:ln w="28575">
          <a:solidFill>
            <a:schemeClr val="bg1"/>
          </a:solidFill>
        </a:ln>
      </dgm:spPr>
      <dgm:t>
        <a:bodyPr/>
        <a:lstStyle/>
        <a:p>
          <a:r>
            <a:rPr lang="en-US" dirty="0">
              <a:solidFill>
                <a:schemeClr val="bg1">
                  <a:lumMod val="50000"/>
                </a:schemeClr>
              </a:solidFill>
            </a:rPr>
            <a:t>Providers</a:t>
          </a:r>
        </a:p>
      </dgm:t>
    </dgm:pt>
    <dgm:pt modelId="{58C64701-BA44-474D-A532-F692F082F7AE}" type="parTrans" cxnId="{EE1FF2ED-BC0F-4421-A396-B2498FC7E3F4}">
      <dgm:prSet/>
      <dgm:spPr/>
      <dgm:t>
        <a:bodyPr/>
        <a:lstStyle/>
        <a:p>
          <a:endParaRPr lang="en-US">
            <a:solidFill>
              <a:schemeClr val="bg1">
                <a:lumMod val="50000"/>
              </a:schemeClr>
            </a:solidFill>
          </a:endParaRPr>
        </a:p>
      </dgm:t>
    </dgm:pt>
    <dgm:pt modelId="{25772D9E-1364-4A3E-AAEA-E6AC7A0F3CAE}" type="sibTrans" cxnId="{EE1FF2ED-BC0F-4421-A396-B2498FC7E3F4}">
      <dgm:prSet/>
      <dgm:spPr/>
      <dgm:t>
        <a:bodyPr/>
        <a:lstStyle/>
        <a:p>
          <a:endParaRPr lang="en-US">
            <a:solidFill>
              <a:schemeClr val="bg1">
                <a:lumMod val="50000"/>
              </a:schemeClr>
            </a:solidFill>
          </a:endParaRPr>
        </a:p>
      </dgm:t>
    </dgm:pt>
    <dgm:pt modelId="{58CEE031-083D-4554-8014-E6623A0FC6A4}">
      <dgm:prSet/>
      <dgm:spPr>
        <a:ln w="28575">
          <a:solidFill>
            <a:schemeClr val="bg1"/>
          </a:solidFill>
        </a:ln>
      </dgm:spPr>
      <dgm:t>
        <a:bodyPr/>
        <a:lstStyle/>
        <a:p>
          <a:pPr marL="0" lvl="0" defTabSz="711200">
            <a:lnSpc>
              <a:spcPct val="90000"/>
            </a:lnSpc>
            <a:spcBef>
              <a:spcPct val="0"/>
            </a:spcBef>
            <a:spcAft>
              <a:spcPct val="35000"/>
            </a:spcAft>
            <a:buNone/>
          </a:pPr>
          <a:r>
            <a:rPr lang="en-US" dirty="0">
              <a:solidFill>
                <a:schemeClr val="bg1">
                  <a:lumMod val="50000"/>
                </a:schemeClr>
              </a:solidFill>
            </a:rPr>
            <a:t>Past History &amp; Societal Norms</a:t>
          </a:r>
          <a:endParaRPr lang="en-US" dirty="0">
            <a:solidFill>
              <a:schemeClr val="bg1"/>
            </a:solidFill>
          </a:endParaRPr>
        </a:p>
      </dgm:t>
    </dgm:pt>
    <dgm:pt modelId="{4753C569-6735-4997-9359-E215A1E08672}" type="parTrans" cxnId="{25C4CFCA-26C1-4DC8-B711-1BC07A28A8CF}">
      <dgm:prSet/>
      <dgm:spPr/>
      <dgm:t>
        <a:bodyPr/>
        <a:lstStyle/>
        <a:p>
          <a:endParaRPr lang="en-US"/>
        </a:p>
      </dgm:t>
    </dgm:pt>
    <dgm:pt modelId="{C91C5233-1703-405C-9E4C-2FA538CCD1C7}" type="sibTrans" cxnId="{25C4CFCA-26C1-4DC8-B711-1BC07A28A8CF}">
      <dgm:prSet/>
      <dgm:spPr/>
      <dgm:t>
        <a:bodyPr/>
        <a:lstStyle/>
        <a:p>
          <a:endParaRPr lang="en-US"/>
        </a:p>
      </dgm:t>
    </dgm:pt>
    <dgm:pt modelId="{420C10A0-1065-4A7C-90BD-1CFE1FD727D3}" type="pres">
      <dgm:prSet presAssocID="{71A7721F-5279-4421-A3F0-682D5E820460}" presName="cycle" presStyleCnt="0">
        <dgm:presLayoutVars>
          <dgm:dir/>
          <dgm:resizeHandles val="exact"/>
        </dgm:presLayoutVars>
      </dgm:prSet>
      <dgm:spPr/>
    </dgm:pt>
    <dgm:pt modelId="{414C2946-CF25-4D1F-A247-47F5B7F5DA51}" type="pres">
      <dgm:prSet presAssocID="{ED35A0D3-36F2-4F4B-95E2-CCC7F5EB66C2}" presName="node" presStyleLbl="node1" presStyleIdx="0" presStyleCnt="6">
        <dgm:presLayoutVars>
          <dgm:bulletEnabled val="1"/>
        </dgm:presLayoutVars>
      </dgm:prSet>
      <dgm:spPr/>
    </dgm:pt>
    <dgm:pt modelId="{9D75FCCB-C2A6-450C-ABE2-BCF40A7C4F62}" type="pres">
      <dgm:prSet presAssocID="{0CEB58D8-48F8-4CE4-BA31-4B36DD0BD3BB}" presName="sibTrans" presStyleLbl="sibTrans2D1" presStyleIdx="0" presStyleCnt="6"/>
      <dgm:spPr/>
    </dgm:pt>
    <dgm:pt modelId="{12DDFD00-E54B-4CF4-AF03-EAC51F3E5EB3}" type="pres">
      <dgm:prSet presAssocID="{0CEB58D8-48F8-4CE4-BA31-4B36DD0BD3BB}" presName="connectorText" presStyleLbl="sibTrans2D1" presStyleIdx="0" presStyleCnt="6"/>
      <dgm:spPr/>
    </dgm:pt>
    <dgm:pt modelId="{F0985F40-37F8-4241-8B34-F9C50D6127D8}" type="pres">
      <dgm:prSet presAssocID="{58CEE031-083D-4554-8014-E6623A0FC6A4}" presName="node" presStyleLbl="node1" presStyleIdx="1" presStyleCnt="6">
        <dgm:presLayoutVars>
          <dgm:bulletEnabled val="1"/>
        </dgm:presLayoutVars>
      </dgm:prSet>
      <dgm:spPr/>
    </dgm:pt>
    <dgm:pt modelId="{0A381458-F3D8-45C5-B1C5-AE1FFBCE38F9}" type="pres">
      <dgm:prSet presAssocID="{C91C5233-1703-405C-9E4C-2FA538CCD1C7}" presName="sibTrans" presStyleLbl="sibTrans2D1" presStyleIdx="1" presStyleCnt="6"/>
      <dgm:spPr/>
    </dgm:pt>
    <dgm:pt modelId="{97F9590B-310F-4C54-9B64-C707F2E98C73}" type="pres">
      <dgm:prSet presAssocID="{C91C5233-1703-405C-9E4C-2FA538CCD1C7}" presName="connectorText" presStyleLbl="sibTrans2D1" presStyleIdx="1" presStyleCnt="6"/>
      <dgm:spPr/>
    </dgm:pt>
    <dgm:pt modelId="{25614038-1E5D-4116-A163-3243F0A29C9C}" type="pres">
      <dgm:prSet presAssocID="{D862853D-7DD0-436D-B837-383C971183C8}" presName="node" presStyleLbl="node1" presStyleIdx="2" presStyleCnt="6">
        <dgm:presLayoutVars>
          <dgm:bulletEnabled val="1"/>
        </dgm:presLayoutVars>
      </dgm:prSet>
      <dgm:spPr/>
    </dgm:pt>
    <dgm:pt modelId="{8365D528-7502-49AE-9FF5-28A33F615686}" type="pres">
      <dgm:prSet presAssocID="{0EB7E37D-50D1-4BD2-BBFD-4F903B667A1D}" presName="sibTrans" presStyleLbl="sibTrans2D1" presStyleIdx="2" presStyleCnt="6"/>
      <dgm:spPr/>
    </dgm:pt>
    <dgm:pt modelId="{D48B3BC4-6674-4083-9E5B-A5EE9E39EC4A}" type="pres">
      <dgm:prSet presAssocID="{0EB7E37D-50D1-4BD2-BBFD-4F903B667A1D}" presName="connectorText" presStyleLbl="sibTrans2D1" presStyleIdx="2" presStyleCnt="6"/>
      <dgm:spPr/>
    </dgm:pt>
    <dgm:pt modelId="{FACB48F0-4BF7-4EA0-B6A2-AA8852670216}" type="pres">
      <dgm:prSet presAssocID="{AAB6DD44-72A8-4A17-8CFB-9EBE38A72370}" presName="node" presStyleLbl="node1" presStyleIdx="3" presStyleCnt="6" custRadScaleRad="100014" custRadScaleInc="2557">
        <dgm:presLayoutVars>
          <dgm:bulletEnabled val="1"/>
        </dgm:presLayoutVars>
      </dgm:prSet>
      <dgm:spPr/>
    </dgm:pt>
    <dgm:pt modelId="{903F8A1C-4DD3-4203-880F-1D760C844683}" type="pres">
      <dgm:prSet presAssocID="{C496B0DF-2860-4B35-9C0F-CFCAAA653EEE}" presName="sibTrans" presStyleLbl="sibTrans2D1" presStyleIdx="3" presStyleCnt="6"/>
      <dgm:spPr/>
    </dgm:pt>
    <dgm:pt modelId="{DBD47ED9-A5CD-4368-B776-F0A68456A0CD}" type="pres">
      <dgm:prSet presAssocID="{C496B0DF-2860-4B35-9C0F-CFCAAA653EEE}" presName="connectorText" presStyleLbl="sibTrans2D1" presStyleIdx="3" presStyleCnt="6"/>
      <dgm:spPr/>
    </dgm:pt>
    <dgm:pt modelId="{57A0DA35-6042-463D-8001-32CED9CA60BE}" type="pres">
      <dgm:prSet presAssocID="{3A0A7122-8383-44C6-BA34-D13796C1A02A}" presName="node" presStyleLbl="node1" presStyleIdx="4" presStyleCnt="6">
        <dgm:presLayoutVars>
          <dgm:bulletEnabled val="1"/>
        </dgm:presLayoutVars>
      </dgm:prSet>
      <dgm:spPr/>
    </dgm:pt>
    <dgm:pt modelId="{8139E872-A1A0-4384-A16C-9653151DAB72}" type="pres">
      <dgm:prSet presAssocID="{5D5AAB2D-CD99-4DC6-AFB7-34D1A34517AA}" presName="sibTrans" presStyleLbl="sibTrans2D1" presStyleIdx="4" presStyleCnt="6"/>
      <dgm:spPr/>
    </dgm:pt>
    <dgm:pt modelId="{9028EDF8-6CF1-4839-A4C6-A4CF32E455CE}" type="pres">
      <dgm:prSet presAssocID="{5D5AAB2D-CD99-4DC6-AFB7-34D1A34517AA}" presName="connectorText" presStyleLbl="sibTrans2D1" presStyleIdx="4" presStyleCnt="6"/>
      <dgm:spPr/>
    </dgm:pt>
    <dgm:pt modelId="{E0B9163A-A5CB-4865-AFFD-08C80807A419}" type="pres">
      <dgm:prSet presAssocID="{41383BA5-A0CC-49E0-89B7-25C55BACFE3B}" presName="node" presStyleLbl="node1" presStyleIdx="5" presStyleCnt="6">
        <dgm:presLayoutVars>
          <dgm:bulletEnabled val="1"/>
        </dgm:presLayoutVars>
      </dgm:prSet>
      <dgm:spPr/>
    </dgm:pt>
    <dgm:pt modelId="{D6703A1D-88D6-4E80-94B9-F988B8B82DE9}" type="pres">
      <dgm:prSet presAssocID="{25772D9E-1364-4A3E-AAEA-E6AC7A0F3CAE}" presName="sibTrans" presStyleLbl="sibTrans2D1" presStyleIdx="5" presStyleCnt="6"/>
      <dgm:spPr/>
    </dgm:pt>
    <dgm:pt modelId="{9039BCA7-6F4A-4487-9F6C-EB6386D79CFC}" type="pres">
      <dgm:prSet presAssocID="{25772D9E-1364-4A3E-AAEA-E6AC7A0F3CAE}" presName="connectorText" presStyleLbl="sibTrans2D1" presStyleIdx="5" presStyleCnt="6"/>
      <dgm:spPr/>
    </dgm:pt>
  </dgm:ptLst>
  <dgm:cxnLst>
    <dgm:cxn modelId="{87844E06-BA58-467D-93A4-EF04AD1D2AEF}" type="presOf" srcId="{0EB7E37D-50D1-4BD2-BBFD-4F903B667A1D}" destId="{D48B3BC4-6674-4083-9E5B-A5EE9E39EC4A}" srcOrd="1" destOrd="0" presId="urn:microsoft.com/office/officeart/2005/8/layout/cycle2"/>
    <dgm:cxn modelId="{0CCEF909-2B3C-41B9-A656-DFD544B7E6D0}" srcId="{71A7721F-5279-4421-A3F0-682D5E820460}" destId="{ED35A0D3-36F2-4F4B-95E2-CCC7F5EB66C2}" srcOrd="0" destOrd="0" parTransId="{A45E17B7-C40F-4943-8E95-C1E1564CD4F9}" sibTransId="{0CEB58D8-48F8-4CE4-BA31-4B36DD0BD3BB}"/>
    <dgm:cxn modelId="{E189691A-C786-4638-ABBB-8C927A06CEE1}" type="presOf" srcId="{0CEB58D8-48F8-4CE4-BA31-4B36DD0BD3BB}" destId="{9D75FCCB-C2A6-450C-ABE2-BCF40A7C4F62}" srcOrd="0" destOrd="0" presId="urn:microsoft.com/office/officeart/2005/8/layout/cycle2"/>
    <dgm:cxn modelId="{79C1B33C-227E-4CBD-A429-DB87C224197D}" type="presOf" srcId="{25772D9E-1364-4A3E-AAEA-E6AC7A0F3CAE}" destId="{9039BCA7-6F4A-4487-9F6C-EB6386D79CFC}" srcOrd="1" destOrd="0" presId="urn:microsoft.com/office/officeart/2005/8/layout/cycle2"/>
    <dgm:cxn modelId="{DF0A973D-A093-433F-A78D-D8B1104C6D83}" type="presOf" srcId="{C496B0DF-2860-4B35-9C0F-CFCAAA653EEE}" destId="{DBD47ED9-A5CD-4368-B776-F0A68456A0CD}" srcOrd="1" destOrd="0" presId="urn:microsoft.com/office/officeart/2005/8/layout/cycle2"/>
    <dgm:cxn modelId="{92969E5C-26FF-4641-B430-B8BBD40E846B}" type="presOf" srcId="{0CEB58D8-48F8-4CE4-BA31-4B36DD0BD3BB}" destId="{12DDFD00-E54B-4CF4-AF03-EAC51F3E5EB3}" srcOrd="1" destOrd="0" presId="urn:microsoft.com/office/officeart/2005/8/layout/cycle2"/>
    <dgm:cxn modelId="{0354236E-694D-4451-BD7E-65B775B57426}" type="presOf" srcId="{D862853D-7DD0-436D-B837-383C971183C8}" destId="{25614038-1E5D-4116-A163-3243F0A29C9C}" srcOrd="0" destOrd="0" presId="urn:microsoft.com/office/officeart/2005/8/layout/cycle2"/>
    <dgm:cxn modelId="{2D6FA46E-24CA-474C-960C-62C1B27EC69D}" type="presOf" srcId="{41383BA5-A0CC-49E0-89B7-25C55BACFE3B}" destId="{E0B9163A-A5CB-4865-AFFD-08C80807A419}" srcOrd="0" destOrd="0" presId="urn:microsoft.com/office/officeart/2005/8/layout/cycle2"/>
    <dgm:cxn modelId="{9609664F-64DC-4115-A3DE-6A38306CAA81}" type="presOf" srcId="{ED35A0D3-36F2-4F4B-95E2-CCC7F5EB66C2}" destId="{414C2946-CF25-4D1F-A247-47F5B7F5DA51}" srcOrd="0" destOrd="0" presId="urn:microsoft.com/office/officeart/2005/8/layout/cycle2"/>
    <dgm:cxn modelId="{56393C51-CBB4-4A39-BD62-1B2A47E1D3B9}" type="presOf" srcId="{25772D9E-1364-4A3E-AAEA-E6AC7A0F3CAE}" destId="{D6703A1D-88D6-4E80-94B9-F988B8B82DE9}" srcOrd="0" destOrd="0" presId="urn:microsoft.com/office/officeart/2005/8/layout/cycle2"/>
    <dgm:cxn modelId="{30E3FB72-635E-4964-B0CF-1853D3A28A49}" srcId="{71A7721F-5279-4421-A3F0-682D5E820460}" destId="{D862853D-7DD0-436D-B837-383C971183C8}" srcOrd="2" destOrd="0" parTransId="{F877B6FE-C456-4726-8537-8CDACA20B7F2}" sibTransId="{0EB7E37D-50D1-4BD2-BBFD-4F903B667A1D}"/>
    <dgm:cxn modelId="{ED6D4884-DED2-4D13-AFD4-652F95DCAA8D}" type="presOf" srcId="{AAB6DD44-72A8-4A17-8CFB-9EBE38A72370}" destId="{FACB48F0-4BF7-4EA0-B6A2-AA8852670216}" srcOrd="0" destOrd="0" presId="urn:microsoft.com/office/officeart/2005/8/layout/cycle2"/>
    <dgm:cxn modelId="{376C6FA5-ACA2-4150-A3BF-E8EECD52C7C4}" type="presOf" srcId="{0EB7E37D-50D1-4BD2-BBFD-4F903B667A1D}" destId="{8365D528-7502-49AE-9FF5-28A33F615686}" srcOrd="0" destOrd="0" presId="urn:microsoft.com/office/officeart/2005/8/layout/cycle2"/>
    <dgm:cxn modelId="{240EFCA7-6898-4824-A268-DECFE66E6F40}" type="presOf" srcId="{71A7721F-5279-4421-A3F0-682D5E820460}" destId="{420C10A0-1065-4A7C-90BD-1CFE1FD727D3}" srcOrd="0" destOrd="0" presId="urn:microsoft.com/office/officeart/2005/8/layout/cycle2"/>
    <dgm:cxn modelId="{EA825EAC-9BA5-43B5-BB41-BF20671708AC}" type="presOf" srcId="{58CEE031-083D-4554-8014-E6623A0FC6A4}" destId="{F0985F40-37F8-4241-8B34-F9C50D6127D8}" srcOrd="0" destOrd="0" presId="urn:microsoft.com/office/officeart/2005/8/layout/cycle2"/>
    <dgm:cxn modelId="{0EB17CAE-BE10-4075-AB67-45E1348FF0A8}" type="presOf" srcId="{C91C5233-1703-405C-9E4C-2FA538CCD1C7}" destId="{97F9590B-310F-4C54-9B64-C707F2E98C73}" srcOrd="1" destOrd="0" presId="urn:microsoft.com/office/officeart/2005/8/layout/cycle2"/>
    <dgm:cxn modelId="{525074BE-1E05-4CA8-B07D-453887A54EA3}" type="presOf" srcId="{3A0A7122-8383-44C6-BA34-D13796C1A02A}" destId="{57A0DA35-6042-463D-8001-32CED9CA60BE}" srcOrd="0" destOrd="0" presId="urn:microsoft.com/office/officeart/2005/8/layout/cycle2"/>
    <dgm:cxn modelId="{08E344BF-B796-405D-A2E5-90B4FA7D6374}" type="presOf" srcId="{5D5AAB2D-CD99-4DC6-AFB7-34D1A34517AA}" destId="{9028EDF8-6CF1-4839-A4C6-A4CF32E455CE}" srcOrd="1" destOrd="0" presId="urn:microsoft.com/office/officeart/2005/8/layout/cycle2"/>
    <dgm:cxn modelId="{36EB50C0-2695-438A-ABF6-2197688E5277}" type="presOf" srcId="{C496B0DF-2860-4B35-9C0F-CFCAAA653EEE}" destId="{903F8A1C-4DD3-4203-880F-1D760C844683}" srcOrd="0" destOrd="0" presId="urn:microsoft.com/office/officeart/2005/8/layout/cycle2"/>
    <dgm:cxn modelId="{25C4CFCA-26C1-4DC8-B711-1BC07A28A8CF}" srcId="{71A7721F-5279-4421-A3F0-682D5E820460}" destId="{58CEE031-083D-4554-8014-E6623A0FC6A4}" srcOrd="1" destOrd="0" parTransId="{4753C569-6735-4997-9359-E215A1E08672}" sibTransId="{C91C5233-1703-405C-9E4C-2FA538CCD1C7}"/>
    <dgm:cxn modelId="{675D99D8-8F68-4433-82DD-CD2673F78156}" srcId="{71A7721F-5279-4421-A3F0-682D5E820460}" destId="{AAB6DD44-72A8-4A17-8CFB-9EBE38A72370}" srcOrd="3" destOrd="0" parTransId="{2AD1FF1A-D34C-42AB-980D-BA93B0912214}" sibTransId="{C496B0DF-2860-4B35-9C0F-CFCAAA653EEE}"/>
    <dgm:cxn modelId="{410B8FDB-80C1-438A-913F-C2D036261787}" type="presOf" srcId="{5D5AAB2D-CD99-4DC6-AFB7-34D1A34517AA}" destId="{8139E872-A1A0-4384-A16C-9653151DAB72}" srcOrd="0" destOrd="0" presId="urn:microsoft.com/office/officeart/2005/8/layout/cycle2"/>
    <dgm:cxn modelId="{5F9137E3-0EC8-479E-B2C5-0A8600AC5F1F}" srcId="{71A7721F-5279-4421-A3F0-682D5E820460}" destId="{3A0A7122-8383-44C6-BA34-D13796C1A02A}" srcOrd="4" destOrd="0" parTransId="{A567C2B5-A5D9-4AE0-9CAF-73C88EB41909}" sibTransId="{5D5AAB2D-CD99-4DC6-AFB7-34D1A34517AA}"/>
    <dgm:cxn modelId="{EE1FF2ED-BC0F-4421-A396-B2498FC7E3F4}" srcId="{71A7721F-5279-4421-A3F0-682D5E820460}" destId="{41383BA5-A0CC-49E0-89B7-25C55BACFE3B}" srcOrd="5" destOrd="0" parTransId="{58C64701-BA44-474D-A532-F692F082F7AE}" sibTransId="{25772D9E-1364-4A3E-AAEA-E6AC7A0F3CAE}"/>
    <dgm:cxn modelId="{B1950EFA-5DED-4218-9427-959C344ADD68}" type="presOf" srcId="{C91C5233-1703-405C-9E4C-2FA538CCD1C7}" destId="{0A381458-F3D8-45C5-B1C5-AE1FFBCE38F9}" srcOrd="0" destOrd="0" presId="urn:microsoft.com/office/officeart/2005/8/layout/cycle2"/>
    <dgm:cxn modelId="{1D20C325-5AA7-409D-9DD7-F2C3D8F75033}" type="presParOf" srcId="{420C10A0-1065-4A7C-90BD-1CFE1FD727D3}" destId="{414C2946-CF25-4D1F-A247-47F5B7F5DA51}" srcOrd="0" destOrd="0" presId="urn:microsoft.com/office/officeart/2005/8/layout/cycle2"/>
    <dgm:cxn modelId="{F18587A8-B449-436B-A6A4-8E5FE39DABF1}" type="presParOf" srcId="{420C10A0-1065-4A7C-90BD-1CFE1FD727D3}" destId="{9D75FCCB-C2A6-450C-ABE2-BCF40A7C4F62}" srcOrd="1" destOrd="0" presId="urn:microsoft.com/office/officeart/2005/8/layout/cycle2"/>
    <dgm:cxn modelId="{5DB90430-8258-44C0-AF61-23EAA66A9A94}" type="presParOf" srcId="{9D75FCCB-C2A6-450C-ABE2-BCF40A7C4F62}" destId="{12DDFD00-E54B-4CF4-AF03-EAC51F3E5EB3}" srcOrd="0" destOrd="0" presId="urn:microsoft.com/office/officeart/2005/8/layout/cycle2"/>
    <dgm:cxn modelId="{6670006E-FD00-495C-93DC-C115E84B1E1A}" type="presParOf" srcId="{420C10A0-1065-4A7C-90BD-1CFE1FD727D3}" destId="{F0985F40-37F8-4241-8B34-F9C50D6127D8}" srcOrd="2" destOrd="0" presId="urn:microsoft.com/office/officeart/2005/8/layout/cycle2"/>
    <dgm:cxn modelId="{3A88600D-452F-411B-A81F-A07BF3156EC8}" type="presParOf" srcId="{420C10A0-1065-4A7C-90BD-1CFE1FD727D3}" destId="{0A381458-F3D8-45C5-B1C5-AE1FFBCE38F9}" srcOrd="3" destOrd="0" presId="urn:microsoft.com/office/officeart/2005/8/layout/cycle2"/>
    <dgm:cxn modelId="{68C99FAA-2D6E-4826-90CC-406FD8443C73}" type="presParOf" srcId="{0A381458-F3D8-45C5-B1C5-AE1FFBCE38F9}" destId="{97F9590B-310F-4C54-9B64-C707F2E98C73}" srcOrd="0" destOrd="0" presId="urn:microsoft.com/office/officeart/2005/8/layout/cycle2"/>
    <dgm:cxn modelId="{DCAB3977-C07D-46C2-AC3C-4E8656CCCFCF}" type="presParOf" srcId="{420C10A0-1065-4A7C-90BD-1CFE1FD727D3}" destId="{25614038-1E5D-4116-A163-3243F0A29C9C}" srcOrd="4" destOrd="0" presId="urn:microsoft.com/office/officeart/2005/8/layout/cycle2"/>
    <dgm:cxn modelId="{2E523EC2-24A4-4067-8B4B-AEBDF4370DBB}" type="presParOf" srcId="{420C10A0-1065-4A7C-90BD-1CFE1FD727D3}" destId="{8365D528-7502-49AE-9FF5-28A33F615686}" srcOrd="5" destOrd="0" presId="urn:microsoft.com/office/officeart/2005/8/layout/cycle2"/>
    <dgm:cxn modelId="{F7E84522-4E72-43C2-9B36-D309977ED7BC}" type="presParOf" srcId="{8365D528-7502-49AE-9FF5-28A33F615686}" destId="{D48B3BC4-6674-4083-9E5B-A5EE9E39EC4A}" srcOrd="0" destOrd="0" presId="urn:microsoft.com/office/officeart/2005/8/layout/cycle2"/>
    <dgm:cxn modelId="{503C9C9E-0EFA-42DA-A3C1-9C4FD9923ED7}" type="presParOf" srcId="{420C10A0-1065-4A7C-90BD-1CFE1FD727D3}" destId="{FACB48F0-4BF7-4EA0-B6A2-AA8852670216}" srcOrd="6" destOrd="0" presId="urn:microsoft.com/office/officeart/2005/8/layout/cycle2"/>
    <dgm:cxn modelId="{E5138843-DCAF-490E-B835-DF8494830B3E}" type="presParOf" srcId="{420C10A0-1065-4A7C-90BD-1CFE1FD727D3}" destId="{903F8A1C-4DD3-4203-880F-1D760C844683}" srcOrd="7" destOrd="0" presId="urn:microsoft.com/office/officeart/2005/8/layout/cycle2"/>
    <dgm:cxn modelId="{E79E1348-4635-4D4B-B8A4-166FE2B40206}" type="presParOf" srcId="{903F8A1C-4DD3-4203-880F-1D760C844683}" destId="{DBD47ED9-A5CD-4368-B776-F0A68456A0CD}" srcOrd="0" destOrd="0" presId="urn:microsoft.com/office/officeart/2005/8/layout/cycle2"/>
    <dgm:cxn modelId="{BFD3933B-A0BA-4ECF-AA04-9BC7052F0E52}" type="presParOf" srcId="{420C10A0-1065-4A7C-90BD-1CFE1FD727D3}" destId="{57A0DA35-6042-463D-8001-32CED9CA60BE}" srcOrd="8" destOrd="0" presId="urn:microsoft.com/office/officeart/2005/8/layout/cycle2"/>
    <dgm:cxn modelId="{E6260353-EA5D-489D-A5BA-2AD3BD657108}" type="presParOf" srcId="{420C10A0-1065-4A7C-90BD-1CFE1FD727D3}" destId="{8139E872-A1A0-4384-A16C-9653151DAB72}" srcOrd="9" destOrd="0" presId="urn:microsoft.com/office/officeart/2005/8/layout/cycle2"/>
    <dgm:cxn modelId="{F69E268D-5C2E-42DE-BED8-EB39AAC2D350}" type="presParOf" srcId="{8139E872-A1A0-4384-A16C-9653151DAB72}" destId="{9028EDF8-6CF1-4839-A4C6-A4CF32E455CE}" srcOrd="0" destOrd="0" presId="urn:microsoft.com/office/officeart/2005/8/layout/cycle2"/>
    <dgm:cxn modelId="{AABB01B4-92A4-463F-973E-53B3261063CB}" type="presParOf" srcId="{420C10A0-1065-4A7C-90BD-1CFE1FD727D3}" destId="{E0B9163A-A5CB-4865-AFFD-08C80807A419}" srcOrd="10" destOrd="0" presId="urn:microsoft.com/office/officeart/2005/8/layout/cycle2"/>
    <dgm:cxn modelId="{CC5CD623-1995-4369-B3C0-672C9F220464}" type="presParOf" srcId="{420C10A0-1065-4A7C-90BD-1CFE1FD727D3}" destId="{D6703A1D-88D6-4E80-94B9-F988B8B82DE9}" srcOrd="11" destOrd="0" presId="urn:microsoft.com/office/officeart/2005/8/layout/cycle2"/>
    <dgm:cxn modelId="{F53C6A7C-E70B-4C0B-AE72-6C34183576AB}" type="presParOf" srcId="{D6703A1D-88D6-4E80-94B9-F988B8B82DE9}" destId="{9039BCA7-6F4A-4487-9F6C-EB6386D79CF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A7721F-5279-4421-A3F0-682D5E82046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111008A2-3ECE-4F37-B41F-B4B25AA49D51}">
      <dgm:prSet custT="1"/>
      <dgm:spPr>
        <a:solidFill>
          <a:schemeClr val="accent4">
            <a:lumMod val="50000"/>
          </a:schemeClr>
        </a:solidFill>
        <a:ln w="28575">
          <a:solidFill>
            <a:schemeClr val="bg1"/>
          </a:solidFill>
        </a:ln>
      </dgm:spPr>
      <dgm:t>
        <a:bodyPr/>
        <a:lstStyle/>
        <a:p>
          <a:r>
            <a:rPr lang="en-US" sz="1600" kern="1200" dirty="0">
              <a:solidFill>
                <a:schemeClr val="tx1"/>
              </a:solidFill>
              <a:latin typeface="Segoe UI"/>
              <a:ea typeface="+mn-ea"/>
              <a:cs typeface="+mn-cs"/>
            </a:rPr>
            <a:t>Inactivity</a:t>
          </a:r>
        </a:p>
      </dgm:t>
    </dgm:pt>
    <dgm:pt modelId="{96F65B20-57FE-4C2B-A227-C388160F3AF5}" type="parTrans" cxnId="{2E787001-323C-44CC-8B55-C58EBFD452D6}">
      <dgm:prSet/>
      <dgm:spPr/>
      <dgm:t>
        <a:bodyPr/>
        <a:lstStyle/>
        <a:p>
          <a:endParaRPr lang="en-US"/>
        </a:p>
      </dgm:t>
    </dgm:pt>
    <dgm:pt modelId="{B8ABE339-8325-4E54-AD7F-387FDF58BD9E}" type="sibTrans" cxnId="{2E787001-323C-44CC-8B55-C58EBFD452D6}">
      <dgm:prSet/>
      <dgm:spPr/>
      <dgm:t>
        <a:bodyPr/>
        <a:lstStyle/>
        <a:p>
          <a:endParaRPr lang="en-US"/>
        </a:p>
      </dgm:t>
    </dgm:pt>
    <dgm:pt modelId="{CF8E0DB9-6A4A-4D3B-9556-F51EE3E439AA}">
      <dgm:prSet custT="1"/>
      <dgm:spPr>
        <a:ln w="28575">
          <a:solidFill>
            <a:schemeClr val="bg1"/>
          </a:solidFill>
        </a:ln>
      </dgm:spPr>
      <dgm:t>
        <a:bodyPr/>
        <a:lstStyle/>
        <a:p>
          <a:pPr marL="0" lvl="0" algn="ctr" defTabSz="711200">
            <a:lnSpc>
              <a:spcPct val="90000"/>
            </a:lnSpc>
            <a:spcBef>
              <a:spcPct val="0"/>
            </a:spcBef>
            <a:spcAft>
              <a:spcPct val="35000"/>
            </a:spcAft>
            <a:buNone/>
          </a:pPr>
          <a:r>
            <a:rPr lang="en-US" sz="1600" kern="1200" dirty="0">
              <a:solidFill>
                <a:srgbClr val="494949">
                  <a:lumMod val="50000"/>
                </a:srgbClr>
              </a:solidFill>
              <a:latin typeface="Segoe UI"/>
              <a:ea typeface="+mn-ea"/>
              <a:cs typeface="+mn-cs"/>
            </a:rPr>
            <a:t>Eating Pathology</a:t>
          </a:r>
        </a:p>
      </dgm:t>
    </dgm:pt>
    <dgm:pt modelId="{57F09CC9-3B78-4C61-B88A-75583040C168}" type="parTrans" cxnId="{3347EBF0-7574-4789-AA9E-7A418F3EE60F}">
      <dgm:prSet/>
      <dgm:spPr/>
      <dgm:t>
        <a:bodyPr/>
        <a:lstStyle/>
        <a:p>
          <a:endParaRPr lang="en-US"/>
        </a:p>
      </dgm:t>
    </dgm:pt>
    <dgm:pt modelId="{AFEBFE6F-8F64-4390-98BC-512A3B9C26D6}" type="sibTrans" cxnId="{3347EBF0-7574-4789-AA9E-7A418F3EE60F}">
      <dgm:prSet/>
      <dgm:spPr/>
      <dgm:t>
        <a:bodyPr/>
        <a:lstStyle/>
        <a:p>
          <a:endParaRPr lang="en-US"/>
        </a:p>
      </dgm:t>
    </dgm:pt>
    <dgm:pt modelId="{2FCF1105-6F5C-4727-A367-273FB87A3BA4}">
      <dgm:prSet custT="1"/>
      <dgm:spPr>
        <a:ln w="28575">
          <a:solidFill>
            <a:schemeClr val="bg1"/>
          </a:solidFill>
        </a:ln>
      </dgm:spPr>
      <dgm:t>
        <a:bodyPr/>
        <a:lstStyle/>
        <a:p>
          <a:r>
            <a:rPr lang="en-US" sz="1500" kern="1200" dirty="0">
              <a:solidFill>
                <a:srgbClr val="494949">
                  <a:lumMod val="50000"/>
                </a:srgbClr>
              </a:solidFill>
              <a:latin typeface="Segoe UI"/>
              <a:ea typeface="+mn-ea"/>
              <a:cs typeface="+mn-cs"/>
            </a:rPr>
            <a:t>Overweight/ Obesity</a:t>
          </a:r>
        </a:p>
      </dgm:t>
    </dgm:pt>
    <dgm:pt modelId="{C54D62BB-8C00-4230-9205-1A6CC4174087}" type="parTrans" cxnId="{E20A30AE-E303-4893-BB8F-4582551507F8}">
      <dgm:prSet/>
      <dgm:spPr/>
      <dgm:t>
        <a:bodyPr/>
        <a:lstStyle/>
        <a:p>
          <a:endParaRPr lang="en-US"/>
        </a:p>
      </dgm:t>
    </dgm:pt>
    <dgm:pt modelId="{50CB1814-24C5-4BAB-BFC2-716344694EB5}" type="sibTrans" cxnId="{E20A30AE-E303-4893-BB8F-4582551507F8}">
      <dgm:prSet/>
      <dgm:spPr/>
      <dgm:t>
        <a:bodyPr/>
        <a:lstStyle/>
        <a:p>
          <a:endParaRPr lang="en-US"/>
        </a:p>
      </dgm:t>
    </dgm:pt>
    <dgm:pt modelId="{3AF9EEC6-48BF-4199-B772-AFCE8BE15A16}">
      <dgm:prSet custT="1"/>
      <dgm:spPr>
        <a:ln w="28575">
          <a:solidFill>
            <a:schemeClr val="bg1"/>
          </a:solidFill>
        </a:ln>
      </dgm:spPr>
      <dgm:t>
        <a:bodyPr/>
        <a:lstStyle/>
        <a:p>
          <a:r>
            <a:rPr lang="en-US" sz="1400" kern="1200" dirty="0">
              <a:solidFill>
                <a:schemeClr val="tx1"/>
              </a:solidFill>
              <a:latin typeface="Segoe UI"/>
              <a:ea typeface="+mn-ea"/>
              <a:cs typeface="+mn-cs"/>
            </a:rPr>
            <a:t>Malnutrition</a:t>
          </a:r>
        </a:p>
      </dgm:t>
    </dgm:pt>
    <dgm:pt modelId="{E5549D88-DD4F-4674-8B0D-959C12077A95}" type="parTrans" cxnId="{C26317C7-971B-45F6-855E-36D4A8516DED}">
      <dgm:prSet/>
      <dgm:spPr/>
      <dgm:t>
        <a:bodyPr/>
        <a:lstStyle/>
        <a:p>
          <a:endParaRPr lang="en-US"/>
        </a:p>
      </dgm:t>
    </dgm:pt>
    <dgm:pt modelId="{51F65792-15A4-4B62-A86D-23DC049B35BC}" type="sibTrans" cxnId="{C26317C7-971B-45F6-855E-36D4A8516DED}">
      <dgm:prSet/>
      <dgm:spPr/>
      <dgm:t>
        <a:bodyPr/>
        <a:lstStyle/>
        <a:p>
          <a:endParaRPr lang="en-US"/>
        </a:p>
      </dgm:t>
    </dgm:pt>
    <dgm:pt modelId="{420C10A0-1065-4A7C-90BD-1CFE1FD727D3}" type="pres">
      <dgm:prSet presAssocID="{71A7721F-5279-4421-A3F0-682D5E820460}" presName="cycle" presStyleCnt="0">
        <dgm:presLayoutVars>
          <dgm:dir/>
          <dgm:resizeHandles val="exact"/>
        </dgm:presLayoutVars>
      </dgm:prSet>
      <dgm:spPr/>
    </dgm:pt>
    <dgm:pt modelId="{4E4875AD-C3D5-4AA1-B42D-3DF50BF84C96}" type="pres">
      <dgm:prSet presAssocID="{CF8E0DB9-6A4A-4D3B-9556-F51EE3E439AA}" presName="node" presStyleLbl="node1" presStyleIdx="0" presStyleCnt="4">
        <dgm:presLayoutVars>
          <dgm:bulletEnabled val="1"/>
        </dgm:presLayoutVars>
      </dgm:prSet>
      <dgm:spPr/>
    </dgm:pt>
    <dgm:pt modelId="{B6B95D64-5DE3-4D5E-BE39-5CE3CB769FD2}" type="pres">
      <dgm:prSet presAssocID="{AFEBFE6F-8F64-4390-98BC-512A3B9C26D6}" presName="sibTrans" presStyleLbl="sibTrans2D1" presStyleIdx="0" presStyleCnt="4"/>
      <dgm:spPr/>
    </dgm:pt>
    <dgm:pt modelId="{2064FDDF-F3BA-4385-B555-D9A6CDC0F783}" type="pres">
      <dgm:prSet presAssocID="{AFEBFE6F-8F64-4390-98BC-512A3B9C26D6}" presName="connectorText" presStyleLbl="sibTrans2D1" presStyleIdx="0" presStyleCnt="4"/>
      <dgm:spPr/>
    </dgm:pt>
    <dgm:pt modelId="{1E1ECAE9-47D8-4A42-A846-A8630EEF1D3B}" type="pres">
      <dgm:prSet presAssocID="{2FCF1105-6F5C-4727-A367-273FB87A3BA4}" presName="node" presStyleLbl="node1" presStyleIdx="1" presStyleCnt="4">
        <dgm:presLayoutVars>
          <dgm:bulletEnabled val="1"/>
        </dgm:presLayoutVars>
      </dgm:prSet>
      <dgm:spPr/>
    </dgm:pt>
    <dgm:pt modelId="{0106EA90-50D1-45FA-908A-BF9A126494A4}" type="pres">
      <dgm:prSet presAssocID="{50CB1814-24C5-4BAB-BFC2-716344694EB5}" presName="sibTrans" presStyleLbl="sibTrans2D1" presStyleIdx="1" presStyleCnt="4"/>
      <dgm:spPr/>
    </dgm:pt>
    <dgm:pt modelId="{137F0D25-F54C-4563-BFB4-1A3C030DD8CB}" type="pres">
      <dgm:prSet presAssocID="{50CB1814-24C5-4BAB-BFC2-716344694EB5}" presName="connectorText" presStyleLbl="sibTrans2D1" presStyleIdx="1" presStyleCnt="4"/>
      <dgm:spPr/>
    </dgm:pt>
    <dgm:pt modelId="{5ABBA60C-34C5-47B9-81A4-C2CAE788A9FD}" type="pres">
      <dgm:prSet presAssocID="{3AF9EEC6-48BF-4199-B772-AFCE8BE15A16}" presName="node" presStyleLbl="node1" presStyleIdx="2" presStyleCnt="4">
        <dgm:presLayoutVars>
          <dgm:bulletEnabled val="1"/>
        </dgm:presLayoutVars>
      </dgm:prSet>
      <dgm:spPr/>
    </dgm:pt>
    <dgm:pt modelId="{85BF5A2E-3D0C-4EF2-AEA5-7E2DD47BCB49}" type="pres">
      <dgm:prSet presAssocID="{51F65792-15A4-4B62-A86D-23DC049B35BC}" presName="sibTrans" presStyleLbl="sibTrans2D1" presStyleIdx="2" presStyleCnt="4"/>
      <dgm:spPr/>
    </dgm:pt>
    <dgm:pt modelId="{87C7784A-EDE4-428A-829E-CBA37E2C2226}" type="pres">
      <dgm:prSet presAssocID="{51F65792-15A4-4B62-A86D-23DC049B35BC}" presName="connectorText" presStyleLbl="sibTrans2D1" presStyleIdx="2" presStyleCnt="4"/>
      <dgm:spPr/>
    </dgm:pt>
    <dgm:pt modelId="{94676F89-CCF6-4B69-B041-99BA1CE81651}" type="pres">
      <dgm:prSet presAssocID="{111008A2-3ECE-4F37-B41F-B4B25AA49D51}" presName="node" presStyleLbl="node1" presStyleIdx="3" presStyleCnt="4">
        <dgm:presLayoutVars>
          <dgm:bulletEnabled val="1"/>
        </dgm:presLayoutVars>
      </dgm:prSet>
      <dgm:spPr/>
    </dgm:pt>
    <dgm:pt modelId="{0408F759-C868-4C0F-A673-963C5F753BC8}" type="pres">
      <dgm:prSet presAssocID="{B8ABE339-8325-4E54-AD7F-387FDF58BD9E}" presName="sibTrans" presStyleLbl="sibTrans2D1" presStyleIdx="3" presStyleCnt="4"/>
      <dgm:spPr/>
    </dgm:pt>
    <dgm:pt modelId="{BBBC44BE-5C9A-450C-BEE6-30A4DEC6CADB}" type="pres">
      <dgm:prSet presAssocID="{B8ABE339-8325-4E54-AD7F-387FDF58BD9E}" presName="connectorText" presStyleLbl="sibTrans2D1" presStyleIdx="3" presStyleCnt="4"/>
      <dgm:spPr/>
    </dgm:pt>
  </dgm:ptLst>
  <dgm:cxnLst>
    <dgm:cxn modelId="{2E787001-323C-44CC-8B55-C58EBFD452D6}" srcId="{71A7721F-5279-4421-A3F0-682D5E820460}" destId="{111008A2-3ECE-4F37-B41F-B4B25AA49D51}" srcOrd="3" destOrd="0" parTransId="{96F65B20-57FE-4C2B-A227-C388160F3AF5}" sibTransId="{B8ABE339-8325-4E54-AD7F-387FDF58BD9E}"/>
    <dgm:cxn modelId="{15F4D815-A310-4494-8270-2DC956D244F0}" type="presOf" srcId="{AFEBFE6F-8F64-4390-98BC-512A3B9C26D6}" destId="{B6B95D64-5DE3-4D5E-BE39-5CE3CB769FD2}" srcOrd="0" destOrd="0" presId="urn:microsoft.com/office/officeart/2005/8/layout/cycle2"/>
    <dgm:cxn modelId="{B398F017-7441-40FD-8C6D-A389AE1627E4}" type="presOf" srcId="{50CB1814-24C5-4BAB-BFC2-716344694EB5}" destId="{0106EA90-50D1-45FA-908A-BF9A126494A4}" srcOrd="0" destOrd="0" presId="urn:microsoft.com/office/officeart/2005/8/layout/cycle2"/>
    <dgm:cxn modelId="{E27C3B5B-9981-4E6E-B1FB-45D4CA97464B}" type="presOf" srcId="{2FCF1105-6F5C-4727-A367-273FB87A3BA4}" destId="{1E1ECAE9-47D8-4A42-A846-A8630EEF1D3B}" srcOrd="0" destOrd="0" presId="urn:microsoft.com/office/officeart/2005/8/layout/cycle2"/>
    <dgm:cxn modelId="{98F7D54A-6F7A-4979-AD07-1BC9F393652B}" type="presOf" srcId="{50CB1814-24C5-4BAB-BFC2-716344694EB5}" destId="{137F0D25-F54C-4563-BFB4-1A3C030DD8CB}" srcOrd="1" destOrd="0" presId="urn:microsoft.com/office/officeart/2005/8/layout/cycle2"/>
    <dgm:cxn modelId="{207B0A6B-74A1-466F-8296-863C23EB575C}" type="presOf" srcId="{B8ABE339-8325-4E54-AD7F-387FDF58BD9E}" destId="{BBBC44BE-5C9A-450C-BEE6-30A4DEC6CADB}" srcOrd="1" destOrd="0" presId="urn:microsoft.com/office/officeart/2005/8/layout/cycle2"/>
    <dgm:cxn modelId="{11BBE04D-90E7-4109-9E0E-9D7C1FAA195E}" type="presOf" srcId="{CF8E0DB9-6A4A-4D3B-9556-F51EE3E439AA}" destId="{4E4875AD-C3D5-4AA1-B42D-3DF50BF84C96}" srcOrd="0" destOrd="0" presId="urn:microsoft.com/office/officeart/2005/8/layout/cycle2"/>
    <dgm:cxn modelId="{65FF3D70-4D90-47BC-9100-FC25606D7BF8}" type="presOf" srcId="{51F65792-15A4-4B62-A86D-23DC049B35BC}" destId="{85BF5A2E-3D0C-4EF2-AEA5-7E2DD47BCB49}" srcOrd="0" destOrd="0" presId="urn:microsoft.com/office/officeart/2005/8/layout/cycle2"/>
    <dgm:cxn modelId="{CAB45171-7751-4B53-BA8E-D3D2B7547EE8}" type="presOf" srcId="{51F65792-15A4-4B62-A86D-23DC049B35BC}" destId="{87C7784A-EDE4-428A-829E-CBA37E2C2226}" srcOrd="1" destOrd="0" presId="urn:microsoft.com/office/officeart/2005/8/layout/cycle2"/>
    <dgm:cxn modelId="{79B6CF97-6F59-4BA1-91A8-A4763C2E4A3C}" type="presOf" srcId="{B8ABE339-8325-4E54-AD7F-387FDF58BD9E}" destId="{0408F759-C868-4C0F-A673-963C5F753BC8}" srcOrd="0" destOrd="0" presId="urn:microsoft.com/office/officeart/2005/8/layout/cycle2"/>
    <dgm:cxn modelId="{240EFCA7-6898-4824-A268-DECFE66E6F40}" type="presOf" srcId="{71A7721F-5279-4421-A3F0-682D5E820460}" destId="{420C10A0-1065-4A7C-90BD-1CFE1FD727D3}" srcOrd="0" destOrd="0" presId="urn:microsoft.com/office/officeart/2005/8/layout/cycle2"/>
    <dgm:cxn modelId="{E20A30AE-E303-4893-BB8F-4582551507F8}" srcId="{71A7721F-5279-4421-A3F0-682D5E820460}" destId="{2FCF1105-6F5C-4727-A367-273FB87A3BA4}" srcOrd="1" destOrd="0" parTransId="{C54D62BB-8C00-4230-9205-1A6CC4174087}" sibTransId="{50CB1814-24C5-4BAB-BFC2-716344694EB5}"/>
    <dgm:cxn modelId="{C26317C7-971B-45F6-855E-36D4A8516DED}" srcId="{71A7721F-5279-4421-A3F0-682D5E820460}" destId="{3AF9EEC6-48BF-4199-B772-AFCE8BE15A16}" srcOrd="2" destOrd="0" parTransId="{E5549D88-DD4F-4674-8B0D-959C12077A95}" sibTransId="{51F65792-15A4-4B62-A86D-23DC049B35BC}"/>
    <dgm:cxn modelId="{64D89EE8-B563-4977-A764-990F54C71215}" type="presOf" srcId="{3AF9EEC6-48BF-4199-B772-AFCE8BE15A16}" destId="{5ABBA60C-34C5-47B9-81A4-C2CAE788A9FD}" srcOrd="0" destOrd="0" presId="urn:microsoft.com/office/officeart/2005/8/layout/cycle2"/>
    <dgm:cxn modelId="{49DD55EB-FA7D-4A9A-A936-F2BA84844DE0}" type="presOf" srcId="{111008A2-3ECE-4F37-B41F-B4B25AA49D51}" destId="{94676F89-CCF6-4B69-B041-99BA1CE81651}" srcOrd="0" destOrd="0" presId="urn:microsoft.com/office/officeart/2005/8/layout/cycle2"/>
    <dgm:cxn modelId="{3347EBF0-7574-4789-AA9E-7A418F3EE60F}" srcId="{71A7721F-5279-4421-A3F0-682D5E820460}" destId="{CF8E0DB9-6A4A-4D3B-9556-F51EE3E439AA}" srcOrd="0" destOrd="0" parTransId="{57F09CC9-3B78-4C61-B88A-75583040C168}" sibTransId="{AFEBFE6F-8F64-4390-98BC-512A3B9C26D6}"/>
    <dgm:cxn modelId="{AC67C3FC-0690-465D-9FA6-545D36EACD2E}" type="presOf" srcId="{AFEBFE6F-8F64-4390-98BC-512A3B9C26D6}" destId="{2064FDDF-F3BA-4385-B555-D9A6CDC0F783}" srcOrd="1" destOrd="0" presId="urn:microsoft.com/office/officeart/2005/8/layout/cycle2"/>
    <dgm:cxn modelId="{22255049-27BD-4D3B-B960-BF6DCDACA8F0}" type="presParOf" srcId="{420C10A0-1065-4A7C-90BD-1CFE1FD727D3}" destId="{4E4875AD-C3D5-4AA1-B42D-3DF50BF84C96}" srcOrd="0" destOrd="0" presId="urn:microsoft.com/office/officeart/2005/8/layout/cycle2"/>
    <dgm:cxn modelId="{97867D25-FE81-4A6F-83D2-060B77EE0A65}" type="presParOf" srcId="{420C10A0-1065-4A7C-90BD-1CFE1FD727D3}" destId="{B6B95D64-5DE3-4D5E-BE39-5CE3CB769FD2}" srcOrd="1" destOrd="0" presId="urn:microsoft.com/office/officeart/2005/8/layout/cycle2"/>
    <dgm:cxn modelId="{B263C4DA-1102-4F16-A50F-66297CA190EB}" type="presParOf" srcId="{B6B95D64-5DE3-4D5E-BE39-5CE3CB769FD2}" destId="{2064FDDF-F3BA-4385-B555-D9A6CDC0F783}" srcOrd="0" destOrd="0" presId="urn:microsoft.com/office/officeart/2005/8/layout/cycle2"/>
    <dgm:cxn modelId="{97D5D612-1FCA-47CE-BAA5-C250367FF02A}" type="presParOf" srcId="{420C10A0-1065-4A7C-90BD-1CFE1FD727D3}" destId="{1E1ECAE9-47D8-4A42-A846-A8630EEF1D3B}" srcOrd="2" destOrd="0" presId="urn:microsoft.com/office/officeart/2005/8/layout/cycle2"/>
    <dgm:cxn modelId="{40739D3E-C4B0-4AB1-9C56-7D837BCCEF58}" type="presParOf" srcId="{420C10A0-1065-4A7C-90BD-1CFE1FD727D3}" destId="{0106EA90-50D1-45FA-908A-BF9A126494A4}" srcOrd="3" destOrd="0" presId="urn:microsoft.com/office/officeart/2005/8/layout/cycle2"/>
    <dgm:cxn modelId="{91927782-8997-42A4-A16A-B85E7B96D355}" type="presParOf" srcId="{0106EA90-50D1-45FA-908A-BF9A126494A4}" destId="{137F0D25-F54C-4563-BFB4-1A3C030DD8CB}" srcOrd="0" destOrd="0" presId="urn:microsoft.com/office/officeart/2005/8/layout/cycle2"/>
    <dgm:cxn modelId="{BDBD1FA1-7C20-43C1-91C0-0EBB06FAECE8}" type="presParOf" srcId="{420C10A0-1065-4A7C-90BD-1CFE1FD727D3}" destId="{5ABBA60C-34C5-47B9-81A4-C2CAE788A9FD}" srcOrd="4" destOrd="0" presId="urn:microsoft.com/office/officeart/2005/8/layout/cycle2"/>
    <dgm:cxn modelId="{9E3952BB-CABD-4271-91EC-AE3E42E3C31F}" type="presParOf" srcId="{420C10A0-1065-4A7C-90BD-1CFE1FD727D3}" destId="{85BF5A2E-3D0C-4EF2-AEA5-7E2DD47BCB49}" srcOrd="5" destOrd="0" presId="urn:microsoft.com/office/officeart/2005/8/layout/cycle2"/>
    <dgm:cxn modelId="{97975057-A538-4550-9A34-5095F759CBC4}" type="presParOf" srcId="{85BF5A2E-3D0C-4EF2-AEA5-7E2DD47BCB49}" destId="{87C7784A-EDE4-428A-829E-CBA37E2C2226}" srcOrd="0" destOrd="0" presId="urn:microsoft.com/office/officeart/2005/8/layout/cycle2"/>
    <dgm:cxn modelId="{4F97BEBA-1EA2-4C88-9D95-50DB0C94C14C}" type="presParOf" srcId="{420C10A0-1065-4A7C-90BD-1CFE1FD727D3}" destId="{94676F89-CCF6-4B69-B041-99BA1CE81651}" srcOrd="6" destOrd="0" presId="urn:microsoft.com/office/officeart/2005/8/layout/cycle2"/>
    <dgm:cxn modelId="{407E9E89-2A8E-4B4C-9277-9C6A6E7CA5CF}" type="presParOf" srcId="{420C10A0-1065-4A7C-90BD-1CFE1FD727D3}" destId="{0408F759-C868-4C0F-A673-963C5F753BC8}" srcOrd="7" destOrd="0" presId="urn:microsoft.com/office/officeart/2005/8/layout/cycle2"/>
    <dgm:cxn modelId="{461316E5-F7CC-438C-8B2A-25525385B8D8}" type="presParOf" srcId="{0408F759-C868-4C0F-A673-963C5F753BC8}" destId="{BBBC44BE-5C9A-450C-BEE6-30A4DEC6CADB}" srcOrd="0" destOrd="0" presId="urn:microsoft.com/office/officeart/2005/8/layout/cycle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A7A185-D24A-4AD0-8366-342FBCCFABC2}"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A668564D-0A84-48AC-A812-BD3CF786613A}">
      <dgm:prSet phldrT="[Text]" custT="1"/>
      <dgm:spPr>
        <a:solidFill>
          <a:srgbClr val="E3F3D1"/>
        </a:solidFill>
      </dgm:spPr>
      <dgm:t>
        <a:bodyPr/>
        <a:lstStyle/>
        <a:p>
          <a:pPr marL="0" lvl="0" defTabSz="711200">
            <a:lnSpc>
              <a:spcPct val="90000"/>
            </a:lnSpc>
            <a:spcBef>
              <a:spcPct val="0"/>
            </a:spcBef>
            <a:spcAft>
              <a:spcPct val="35000"/>
            </a:spcAft>
            <a:buNone/>
          </a:pPr>
          <a:endParaRPr lang="en-US" sz="900" b="1" dirty="0">
            <a:solidFill>
              <a:schemeClr val="bg2"/>
            </a:solidFill>
          </a:endParaRPr>
        </a:p>
        <a:p>
          <a:pPr marL="0" marR="0" lvl="0" indent="0" defTabSz="711200" eaLnBrk="1" fontAlgn="auto" latinLnBrk="0" hangingPunct="1">
            <a:lnSpc>
              <a:spcPct val="90000"/>
            </a:lnSpc>
            <a:spcBef>
              <a:spcPct val="0"/>
            </a:spcBef>
            <a:spcAft>
              <a:spcPct val="35000"/>
            </a:spcAft>
            <a:buClrTx/>
            <a:buSzTx/>
            <a:buFontTx/>
            <a:buNone/>
            <a:tabLst/>
            <a:defRPr/>
          </a:pPr>
          <a:r>
            <a:rPr lang="en-US" sz="1700" b="1" dirty="0">
              <a:solidFill>
                <a:schemeClr val="bg2"/>
              </a:solidFill>
            </a:rPr>
            <a:t>Diet Quality</a:t>
          </a:r>
        </a:p>
        <a:p>
          <a:pPr marL="0" lvl="0" defTabSz="711200">
            <a:lnSpc>
              <a:spcPct val="90000"/>
            </a:lnSpc>
            <a:spcBef>
              <a:spcPct val="0"/>
            </a:spcBef>
            <a:spcAft>
              <a:spcPct val="35000"/>
            </a:spcAft>
            <a:buNone/>
          </a:pPr>
          <a:r>
            <a:rPr lang="en-US" sz="1700" b="1" dirty="0">
              <a:solidFill>
                <a:schemeClr val="bg2"/>
              </a:solidFill>
            </a:rPr>
            <a:t>Food Resources</a:t>
          </a:r>
        </a:p>
        <a:p>
          <a:pPr marL="0" lvl="0" defTabSz="711200">
            <a:lnSpc>
              <a:spcPct val="90000"/>
            </a:lnSpc>
            <a:spcBef>
              <a:spcPct val="0"/>
            </a:spcBef>
            <a:spcAft>
              <a:spcPct val="35000"/>
            </a:spcAft>
            <a:buNone/>
          </a:pPr>
          <a:r>
            <a:rPr lang="en-US" sz="1700" b="1" dirty="0">
              <a:solidFill>
                <a:schemeClr val="bg2"/>
              </a:solidFill>
            </a:rPr>
            <a:t>Nutrition &amp; Feeding</a:t>
          </a:r>
        </a:p>
        <a:p>
          <a:pPr marL="0" lvl="0" defTabSz="711200">
            <a:lnSpc>
              <a:spcPct val="90000"/>
            </a:lnSpc>
            <a:spcBef>
              <a:spcPct val="0"/>
            </a:spcBef>
            <a:spcAft>
              <a:spcPct val="35000"/>
            </a:spcAft>
            <a:buNone/>
          </a:pPr>
          <a:r>
            <a:rPr lang="en-US" sz="1700" b="1" dirty="0">
              <a:solidFill>
                <a:schemeClr val="bg2"/>
              </a:solidFill>
            </a:rPr>
            <a:t>Family Meal Planning</a:t>
          </a:r>
        </a:p>
        <a:p>
          <a:pPr marL="0" lvl="0" defTabSz="711200">
            <a:lnSpc>
              <a:spcPct val="90000"/>
            </a:lnSpc>
            <a:spcBef>
              <a:spcPct val="0"/>
            </a:spcBef>
            <a:spcAft>
              <a:spcPct val="35000"/>
            </a:spcAft>
            <a:buNone/>
          </a:pPr>
          <a:r>
            <a:rPr lang="en-US" sz="1700" b="1" dirty="0">
              <a:solidFill>
                <a:schemeClr val="bg2"/>
              </a:solidFill>
            </a:rPr>
            <a:t>Eating on a Budget</a:t>
          </a:r>
        </a:p>
        <a:p>
          <a:pPr marL="0" lvl="0" defTabSz="711200">
            <a:lnSpc>
              <a:spcPct val="90000"/>
            </a:lnSpc>
            <a:spcBef>
              <a:spcPct val="0"/>
            </a:spcBef>
            <a:spcAft>
              <a:spcPct val="35000"/>
            </a:spcAft>
            <a:buNone/>
          </a:pPr>
          <a:r>
            <a:rPr lang="en-US" sz="1700" b="1" dirty="0">
              <a:solidFill>
                <a:schemeClr val="bg2"/>
              </a:solidFill>
            </a:rPr>
            <a:t>Physical Activity</a:t>
          </a:r>
        </a:p>
        <a:p>
          <a:pPr marL="0" lvl="0" defTabSz="711200">
            <a:lnSpc>
              <a:spcPct val="90000"/>
            </a:lnSpc>
            <a:spcBef>
              <a:spcPct val="0"/>
            </a:spcBef>
            <a:spcAft>
              <a:spcPct val="35000"/>
            </a:spcAft>
            <a:buNone/>
          </a:pPr>
          <a:r>
            <a:rPr lang="en-US" sz="1700" b="1" dirty="0">
              <a:solidFill>
                <a:schemeClr val="bg2"/>
              </a:solidFill>
            </a:rPr>
            <a:t>Social Recreation</a:t>
          </a:r>
        </a:p>
        <a:p>
          <a:pPr marL="0" lvl="0" defTabSz="711200">
            <a:lnSpc>
              <a:spcPct val="90000"/>
            </a:lnSpc>
            <a:spcBef>
              <a:spcPct val="0"/>
            </a:spcBef>
            <a:spcAft>
              <a:spcPct val="35000"/>
            </a:spcAft>
            <a:buNone/>
          </a:pPr>
          <a:r>
            <a:rPr lang="en-US" sz="1700" b="1" dirty="0">
              <a:solidFill>
                <a:schemeClr val="bg2"/>
              </a:solidFill>
            </a:rPr>
            <a:t>Lifestyle Skills</a:t>
          </a:r>
        </a:p>
        <a:p>
          <a:pPr marL="0" lvl="0" defTabSz="711200">
            <a:lnSpc>
              <a:spcPct val="90000"/>
            </a:lnSpc>
            <a:spcBef>
              <a:spcPct val="0"/>
            </a:spcBef>
            <a:spcAft>
              <a:spcPct val="35000"/>
            </a:spcAft>
            <a:buNone/>
          </a:pPr>
          <a:endParaRPr lang="en-US" sz="1600" b="1" dirty="0">
            <a:solidFill>
              <a:schemeClr val="bg2"/>
            </a:solidFill>
          </a:endParaRPr>
        </a:p>
      </dgm:t>
    </dgm:pt>
    <dgm:pt modelId="{3594EF1B-9138-4801-8D5D-B52CDE99F8F6}" type="parTrans" cxnId="{9E84B57F-406F-4BEB-8791-AEC7CB157BF0}">
      <dgm:prSet/>
      <dgm:spPr/>
      <dgm:t>
        <a:bodyPr/>
        <a:lstStyle/>
        <a:p>
          <a:endParaRPr lang="en-US"/>
        </a:p>
      </dgm:t>
    </dgm:pt>
    <dgm:pt modelId="{A1FBF2B8-696C-48F0-9144-00376A2D108A}" type="sibTrans" cxnId="{9E84B57F-406F-4BEB-8791-AEC7CB157BF0}">
      <dgm:prSet/>
      <dgm:spPr/>
      <dgm:t>
        <a:bodyPr/>
        <a:lstStyle/>
        <a:p>
          <a:endParaRPr lang="en-US"/>
        </a:p>
      </dgm:t>
    </dgm:pt>
    <dgm:pt modelId="{173567B9-A794-4803-A97B-7254B5552C66}">
      <dgm:prSet phldrT="[Text]" custT="1"/>
      <dgm:spPr/>
      <dgm:t>
        <a:bodyPr/>
        <a:lstStyle/>
        <a:p>
          <a:endParaRPr lang="en-US" sz="2000" b="1" dirty="0">
            <a:solidFill>
              <a:schemeClr val="bg2"/>
            </a:solidFill>
          </a:endParaRPr>
        </a:p>
        <a:p>
          <a:r>
            <a:rPr lang="en-US" sz="1800" b="1" dirty="0">
              <a:solidFill>
                <a:schemeClr val="bg2"/>
              </a:solidFill>
            </a:rPr>
            <a:t>Detoxification</a:t>
          </a:r>
        </a:p>
        <a:p>
          <a:r>
            <a:rPr lang="en-US" sz="1800" b="1" dirty="0">
              <a:solidFill>
                <a:schemeClr val="bg2"/>
              </a:solidFill>
            </a:rPr>
            <a:t>Assessment</a:t>
          </a:r>
        </a:p>
        <a:p>
          <a:r>
            <a:rPr lang="en-US" sz="1800" b="1" dirty="0">
              <a:solidFill>
                <a:schemeClr val="bg2"/>
              </a:solidFill>
            </a:rPr>
            <a:t>Counseling </a:t>
          </a:r>
        </a:p>
        <a:p>
          <a:r>
            <a:rPr lang="en-US" sz="1800" b="1" dirty="0">
              <a:solidFill>
                <a:schemeClr val="bg2"/>
              </a:solidFill>
            </a:rPr>
            <a:t>Behavioral Therapy</a:t>
          </a:r>
        </a:p>
        <a:p>
          <a:r>
            <a:rPr lang="en-US" sz="1800" b="1" dirty="0">
              <a:solidFill>
                <a:schemeClr val="bg2"/>
              </a:solidFill>
            </a:rPr>
            <a:t>Co-Occurring Disorders</a:t>
          </a:r>
        </a:p>
        <a:p>
          <a:r>
            <a:rPr lang="en-US" sz="1800" b="1" dirty="0">
              <a:solidFill>
                <a:schemeClr val="bg2"/>
              </a:solidFill>
            </a:rPr>
            <a:t>Medication</a:t>
          </a:r>
        </a:p>
        <a:p>
          <a:r>
            <a:rPr lang="en-US" sz="1800" b="1" dirty="0">
              <a:solidFill>
                <a:schemeClr val="bg2"/>
              </a:solidFill>
            </a:rPr>
            <a:t>Intervention</a:t>
          </a:r>
        </a:p>
        <a:p>
          <a:endParaRPr lang="en-US" sz="2700" dirty="0"/>
        </a:p>
      </dgm:t>
    </dgm:pt>
    <dgm:pt modelId="{B3ACF986-8E03-444C-905A-DD48A374F6B3}" type="parTrans" cxnId="{99E316D9-C0CE-4DEA-B616-42348BA41BB0}">
      <dgm:prSet/>
      <dgm:spPr/>
      <dgm:t>
        <a:bodyPr/>
        <a:lstStyle/>
        <a:p>
          <a:endParaRPr lang="en-US"/>
        </a:p>
      </dgm:t>
    </dgm:pt>
    <dgm:pt modelId="{20F9678D-7790-47EB-AB2A-D359BB227E9F}" type="sibTrans" cxnId="{99E316D9-C0CE-4DEA-B616-42348BA41BB0}">
      <dgm:prSet/>
      <dgm:spPr/>
      <dgm:t>
        <a:bodyPr/>
        <a:lstStyle/>
        <a:p>
          <a:endParaRPr lang="en-US"/>
        </a:p>
      </dgm:t>
    </dgm:pt>
    <dgm:pt modelId="{FA83190B-D634-4AED-9059-3AD1E78DB05F}">
      <dgm:prSet phldrT="[Text]" custT="1"/>
      <dgm:spPr>
        <a:solidFill>
          <a:schemeClr val="accent4">
            <a:lumMod val="40000"/>
            <a:lumOff val="60000"/>
          </a:schemeClr>
        </a:solidFill>
        <a:ln w="76200">
          <a:solidFill>
            <a:schemeClr val="accent4">
              <a:lumMod val="50000"/>
            </a:schemeClr>
          </a:solidFill>
        </a:ln>
      </dgm:spPr>
      <dgm:t>
        <a:bodyPr/>
        <a:lstStyle/>
        <a:p>
          <a:pPr marL="0" lvl="0" defTabSz="1644650">
            <a:lnSpc>
              <a:spcPct val="90000"/>
            </a:lnSpc>
            <a:spcBef>
              <a:spcPct val="0"/>
            </a:spcBef>
            <a:spcAft>
              <a:spcPts val="0"/>
            </a:spcAft>
            <a:buNone/>
          </a:pPr>
          <a:r>
            <a:rPr lang="en-US" sz="2300" b="1" dirty="0">
              <a:solidFill>
                <a:srgbClr val="000000"/>
              </a:solidFill>
            </a:rPr>
            <a:t>Whole Person</a:t>
          </a:r>
        </a:p>
        <a:p>
          <a:pPr marL="0" lvl="0" defTabSz="1644650">
            <a:lnSpc>
              <a:spcPct val="90000"/>
            </a:lnSpc>
            <a:spcBef>
              <a:spcPct val="0"/>
            </a:spcBef>
            <a:spcAft>
              <a:spcPts val="0"/>
            </a:spcAft>
            <a:buNone/>
          </a:pPr>
          <a:endParaRPr lang="en-US" sz="200" b="1" dirty="0">
            <a:solidFill>
              <a:srgbClr val="C00000"/>
            </a:solidFill>
          </a:endParaRPr>
        </a:p>
        <a:p>
          <a:pPr marL="0" lvl="0" defTabSz="1644650">
            <a:lnSpc>
              <a:spcPct val="90000"/>
            </a:lnSpc>
            <a:spcBef>
              <a:spcPct val="0"/>
            </a:spcBef>
            <a:spcAft>
              <a:spcPts val="0"/>
            </a:spcAft>
            <a:buNone/>
          </a:pPr>
          <a:r>
            <a:rPr lang="en-US" sz="1600" b="1" dirty="0">
              <a:solidFill>
                <a:srgbClr val="000000"/>
              </a:solidFill>
            </a:rPr>
            <a:t>Abstinence</a:t>
          </a:r>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solidFill>
                <a:srgbClr val="000000"/>
              </a:solidFill>
            </a:rPr>
            <a:t>Cravings/Triggers to Prevent Reoccurrence</a:t>
          </a:r>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solidFill>
                <a:srgbClr val="000000"/>
              </a:solidFill>
            </a:rPr>
            <a:t>Employment</a:t>
          </a:r>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solidFill>
                <a:srgbClr val="000000"/>
              </a:solidFill>
            </a:rPr>
            <a:t>Family Reunification     &amp; Parenting</a:t>
          </a:r>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solidFill>
                <a:srgbClr val="000000"/>
              </a:solidFill>
            </a:rPr>
            <a:t>Housing</a:t>
          </a:r>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solidFill>
                <a:srgbClr val="000000"/>
              </a:solidFill>
            </a:rPr>
            <a:t>Food Security</a:t>
          </a:r>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solidFill>
                <a:srgbClr val="000000"/>
              </a:solidFill>
            </a:rPr>
            <a:t>Relationships</a:t>
          </a:r>
          <a:endParaRPr lang="en-US" sz="3700" b="1" dirty="0">
            <a:solidFill>
              <a:srgbClr val="000000"/>
            </a:solidFill>
          </a:endParaRPr>
        </a:p>
      </dgm:t>
    </dgm:pt>
    <dgm:pt modelId="{C8E2372C-EFCA-4750-BF8C-4F23E1AAEBE6}" type="parTrans" cxnId="{DF58E461-DF2E-4807-9759-08E9FA85D752}">
      <dgm:prSet/>
      <dgm:spPr/>
      <dgm:t>
        <a:bodyPr/>
        <a:lstStyle/>
        <a:p>
          <a:endParaRPr lang="en-US"/>
        </a:p>
      </dgm:t>
    </dgm:pt>
    <dgm:pt modelId="{67747038-CCB2-4429-9102-EF0C2A14F1C5}" type="sibTrans" cxnId="{DF58E461-DF2E-4807-9759-08E9FA85D752}">
      <dgm:prSet/>
      <dgm:spPr/>
      <dgm:t>
        <a:bodyPr/>
        <a:lstStyle/>
        <a:p>
          <a:endParaRPr lang="en-US"/>
        </a:p>
      </dgm:t>
    </dgm:pt>
    <dgm:pt modelId="{4EFF9D8A-19B8-469A-AEB5-948E33B2FA4F}" type="pres">
      <dgm:prSet presAssocID="{48A7A185-D24A-4AD0-8366-342FBCCFABC2}" presName="Name0" presStyleCnt="0">
        <dgm:presLayoutVars>
          <dgm:chMax val="11"/>
          <dgm:chPref val="11"/>
          <dgm:dir/>
          <dgm:resizeHandles/>
        </dgm:presLayoutVars>
      </dgm:prSet>
      <dgm:spPr/>
    </dgm:pt>
    <dgm:pt modelId="{88B220D9-876A-4086-BD48-933BC9C6F679}" type="pres">
      <dgm:prSet presAssocID="{FA83190B-D634-4AED-9059-3AD1E78DB05F}" presName="Accent3" presStyleCnt="0"/>
      <dgm:spPr/>
    </dgm:pt>
    <dgm:pt modelId="{D2085003-FE9B-488E-9359-22ED151C25A4}" type="pres">
      <dgm:prSet presAssocID="{FA83190B-D634-4AED-9059-3AD1E78DB05F}" presName="Accent" presStyleLbl="node1" presStyleIdx="0" presStyleCnt="3" custLinFactX="-14515" custLinFactNeighborX="-100000" custLinFactNeighborY="-15610"/>
      <dgm:spPr>
        <a:noFill/>
      </dgm:spPr>
    </dgm:pt>
    <dgm:pt modelId="{67A40F91-9859-4682-950E-C1E246418AB9}" type="pres">
      <dgm:prSet presAssocID="{FA83190B-D634-4AED-9059-3AD1E78DB05F}" presName="ParentBackground3" presStyleCnt="0"/>
      <dgm:spPr/>
    </dgm:pt>
    <dgm:pt modelId="{A8A596AA-40B8-4D5C-8AD0-3B34F2698C8E}" type="pres">
      <dgm:prSet presAssocID="{FA83190B-D634-4AED-9059-3AD1E78DB05F}" presName="ParentBackground" presStyleLbl="fgAcc1" presStyleIdx="0" presStyleCnt="3" custLinFactX="-23376" custLinFactNeighborX="-100000" custLinFactNeighborY="-16725"/>
      <dgm:spPr/>
    </dgm:pt>
    <dgm:pt modelId="{136D28E2-5FA2-43DB-8042-CF3913BC9BA2}" type="pres">
      <dgm:prSet presAssocID="{FA83190B-D634-4AED-9059-3AD1E78DB05F}" presName="Parent3" presStyleLbl="revTx" presStyleIdx="0" presStyleCnt="0">
        <dgm:presLayoutVars>
          <dgm:chMax val="1"/>
          <dgm:chPref val="1"/>
          <dgm:bulletEnabled val="1"/>
        </dgm:presLayoutVars>
      </dgm:prSet>
      <dgm:spPr/>
    </dgm:pt>
    <dgm:pt modelId="{CE23E957-195B-4E1A-922F-04F61314E27C}" type="pres">
      <dgm:prSet presAssocID="{173567B9-A794-4803-A97B-7254B5552C66}" presName="Accent2" presStyleCnt="0"/>
      <dgm:spPr/>
    </dgm:pt>
    <dgm:pt modelId="{0722438C-A727-4BF0-BE65-6E3D96D329BF}" type="pres">
      <dgm:prSet presAssocID="{173567B9-A794-4803-A97B-7254B5552C66}" presName="Accent" presStyleLbl="node1" presStyleIdx="1" presStyleCnt="3" custAng="10645637" custLinFactNeighborX="56604" custLinFactNeighborY="-94"/>
      <dgm:spPr>
        <a:solidFill>
          <a:schemeClr val="accent3"/>
        </a:solidFill>
      </dgm:spPr>
    </dgm:pt>
    <dgm:pt modelId="{FDAADB8A-0A5E-4E58-9DD0-1A2E916415D2}" type="pres">
      <dgm:prSet presAssocID="{173567B9-A794-4803-A97B-7254B5552C66}" presName="ParentBackground2" presStyleCnt="0"/>
      <dgm:spPr/>
    </dgm:pt>
    <dgm:pt modelId="{26C1B5FA-B75A-4465-819F-554D6A55CD3A}" type="pres">
      <dgm:prSet presAssocID="{173567B9-A794-4803-A97B-7254B5552C66}" presName="ParentBackground" presStyleLbl="fgAcc1" presStyleIdx="1" presStyleCnt="3" custLinFactNeighborX="84743" custLinFactNeighborY="-393"/>
      <dgm:spPr/>
    </dgm:pt>
    <dgm:pt modelId="{573B4192-7058-499D-8BF9-1D7C00ACB201}" type="pres">
      <dgm:prSet presAssocID="{173567B9-A794-4803-A97B-7254B5552C66}" presName="Parent2" presStyleLbl="revTx" presStyleIdx="0" presStyleCnt="0">
        <dgm:presLayoutVars>
          <dgm:chMax val="1"/>
          <dgm:chPref val="1"/>
          <dgm:bulletEnabled val="1"/>
        </dgm:presLayoutVars>
      </dgm:prSet>
      <dgm:spPr/>
    </dgm:pt>
    <dgm:pt modelId="{F8BF788B-5EB4-4983-970A-1A3B44CA3737}" type="pres">
      <dgm:prSet presAssocID="{A668564D-0A84-48AC-A812-BD3CF786613A}" presName="Accent1" presStyleCnt="0"/>
      <dgm:spPr/>
    </dgm:pt>
    <dgm:pt modelId="{81C94DDD-CABE-4EB6-AC6B-3DFD7F8C9E80}" type="pres">
      <dgm:prSet presAssocID="{A668564D-0A84-48AC-A812-BD3CF786613A}" presName="Accent" presStyleLbl="node1" presStyleIdx="2" presStyleCnt="3" custLinFactNeighborX="-17058" custLinFactNeighborY="-6"/>
      <dgm:spPr>
        <a:solidFill>
          <a:srgbClr val="008000"/>
        </a:solidFill>
        <a:ln>
          <a:solidFill>
            <a:srgbClr val="008000"/>
          </a:solidFill>
        </a:ln>
      </dgm:spPr>
    </dgm:pt>
    <dgm:pt modelId="{508806D3-F85D-47F1-AE2C-2A12003F0AAE}" type="pres">
      <dgm:prSet presAssocID="{A668564D-0A84-48AC-A812-BD3CF786613A}" presName="ParentBackground1" presStyleCnt="0"/>
      <dgm:spPr/>
    </dgm:pt>
    <dgm:pt modelId="{7A190457-E31D-43F1-BEFA-B53D9742D6E3}" type="pres">
      <dgm:prSet presAssocID="{A668564D-0A84-48AC-A812-BD3CF786613A}" presName="ParentBackground" presStyleLbl="fgAcc1" presStyleIdx="2" presStyleCnt="3" custLinFactNeighborX="-1811" custLinFactNeighborY="-1505"/>
      <dgm:spPr/>
    </dgm:pt>
    <dgm:pt modelId="{5FE8406B-FD1A-438D-B2AE-4A876C3D3DFD}" type="pres">
      <dgm:prSet presAssocID="{A668564D-0A84-48AC-A812-BD3CF786613A}" presName="Parent1" presStyleLbl="revTx" presStyleIdx="0" presStyleCnt="0">
        <dgm:presLayoutVars>
          <dgm:chMax val="1"/>
          <dgm:chPref val="1"/>
          <dgm:bulletEnabled val="1"/>
        </dgm:presLayoutVars>
      </dgm:prSet>
      <dgm:spPr/>
    </dgm:pt>
  </dgm:ptLst>
  <dgm:cxnLst>
    <dgm:cxn modelId="{DF58E461-DF2E-4807-9759-08E9FA85D752}" srcId="{48A7A185-D24A-4AD0-8366-342FBCCFABC2}" destId="{FA83190B-D634-4AED-9059-3AD1E78DB05F}" srcOrd="2" destOrd="0" parTransId="{C8E2372C-EFCA-4750-BF8C-4F23E1AAEBE6}" sibTransId="{67747038-CCB2-4429-9102-EF0C2A14F1C5}"/>
    <dgm:cxn modelId="{E50B2E68-A989-4D5C-9F8D-05CB2DF3B72F}" type="presOf" srcId="{173567B9-A794-4803-A97B-7254B5552C66}" destId="{26C1B5FA-B75A-4465-819F-554D6A55CD3A}" srcOrd="0" destOrd="0" presId="urn:microsoft.com/office/officeart/2011/layout/CircleProcess"/>
    <dgm:cxn modelId="{A2A1347F-5DFF-496B-94EE-18F1D1000843}" type="presOf" srcId="{FA83190B-D634-4AED-9059-3AD1E78DB05F}" destId="{A8A596AA-40B8-4D5C-8AD0-3B34F2698C8E}" srcOrd="0" destOrd="0" presId="urn:microsoft.com/office/officeart/2011/layout/CircleProcess"/>
    <dgm:cxn modelId="{51FE557F-C2DE-40E0-B916-D49749CC8CAD}" type="presOf" srcId="{A668564D-0A84-48AC-A812-BD3CF786613A}" destId="{5FE8406B-FD1A-438D-B2AE-4A876C3D3DFD}" srcOrd="1" destOrd="0" presId="urn:microsoft.com/office/officeart/2011/layout/CircleProcess"/>
    <dgm:cxn modelId="{9E84B57F-406F-4BEB-8791-AEC7CB157BF0}" srcId="{48A7A185-D24A-4AD0-8366-342FBCCFABC2}" destId="{A668564D-0A84-48AC-A812-BD3CF786613A}" srcOrd="0" destOrd="0" parTransId="{3594EF1B-9138-4801-8D5D-B52CDE99F8F6}" sibTransId="{A1FBF2B8-696C-48F0-9144-00376A2D108A}"/>
    <dgm:cxn modelId="{D2665F8E-8958-4B3A-845B-BBFCC8DC9867}" type="presOf" srcId="{48A7A185-D24A-4AD0-8366-342FBCCFABC2}" destId="{4EFF9D8A-19B8-469A-AEB5-948E33B2FA4F}" srcOrd="0" destOrd="0" presId="urn:microsoft.com/office/officeart/2011/layout/CircleProcess"/>
    <dgm:cxn modelId="{B29B15C7-EBBB-4157-968B-59E56135DC86}" type="presOf" srcId="{A668564D-0A84-48AC-A812-BD3CF786613A}" destId="{7A190457-E31D-43F1-BEFA-B53D9742D6E3}" srcOrd="0" destOrd="0" presId="urn:microsoft.com/office/officeart/2011/layout/CircleProcess"/>
    <dgm:cxn modelId="{8D6443CD-DF42-420C-90D7-CBD2085AD07F}" type="presOf" srcId="{173567B9-A794-4803-A97B-7254B5552C66}" destId="{573B4192-7058-499D-8BF9-1D7C00ACB201}" srcOrd="1" destOrd="0" presId="urn:microsoft.com/office/officeart/2011/layout/CircleProcess"/>
    <dgm:cxn modelId="{DE14D0CF-CB40-47C0-92D9-EE2A2788795D}" type="presOf" srcId="{FA83190B-D634-4AED-9059-3AD1E78DB05F}" destId="{136D28E2-5FA2-43DB-8042-CF3913BC9BA2}" srcOrd="1" destOrd="0" presId="urn:microsoft.com/office/officeart/2011/layout/CircleProcess"/>
    <dgm:cxn modelId="{99E316D9-C0CE-4DEA-B616-42348BA41BB0}" srcId="{48A7A185-D24A-4AD0-8366-342FBCCFABC2}" destId="{173567B9-A794-4803-A97B-7254B5552C66}" srcOrd="1" destOrd="0" parTransId="{B3ACF986-8E03-444C-905A-DD48A374F6B3}" sibTransId="{20F9678D-7790-47EB-AB2A-D359BB227E9F}"/>
    <dgm:cxn modelId="{22EFD45D-D1DA-4748-9560-3F4B9E6AE013}" type="presParOf" srcId="{4EFF9D8A-19B8-469A-AEB5-948E33B2FA4F}" destId="{88B220D9-876A-4086-BD48-933BC9C6F679}" srcOrd="0" destOrd="0" presId="urn:microsoft.com/office/officeart/2011/layout/CircleProcess"/>
    <dgm:cxn modelId="{1180A229-0895-40D7-9F61-86D076ABC48A}" type="presParOf" srcId="{88B220D9-876A-4086-BD48-933BC9C6F679}" destId="{D2085003-FE9B-488E-9359-22ED151C25A4}" srcOrd="0" destOrd="0" presId="urn:microsoft.com/office/officeart/2011/layout/CircleProcess"/>
    <dgm:cxn modelId="{EBB205A3-FB83-4AD4-827B-5D4933B671C6}" type="presParOf" srcId="{4EFF9D8A-19B8-469A-AEB5-948E33B2FA4F}" destId="{67A40F91-9859-4682-950E-C1E246418AB9}" srcOrd="1" destOrd="0" presId="urn:microsoft.com/office/officeart/2011/layout/CircleProcess"/>
    <dgm:cxn modelId="{9B1984EA-AE8A-4269-9796-822E84967C4F}" type="presParOf" srcId="{67A40F91-9859-4682-950E-C1E246418AB9}" destId="{A8A596AA-40B8-4D5C-8AD0-3B34F2698C8E}" srcOrd="0" destOrd="0" presId="urn:microsoft.com/office/officeart/2011/layout/CircleProcess"/>
    <dgm:cxn modelId="{EB5ABB13-4061-4A7A-A23B-015FA6BC3D49}" type="presParOf" srcId="{4EFF9D8A-19B8-469A-AEB5-948E33B2FA4F}" destId="{136D28E2-5FA2-43DB-8042-CF3913BC9BA2}" srcOrd="2" destOrd="0" presId="urn:microsoft.com/office/officeart/2011/layout/CircleProcess"/>
    <dgm:cxn modelId="{439ABF1A-6F62-495E-A81D-34A023861B93}" type="presParOf" srcId="{4EFF9D8A-19B8-469A-AEB5-948E33B2FA4F}" destId="{CE23E957-195B-4E1A-922F-04F61314E27C}" srcOrd="3" destOrd="0" presId="urn:microsoft.com/office/officeart/2011/layout/CircleProcess"/>
    <dgm:cxn modelId="{B43776DE-13D4-47AB-8A99-2388FF7E289B}" type="presParOf" srcId="{CE23E957-195B-4E1A-922F-04F61314E27C}" destId="{0722438C-A727-4BF0-BE65-6E3D96D329BF}" srcOrd="0" destOrd="0" presId="urn:microsoft.com/office/officeart/2011/layout/CircleProcess"/>
    <dgm:cxn modelId="{A4CFE6E8-C4BA-4869-AC59-2C9A853EE0CD}" type="presParOf" srcId="{4EFF9D8A-19B8-469A-AEB5-948E33B2FA4F}" destId="{FDAADB8A-0A5E-4E58-9DD0-1A2E916415D2}" srcOrd="4" destOrd="0" presId="urn:microsoft.com/office/officeart/2011/layout/CircleProcess"/>
    <dgm:cxn modelId="{F3C7156B-EB65-4079-887C-ADA0138ACA88}" type="presParOf" srcId="{FDAADB8A-0A5E-4E58-9DD0-1A2E916415D2}" destId="{26C1B5FA-B75A-4465-819F-554D6A55CD3A}" srcOrd="0" destOrd="0" presId="urn:microsoft.com/office/officeart/2011/layout/CircleProcess"/>
    <dgm:cxn modelId="{ED9E235D-3A79-4590-9E80-ABB10BD489DD}" type="presParOf" srcId="{4EFF9D8A-19B8-469A-AEB5-948E33B2FA4F}" destId="{573B4192-7058-499D-8BF9-1D7C00ACB201}" srcOrd="5" destOrd="0" presId="urn:microsoft.com/office/officeart/2011/layout/CircleProcess"/>
    <dgm:cxn modelId="{36228099-BFF6-4451-8974-87439CDCDB2C}" type="presParOf" srcId="{4EFF9D8A-19B8-469A-AEB5-948E33B2FA4F}" destId="{F8BF788B-5EB4-4983-970A-1A3B44CA3737}" srcOrd="6" destOrd="0" presId="urn:microsoft.com/office/officeart/2011/layout/CircleProcess"/>
    <dgm:cxn modelId="{181F4B93-1168-4639-A783-CA4E950078F8}" type="presParOf" srcId="{F8BF788B-5EB4-4983-970A-1A3B44CA3737}" destId="{81C94DDD-CABE-4EB6-AC6B-3DFD7F8C9E80}" srcOrd="0" destOrd="0" presId="urn:microsoft.com/office/officeart/2011/layout/CircleProcess"/>
    <dgm:cxn modelId="{A4965217-827E-4928-A75B-FB24B25E5723}" type="presParOf" srcId="{4EFF9D8A-19B8-469A-AEB5-948E33B2FA4F}" destId="{508806D3-F85D-47F1-AE2C-2A12003F0AAE}" srcOrd="7" destOrd="0" presId="urn:microsoft.com/office/officeart/2011/layout/CircleProcess"/>
    <dgm:cxn modelId="{A1239FC6-4593-4DA6-B003-4DC280097D45}" type="presParOf" srcId="{508806D3-F85D-47F1-AE2C-2A12003F0AAE}" destId="{7A190457-E31D-43F1-BEFA-B53D9742D6E3}" srcOrd="0" destOrd="0" presId="urn:microsoft.com/office/officeart/2011/layout/CircleProcess"/>
    <dgm:cxn modelId="{4D0BF6F3-6EF4-43F3-BC6E-68615B81C8BD}" type="presParOf" srcId="{4EFF9D8A-19B8-469A-AEB5-948E33B2FA4F}" destId="{5FE8406B-FD1A-438D-B2AE-4A876C3D3DFD}"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A296A5-7D79-43A9-AEFA-AF6C28B4AA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5E0BB4C-8699-4D93-BA12-277FA5A928C0}">
      <dgm:prSet/>
      <dgm:spPr>
        <a:solidFill>
          <a:srgbClr val="E65D00"/>
        </a:solidFill>
      </dgm:spPr>
      <dgm:t>
        <a:bodyPr/>
        <a:lstStyle/>
        <a:p>
          <a:r>
            <a:rPr lang="en-US" baseline="0" dirty="0">
              <a:latin typeface="Arial" panose="020B0604020202020204" pitchFamily="34" charset="0"/>
              <a:cs typeface="Arial" panose="020B0604020202020204" pitchFamily="34" charset="0"/>
            </a:rPr>
            <a:t>Swings in mood</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wings in mood&#10;Anxiety&#10;Energy variation&#10;Irritability&#10;Low level of enthusiasm&#10;Concentration (variable)&#10;Sleep disturbances"/>
        </a:ext>
      </dgm:extLst>
    </dgm:pt>
    <dgm:pt modelId="{FDA76451-756D-4055-8FFF-E51AA1B93E99}" type="parTrans" cxnId="{3A31CED5-2DA2-4C53-8A26-B42D554E2615}">
      <dgm:prSet/>
      <dgm:spPr/>
      <dgm:t>
        <a:bodyPr/>
        <a:lstStyle/>
        <a:p>
          <a:endParaRPr lang="en-US"/>
        </a:p>
      </dgm:t>
    </dgm:pt>
    <dgm:pt modelId="{84D83DE7-3C9F-488B-AFAC-28AFF06C9932}" type="sibTrans" cxnId="{3A31CED5-2DA2-4C53-8A26-B42D554E2615}">
      <dgm:prSet/>
      <dgm:spPr/>
      <dgm:t>
        <a:bodyPr/>
        <a:lstStyle/>
        <a:p>
          <a:endParaRPr lang="en-US"/>
        </a:p>
      </dgm:t>
    </dgm:pt>
    <dgm:pt modelId="{A66CB558-0738-406A-9706-F393FC4EEA2E}">
      <dgm:prSet custT="1"/>
      <dgm:spPr>
        <a:solidFill>
          <a:srgbClr val="E65D00"/>
        </a:solidFill>
      </dgm:spPr>
      <dgm:t>
        <a:bodyPr/>
        <a:lstStyle/>
        <a:p>
          <a:r>
            <a:rPr lang="en-US" sz="2200" kern="1200" baseline="0" dirty="0">
              <a:solidFill>
                <a:prstClr val="white"/>
              </a:solidFill>
              <a:latin typeface="Arial" panose="020B0604020202020204" pitchFamily="34" charset="0"/>
              <a:ea typeface="+mn-ea"/>
              <a:cs typeface="Arial" panose="020B0604020202020204" pitchFamily="34" charset="0"/>
            </a:rPr>
            <a:t>Anxiety</a:t>
          </a:r>
        </a:p>
      </dgm:t>
      <dgm:extLst>
        <a:ext uri="{E40237B7-FDA0-4F09-8148-C483321AD2D9}">
          <dgm14:cNvPr xmlns:dgm14="http://schemas.microsoft.com/office/drawing/2010/diagram" id="0" name="" descr="Swings in mood&#10;Anxiety&#10;Energy variation&#10;Irritability&#10;Low level of enthusiasm&#10;Concentration (variable)&#10;Sleep disturbances"/>
        </a:ext>
      </dgm:extLst>
    </dgm:pt>
    <dgm:pt modelId="{603F3519-C430-465D-9A64-B6B09FCCADA6}" type="parTrans" cxnId="{D54D32F2-B37C-451C-B580-3014DFDF77E6}">
      <dgm:prSet/>
      <dgm:spPr/>
      <dgm:t>
        <a:bodyPr/>
        <a:lstStyle/>
        <a:p>
          <a:endParaRPr lang="en-US"/>
        </a:p>
      </dgm:t>
    </dgm:pt>
    <dgm:pt modelId="{08111084-BD06-4C4A-AA9F-D8C429C163D7}" type="sibTrans" cxnId="{D54D32F2-B37C-451C-B580-3014DFDF77E6}">
      <dgm:prSet/>
      <dgm:spPr/>
      <dgm:t>
        <a:bodyPr/>
        <a:lstStyle/>
        <a:p>
          <a:endParaRPr lang="en-US"/>
        </a:p>
      </dgm:t>
    </dgm:pt>
    <dgm:pt modelId="{0237E163-B225-436F-AB7D-6AFA4A3780E8}">
      <dgm:prSet/>
      <dgm:spPr>
        <a:solidFill>
          <a:srgbClr val="E65D00"/>
        </a:solidFill>
      </dgm:spPr>
      <dgm:t>
        <a:bodyPr/>
        <a:lstStyle/>
        <a:p>
          <a:r>
            <a:rPr lang="en-US" baseline="0" dirty="0">
              <a:latin typeface="Arial" panose="020B0604020202020204" pitchFamily="34" charset="0"/>
              <a:cs typeface="Arial" panose="020B0604020202020204" pitchFamily="34" charset="0"/>
            </a:rPr>
            <a:t>Energy variation</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wings in mood&#10;Anxiety&#10;Energy variation&#10;Irritability&#10;Low level of enthusiasm&#10;Concentration (variable)&#10;Sleep disturbances"/>
        </a:ext>
      </dgm:extLst>
    </dgm:pt>
    <dgm:pt modelId="{4D4C8A08-FF92-4710-8DFF-17DEDC583562}" type="parTrans" cxnId="{2BE3F151-4727-43D8-BBF9-30D184017A29}">
      <dgm:prSet/>
      <dgm:spPr/>
      <dgm:t>
        <a:bodyPr/>
        <a:lstStyle/>
        <a:p>
          <a:endParaRPr lang="en-US"/>
        </a:p>
      </dgm:t>
    </dgm:pt>
    <dgm:pt modelId="{8714C581-3317-4B3F-870D-6A65D2FC6801}" type="sibTrans" cxnId="{2BE3F151-4727-43D8-BBF9-30D184017A29}">
      <dgm:prSet/>
      <dgm:spPr/>
      <dgm:t>
        <a:bodyPr/>
        <a:lstStyle/>
        <a:p>
          <a:endParaRPr lang="en-US"/>
        </a:p>
      </dgm:t>
    </dgm:pt>
    <dgm:pt modelId="{E297AF42-0ABD-411A-A1E8-AE3C5DD0F9EB}">
      <dgm:prSet/>
      <dgm:spPr>
        <a:solidFill>
          <a:srgbClr val="E65D00"/>
        </a:solidFill>
      </dgm:spPr>
      <dgm:t>
        <a:bodyPr/>
        <a:lstStyle/>
        <a:p>
          <a:r>
            <a:rPr lang="en-US" baseline="0" dirty="0">
              <a:latin typeface="Arial" panose="020B0604020202020204" pitchFamily="34" charset="0"/>
              <a:cs typeface="Arial" panose="020B0604020202020204" pitchFamily="34" charset="0"/>
            </a:rPr>
            <a:t>Irritability</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wings in mood&#10;Anxiety&#10;Energy variation&#10;Irritability&#10;Low level of enthusiasm&#10;Concentration (variable)&#10;Sleep disturbances"/>
        </a:ext>
      </dgm:extLst>
    </dgm:pt>
    <dgm:pt modelId="{2FAF3CFD-0CC8-4474-93CE-B7DB2EDA87EE}" type="parTrans" cxnId="{59C3DBED-BF55-43DE-8455-2BD49F3C3617}">
      <dgm:prSet/>
      <dgm:spPr/>
      <dgm:t>
        <a:bodyPr/>
        <a:lstStyle/>
        <a:p>
          <a:endParaRPr lang="en-US"/>
        </a:p>
      </dgm:t>
    </dgm:pt>
    <dgm:pt modelId="{AB019782-1C89-4570-91BC-95A922FCBF36}" type="sibTrans" cxnId="{59C3DBED-BF55-43DE-8455-2BD49F3C3617}">
      <dgm:prSet/>
      <dgm:spPr/>
      <dgm:t>
        <a:bodyPr/>
        <a:lstStyle/>
        <a:p>
          <a:endParaRPr lang="en-US"/>
        </a:p>
      </dgm:t>
    </dgm:pt>
    <dgm:pt modelId="{9E12D2F8-32CD-4639-8781-BC5EC4BBA4AD}">
      <dgm:prSet/>
      <dgm:spPr>
        <a:solidFill>
          <a:srgbClr val="E65D00"/>
        </a:solidFill>
      </dgm:spPr>
      <dgm:t>
        <a:bodyPr/>
        <a:lstStyle/>
        <a:p>
          <a:r>
            <a:rPr lang="en-US" baseline="0" dirty="0">
              <a:latin typeface="Arial" panose="020B0604020202020204" pitchFamily="34" charset="0"/>
              <a:cs typeface="Arial" panose="020B0604020202020204" pitchFamily="34" charset="0"/>
            </a:rPr>
            <a:t>Low level of enthusiasm</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wings in mood&#10;Anxiety&#10;Energy variation&#10;Irritability&#10;Low level of enthusiasm&#10;Concentration (variable)&#10;Sleep disturbances"/>
        </a:ext>
      </dgm:extLst>
    </dgm:pt>
    <dgm:pt modelId="{B39012E0-0E80-471D-91E0-47AFA32DEFA2}" type="parTrans" cxnId="{47C5D638-72DC-4622-BA59-6ABAA03F1B5C}">
      <dgm:prSet/>
      <dgm:spPr/>
      <dgm:t>
        <a:bodyPr/>
        <a:lstStyle/>
        <a:p>
          <a:endParaRPr lang="en-US"/>
        </a:p>
      </dgm:t>
    </dgm:pt>
    <dgm:pt modelId="{EDBFE350-3E27-4579-9C25-F068228F19DF}" type="sibTrans" cxnId="{47C5D638-72DC-4622-BA59-6ABAA03F1B5C}">
      <dgm:prSet/>
      <dgm:spPr/>
      <dgm:t>
        <a:bodyPr/>
        <a:lstStyle/>
        <a:p>
          <a:endParaRPr lang="en-US"/>
        </a:p>
      </dgm:t>
    </dgm:pt>
    <dgm:pt modelId="{839CA3DA-CCB1-4318-9009-86290CFB3500}">
      <dgm:prSet/>
      <dgm:spPr>
        <a:solidFill>
          <a:srgbClr val="E65D00"/>
        </a:solidFill>
      </dgm:spPr>
      <dgm:t>
        <a:bodyPr/>
        <a:lstStyle/>
        <a:p>
          <a:r>
            <a:rPr lang="en-US" baseline="0" dirty="0">
              <a:latin typeface="Arial" panose="020B0604020202020204" pitchFamily="34" charset="0"/>
              <a:cs typeface="Arial" panose="020B0604020202020204" pitchFamily="34" charset="0"/>
            </a:rPr>
            <a:t>Concentration (variable)</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wings in mood&#10;Anxiety&#10;Energy variation&#10;Irritability&#10;Low level of enthusiasm&#10;Concentration (variable)&#10;Sleep disturbances"/>
        </a:ext>
      </dgm:extLst>
    </dgm:pt>
    <dgm:pt modelId="{FF030912-A090-4C35-A4E3-3A5B5F770486}" type="parTrans" cxnId="{94FB5D65-D0BD-4641-B460-B18B922E712C}">
      <dgm:prSet/>
      <dgm:spPr/>
      <dgm:t>
        <a:bodyPr/>
        <a:lstStyle/>
        <a:p>
          <a:endParaRPr lang="en-US"/>
        </a:p>
      </dgm:t>
    </dgm:pt>
    <dgm:pt modelId="{508B99D1-E77E-48BD-B7DE-30B8B2C084B3}" type="sibTrans" cxnId="{94FB5D65-D0BD-4641-B460-B18B922E712C}">
      <dgm:prSet/>
      <dgm:spPr/>
      <dgm:t>
        <a:bodyPr/>
        <a:lstStyle/>
        <a:p>
          <a:endParaRPr lang="en-US"/>
        </a:p>
      </dgm:t>
    </dgm:pt>
    <dgm:pt modelId="{1FC30AA8-0BBE-4204-96C1-5C0BA010D1F8}">
      <dgm:prSet/>
      <dgm:spPr>
        <a:solidFill>
          <a:srgbClr val="E65D00"/>
        </a:solidFill>
      </dgm:spPr>
      <dgm:t>
        <a:bodyPr/>
        <a:lstStyle/>
        <a:p>
          <a:r>
            <a:rPr lang="en-US" baseline="0" dirty="0">
              <a:latin typeface="Arial" panose="020B0604020202020204" pitchFamily="34" charset="0"/>
              <a:cs typeface="Arial" panose="020B0604020202020204" pitchFamily="34" charset="0"/>
            </a:rPr>
            <a:t>Sleep disturbances</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wings in mood&#10;Anxiety&#10;Energy variation&#10;Irritability&#10;Low level of enthusiasm&#10;Concentration (variable)&#10;Sleep disturbances"/>
        </a:ext>
      </dgm:extLst>
    </dgm:pt>
    <dgm:pt modelId="{AEC03959-93DC-45C8-9EA2-C836584740DC}" type="parTrans" cxnId="{2FA6A3EF-43F9-4192-82C1-5EA86B9F9B80}">
      <dgm:prSet/>
      <dgm:spPr/>
      <dgm:t>
        <a:bodyPr/>
        <a:lstStyle/>
        <a:p>
          <a:endParaRPr lang="en-US"/>
        </a:p>
      </dgm:t>
    </dgm:pt>
    <dgm:pt modelId="{AD402401-2900-4DBF-B20D-DFFE7DDC0961}" type="sibTrans" cxnId="{2FA6A3EF-43F9-4192-82C1-5EA86B9F9B80}">
      <dgm:prSet/>
      <dgm:spPr/>
      <dgm:t>
        <a:bodyPr/>
        <a:lstStyle/>
        <a:p>
          <a:endParaRPr lang="en-US"/>
        </a:p>
      </dgm:t>
    </dgm:pt>
    <dgm:pt modelId="{FD08D399-ED37-4409-B446-3A1DED0482BC}" type="pres">
      <dgm:prSet presAssocID="{3BA296A5-7D79-43A9-AEFA-AF6C28B4AA08}" presName="linear" presStyleCnt="0">
        <dgm:presLayoutVars>
          <dgm:animLvl val="lvl"/>
          <dgm:resizeHandles val="exact"/>
        </dgm:presLayoutVars>
      </dgm:prSet>
      <dgm:spPr/>
    </dgm:pt>
    <dgm:pt modelId="{749BAE04-7B61-4E08-8D7D-B002B13CD72B}" type="pres">
      <dgm:prSet presAssocID="{E5E0BB4C-8699-4D93-BA12-277FA5A928C0}" presName="parentText" presStyleLbl="node1" presStyleIdx="0" presStyleCnt="7" custLinFactY="17931" custLinFactNeighborX="-311" custLinFactNeighborY="100000">
        <dgm:presLayoutVars>
          <dgm:chMax val="0"/>
          <dgm:bulletEnabled val="1"/>
        </dgm:presLayoutVars>
      </dgm:prSet>
      <dgm:spPr/>
    </dgm:pt>
    <dgm:pt modelId="{1F5F7F13-2673-4BD2-B295-31BEAC378423}" type="pres">
      <dgm:prSet presAssocID="{84D83DE7-3C9F-488B-AFAC-28AFF06C9932}" presName="spacer" presStyleCnt="0"/>
      <dgm:spPr/>
    </dgm:pt>
    <dgm:pt modelId="{E0B39AF9-5FC5-418A-BF6C-C6B7747D0727}" type="pres">
      <dgm:prSet presAssocID="{A66CB558-0738-406A-9706-F393FC4EEA2E}" presName="parentText" presStyleLbl="node1" presStyleIdx="1" presStyleCnt="7" custLinFactY="8695" custLinFactNeighborX="-311" custLinFactNeighborY="100000">
        <dgm:presLayoutVars>
          <dgm:chMax val="0"/>
          <dgm:bulletEnabled val="1"/>
        </dgm:presLayoutVars>
      </dgm:prSet>
      <dgm:spPr/>
    </dgm:pt>
    <dgm:pt modelId="{0252D39E-CCA6-4E15-946A-23A7BDDEB98B}" type="pres">
      <dgm:prSet presAssocID="{08111084-BD06-4C4A-AA9F-D8C429C163D7}" presName="spacer" presStyleCnt="0"/>
      <dgm:spPr/>
    </dgm:pt>
    <dgm:pt modelId="{722D92C4-DDD9-4465-A949-B35A4027A130}" type="pres">
      <dgm:prSet presAssocID="{0237E163-B225-436F-AB7D-6AFA4A3780E8}" presName="parentText" presStyleLbl="node1" presStyleIdx="2" presStyleCnt="7" custLinFactNeighborX="-311" custLinFactNeighborY="67562">
        <dgm:presLayoutVars>
          <dgm:chMax val="0"/>
          <dgm:bulletEnabled val="1"/>
        </dgm:presLayoutVars>
      </dgm:prSet>
      <dgm:spPr/>
    </dgm:pt>
    <dgm:pt modelId="{AE627695-8DE4-497D-A634-BD6BDF1E6B08}" type="pres">
      <dgm:prSet presAssocID="{8714C581-3317-4B3F-870D-6A65D2FC6801}" presName="spacer" presStyleCnt="0"/>
      <dgm:spPr/>
    </dgm:pt>
    <dgm:pt modelId="{8DCAD572-3181-4E95-B828-60EEA6816708}" type="pres">
      <dgm:prSet presAssocID="{E297AF42-0ABD-411A-A1E8-AE3C5DD0F9EB}" presName="parentText" presStyleLbl="node1" presStyleIdx="3" presStyleCnt="7" custLinFactNeighborX="-311" custLinFactNeighborY="-4594">
        <dgm:presLayoutVars>
          <dgm:chMax val="0"/>
          <dgm:bulletEnabled val="1"/>
        </dgm:presLayoutVars>
      </dgm:prSet>
      <dgm:spPr/>
    </dgm:pt>
    <dgm:pt modelId="{A8C794CB-B007-4A97-99F4-88211601B424}" type="pres">
      <dgm:prSet presAssocID="{AB019782-1C89-4570-91BC-95A922FCBF36}" presName="spacer" presStyleCnt="0"/>
      <dgm:spPr/>
    </dgm:pt>
    <dgm:pt modelId="{EC4D53E8-A6EF-4D05-A107-A7272F7F4879}" type="pres">
      <dgm:prSet presAssocID="{9E12D2F8-32CD-4639-8781-BC5EC4BBA4AD}" presName="parentText" presStyleLbl="node1" presStyleIdx="4" presStyleCnt="7" custLinFactNeighborX="-311" custLinFactNeighborY="-66450">
        <dgm:presLayoutVars>
          <dgm:chMax val="0"/>
          <dgm:bulletEnabled val="1"/>
        </dgm:presLayoutVars>
      </dgm:prSet>
      <dgm:spPr/>
    </dgm:pt>
    <dgm:pt modelId="{5D91B42B-0F42-43B7-9D48-872B2FDC4F78}" type="pres">
      <dgm:prSet presAssocID="{EDBFE350-3E27-4579-9C25-F068228F19DF}" presName="spacer" presStyleCnt="0"/>
      <dgm:spPr/>
    </dgm:pt>
    <dgm:pt modelId="{34F4D2B9-D416-4D68-841E-A70CC99406CF}" type="pres">
      <dgm:prSet presAssocID="{839CA3DA-CCB1-4318-9009-86290CFB3500}" presName="parentText" presStyleLbl="node1" presStyleIdx="5" presStyleCnt="7" custLinFactY="-2215" custLinFactNeighborX="-311" custLinFactNeighborY="-100000">
        <dgm:presLayoutVars>
          <dgm:chMax val="0"/>
          <dgm:bulletEnabled val="1"/>
        </dgm:presLayoutVars>
      </dgm:prSet>
      <dgm:spPr/>
    </dgm:pt>
    <dgm:pt modelId="{206E4889-C90E-4225-B8F8-F9D067E79F65}" type="pres">
      <dgm:prSet presAssocID="{508B99D1-E77E-48BD-B7DE-30B8B2C084B3}" presName="spacer" presStyleCnt="0"/>
      <dgm:spPr/>
    </dgm:pt>
    <dgm:pt modelId="{705B169E-5C5D-4B23-9D65-A98D2C75EE1E}" type="pres">
      <dgm:prSet presAssocID="{1FC30AA8-0BBE-4204-96C1-5C0BA010D1F8}" presName="parentText" presStyleLbl="node1" presStyleIdx="6" presStyleCnt="7" custLinFactY="-15905" custLinFactNeighborY="-100000">
        <dgm:presLayoutVars>
          <dgm:chMax val="0"/>
          <dgm:bulletEnabled val="1"/>
        </dgm:presLayoutVars>
      </dgm:prSet>
      <dgm:spPr/>
    </dgm:pt>
  </dgm:ptLst>
  <dgm:cxnLst>
    <dgm:cxn modelId="{DA70280F-6631-4644-8E74-CB945194F58A}" type="presOf" srcId="{1FC30AA8-0BBE-4204-96C1-5C0BA010D1F8}" destId="{705B169E-5C5D-4B23-9D65-A98D2C75EE1E}" srcOrd="0" destOrd="0" presId="urn:microsoft.com/office/officeart/2005/8/layout/vList2"/>
    <dgm:cxn modelId="{47C5D638-72DC-4622-BA59-6ABAA03F1B5C}" srcId="{3BA296A5-7D79-43A9-AEFA-AF6C28B4AA08}" destId="{9E12D2F8-32CD-4639-8781-BC5EC4BBA4AD}" srcOrd="4" destOrd="0" parTransId="{B39012E0-0E80-471D-91E0-47AFA32DEFA2}" sibTransId="{EDBFE350-3E27-4579-9C25-F068228F19DF}"/>
    <dgm:cxn modelId="{94FB5D65-D0BD-4641-B460-B18B922E712C}" srcId="{3BA296A5-7D79-43A9-AEFA-AF6C28B4AA08}" destId="{839CA3DA-CCB1-4318-9009-86290CFB3500}" srcOrd="5" destOrd="0" parTransId="{FF030912-A090-4C35-A4E3-3A5B5F770486}" sibTransId="{508B99D1-E77E-48BD-B7DE-30B8B2C084B3}"/>
    <dgm:cxn modelId="{7C6FB468-A451-480C-82F4-7323A7437BBA}" type="presOf" srcId="{E5E0BB4C-8699-4D93-BA12-277FA5A928C0}" destId="{749BAE04-7B61-4E08-8D7D-B002B13CD72B}" srcOrd="0" destOrd="0" presId="urn:microsoft.com/office/officeart/2005/8/layout/vList2"/>
    <dgm:cxn modelId="{003D816D-BD5B-4425-9F0C-2F730B994826}" type="presOf" srcId="{E297AF42-0ABD-411A-A1E8-AE3C5DD0F9EB}" destId="{8DCAD572-3181-4E95-B828-60EEA6816708}" srcOrd="0" destOrd="0" presId="urn:microsoft.com/office/officeart/2005/8/layout/vList2"/>
    <dgm:cxn modelId="{2BE3F151-4727-43D8-BBF9-30D184017A29}" srcId="{3BA296A5-7D79-43A9-AEFA-AF6C28B4AA08}" destId="{0237E163-B225-436F-AB7D-6AFA4A3780E8}" srcOrd="2" destOrd="0" parTransId="{4D4C8A08-FF92-4710-8DFF-17DEDC583562}" sibTransId="{8714C581-3317-4B3F-870D-6A65D2FC6801}"/>
    <dgm:cxn modelId="{95155A8D-B18A-423C-ABCB-9E9D3546BE22}" type="presOf" srcId="{3BA296A5-7D79-43A9-AEFA-AF6C28B4AA08}" destId="{FD08D399-ED37-4409-B446-3A1DED0482BC}" srcOrd="0" destOrd="0" presId="urn:microsoft.com/office/officeart/2005/8/layout/vList2"/>
    <dgm:cxn modelId="{3A31CED5-2DA2-4C53-8A26-B42D554E2615}" srcId="{3BA296A5-7D79-43A9-AEFA-AF6C28B4AA08}" destId="{E5E0BB4C-8699-4D93-BA12-277FA5A928C0}" srcOrd="0" destOrd="0" parTransId="{FDA76451-756D-4055-8FFF-E51AA1B93E99}" sibTransId="{84D83DE7-3C9F-488B-AFAC-28AFF06C9932}"/>
    <dgm:cxn modelId="{7E602ADA-945F-447C-97AA-D298A001C999}" type="presOf" srcId="{0237E163-B225-436F-AB7D-6AFA4A3780E8}" destId="{722D92C4-DDD9-4465-A949-B35A4027A130}" srcOrd="0" destOrd="0" presId="urn:microsoft.com/office/officeart/2005/8/layout/vList2"/>
    <dgm:cxn modelId="{6E5848E3-22A3-4877-B6E2-0EFF5CDDE6B5}" type="presOf" srcId="{9E12D2F8-32CD-4639-8781-BC5EC4BBA4AD}" destId="{EC4D53E8-A6EF-4D05-A107-A7272F7F4879}" srcOrd="0" destOrd="0" presId="urn:microsoft.com/office/officeart/2005/8/layout/vList2"/>
    <dgm:cxn modelId="{59C3DBED-BF55-43DE-8455-2BD49F3C3617}" srcId="{3BA296A5-7D79-43A9-AEFA-AF6C28B4AA08}" destId="{E297AF42-0ABD-411A-A1E8-AE3C5DD0F9EB}" srcOrd="3" destOrd="0" parTransId="{2FAF3CFD-0CC8-4474-93CE-B7DB2EDA87EE}" sibTransId="{AB019782-1C89-4570-91BC-95A922FCBF36}"/>
    <dgm:cxn modelId="{2FA6A3EF-43F9-4192-82C1-5EA86B9F9B80}" srcId="{3BA296A5-7D79-43A9-AEFA-AF6C28B4AA08}" destId="{1FC30AA8-0BBE-4204-96C1-5C0BA010D1F8}" srcOrd="6" destOrd="0" parTransId="{AEC03959-93DC-45C8-9EA2-C836584740DC}" sibTransId="{AD402401-2900-4DBF-B20D-DFFE7DDC0961}"/>
    <dgm:cxn modelId="{4B5C1BF1-7F60-440C-BAAE-696A6B72ED5F}" type="presOf" srcId="{A66CB558-0738-406A-9706-F393FC4EEA2E}" destId="{E0B39AF9-5FC5-418A-BF6C-C6B7747D0727}" srcOrd="0" destOrd="0" presId="urn:microsoft.com/office/officeart/2005/8/layout/vList2"/>
    <dgm:cxn modelId="{D54D32F2-B37C-451C-B580-3014DFDF77E6}" srcId="{3BA296A5-7D79-43A9-AEFA-AF6C28B4AA08}" destId="{A66CB558-0738-406A-9706-F393FC4EEA2E}" srcOrd="1" destOrd="0" parTransId="{603F3519-C430-465D-9A64-B6B09FCCADA6}" sibTransId="{08111084-BD06-4C4A-AA9F-D8C429C163D7}"/>
    <dgm:cxn modelId="{020706F4-5974-4C6A-A5BB-D1BA1719AD06}" type="presOf" srcId="{839CA3DA-CCB1-4318-9009-86290CFB3500}" destId="{34F4D2B9-D416-4D68-841E-A70CC99406CF}" srcOrd="0" destOrd="0" presId="urn:microsoft.com/office/officeart/2005/8/layout/vList2"/>
    <dgm:cxn modelId="{11B75B8F-2E23-43FD-9CC5-90109BC628B9}" type="presParOf" srcId="{FD08D399-ED37-4409-B446-3A1DED0482BC}" destId="{749BAE04-7B61-4E08-8D7D-B002B13CD72B}" srcOrd="0" destOrd="0" presId="urn:microsoft.com/office/officeart/2005/8/layout/vList2"/>
    <dgm:cxn modelId="{D30D496C-BC87-4BA8-AF61-F8463578427F}" type="presParOf" srcId="{FD08D399-ED37-4409-B446-3A1DED0482BC}" destId="{1F5F7F13-2673-4BD2-B295-31BEAC378423}" srcOrd="1" destOrd="0" presId="urn:microsoft.com/office/officeart/2005/8/layout/vList2"/>
    <dgm:cxn modelId="{DA0B5A57-1E5C-41A8-B358-B57371DDF990}" type="presParOf" srcId="{FD08D399-ED37-4409-B446-3A1DED0482BC}" destId="{E0B39AF9-5FC5-418A-BF6C-C6B7747D0727}" srcOrd="2" destOrd="0" presId="urn:microsoft.com/office/officeart/2005/8/layout/vList2"/>
    <dgm:cxn modelId="{FD076AE8-8B52-46E1-874E-055661BC25FF}" type="presParOf" srcId="{FD08D399-ED37-4409-B446-3A1DED0482BC}" destId="{0252D39E-CCA6-4E15-946A-23A7BDDEB98B}" srcOrd="3" destOrd="0" presId="urn:microsoft.com/office/officeart/2005/8/layout/vList2"/>
    <dgm:cxn modelId="{A88B252B-181C-4673-893A-3F133A7E5243}" type="presParOf" srcId="{FD08D399-ED37-4409-B446-3A1DED0482BC}" destId="{722D92C4-DDD9-4465-A949-B35A4027A130}" srcOrd="4" destOrd="0" presId="urn:microsoft.com/office/officeart/2005/8/layout/vList2"/>
    <dgm:cxn modelId="{0E89CF86-7FA7-4FCC-928D-DD3FEA8713A6}" type="presParOf" srcId="{FD08D399-ED37-4409-B446-3A1DED0482BC}" destId="{AE627695-8DE4-497D-A634-BD6BDF1E6B08}" srcOrd="5" destOrd="0" presId="urn:microsoft.com/office/officeart/2005/8/layout/vList2"/>
    <dgm:cxn modelId="{582868EF-1A65-4859-B8C3-8201FA4B7195}" type="presParOf" srcId="{FD08D399-ED37-4409-B446-3A1DED0482BC}" destId="{8DCAD572-3181-4E95-B828-60EEA6816708}" srcOrd="6" destOrd="0" presId="urn:microsoft.com/office/officeart/2005/8/layout/vList2"/>
    <dgm:cxn modelId="{DCEFAB9E-D7D4-452C-88F8-8E63F12A6C9E}" type="presParOf" srcId="{FD08D399-ED37-4409-B446-3A1DED0482BC}" destId="{A8C794CB-B007-4A97-99F4-88211601B424}" srcOrd="7" destOrd="0" presId="urn:microsoft.com/office/officeart/2005/8/layout/vList2"/>
    <dgm:cxn modelId="{1434394A-7860-408D-9B9D-0B9742487E6F}" type="presParOf" srcId="{FD08D399-ED37-4409-B446-3A1DED0482BC}" destId="{EC4D53E8-A6EF-4D05-A107-A7272F7F4879}" srcOrd="8" destOrd="0" presId="urn:microsoft.com/office/officeart/2005/8/layout/vList2"/>
    <dgm:cxn modelId="{2B90515C-0291-4AD2-85B5-481E91CB1F17}" type="presParOf" srcId="{FD08D399-ED37-4409-B446-3A1DED0482BC}" destId="{5D91B42B-0F42-43B7-9D48-872B2FDC4F78}" srcOrd="9" destOrd="0" presId="urn:microsoft.com/office/officeart/2005/8/layout/vList2"/>
    <dgm:cxn modelId="{377AD2DA-6CDF-4BBB-9AE1-1D64D8D5DF70}" type="presParOf" srcId="{FD08D399-ED37-4409-B446-3A1DED0482BC}" destId="{34F4D2B9-D416-4D68-841E-A70CC99406CF}" srcOrd="10" destOrd="0" presId="urn:microsoft.com/office/officeart/2005/8/layout/vList2"/>
    <dgm:cxn modelId="{42CF8C93-B00C-4C2A-85B9-2E6739430440}" type="presParOf" srcId="{FD08D399-ED37-4409-B446-3A1DED0482BC}" destId="{206E4889-C90E-4225-B8F8-F9D067E79F65}" srcOrd="11" destOrd="0" presId="urn:microsoft.com/office/officeart/2005/8/layout/vList2"/>
    <dgm:cxn modelId="{C207DC95-0FC9-4254-98D7-50A9B60BD3FD}" type="presParOf" srcId="{FD08D399-ED37-4409-B446-3A1DED0482BC}" destId="{705B169E-5C5D-4B23-9D65-A98D2C75EE1E}"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A296A5-7D79-43A9-AEFA-AF6C28B4AA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5E0BB4C-8699-4D93-BA12-277FA5A928C0}">
      <dgm:prSet/>
      <dgm:spPr>
        <a:solidFill>
          <a:srgbClr val="0070C0"/>
        </a:solidFill>
      </dgm:spPr>
      <dgm:t>
        <a:bodyPr/>
        <a:lstStyle/>
        <a:p>
          <a:r>
            <a:rPr lang="en-US" baseline="0" dirty="0">
              <a:latin typeface="Arial" panose="020B0604020202020204" pitchFamily="34" charset="0"/>
              <a:cs typeface="Arial" panose="020B0604020202020204" pitchFamily="34" charset="0"/>
            </a:rPr>
            <a:t>Nutrient replacement</a:t>
          </a:r>
          <a:endParaRPr lang="en-US" dirty="0">
            <a:latin typeface="Arial" panose="020B0604020202020204" pitchFamily="34" charset="0"/>
            <a:cs typeface="Arial" panose="020B0604020202020204" pitchFamily="34" charset="0"/>
          </a:endParaRPr>
        </a:p>
      </dgm:t>
    </dgm:pt>
    <dgm:pt modelId="{FDA76451-756D-4055-8FFF-E51AA1B93E99}" type="parTrans" cxnId="{3A31CED5-2DA2-4C53-8A26-B42D554E2615}">
      <dgm:prSet/>
      <dgm:spPr/>
      <dgm:t>
        <a:bodyPr/>
        <a:lstStyle/>
        <a:p>
          <a:endParaRPr lang="en-US"/>
        </a:p>
      </dgm:t>
    </dgm:pt>
    <dgm:pt modelId="{84D83DE7-3C9F-488B-AFAC-28AFF06C9932}" type="sibTrans" cxnId="{3A31CED5-2DA2-4C53-8A26-B42D554E2615}">
      <dgm:prSet/>
      <dgm:spPr/>
      <dgm:t>
        <a:bodyPr/>
        <a:lstStyle/>
        <a:p>
          <a:endParaRPr lang="en-US"/>
        </a:p>
      </dgm:t>
    </dgm:pt>
    <dgm:pt modelId="{A66CB558-0738-406A-9706-F393FC4EEA2E}">
      <dgm:prSet/>
      <dgm:spPr>
        <a:solidFill>
          <a:srgbClr val="0070C0"/>
        </a:solidFill>
      </dgm:spPr>
      <dgm:t>
        <a:bodyPr/>
        <a:lstStyle/>
        <a:p>
          <a:r>
            <a:rPr lang="en-US" baseline="0" dirty="0">
              <a:latin typeface="Arial" panose="020B0604020202020204" pitchFamily="34" charset="0"/>
              <a:cs typeface="Arial" panose="020B0604020202020204" pitchFamily="34" charset="0"/>
            </a:rPr>
            <a:t>Physical activity</a:t>
          </a:r>
          <a:endParaRPr lang="en-US" dirty="0">
            <a:latin typeface="Arial" panose="020B0604020202020204" pitchFamily="34" charset="0"/>
            <a:cs typeface="Arial" panose="020B0604020202020204" pitchFamily="34" charset="0"/>
          </a:endParaRPr>
        </a:p>
      </dgm:t>
    </dgm:pt>
    <dgm:pt modelId="{603F3519-C430-465D-9A64-B6B09FCCADA6}" type="parTrans" cxnId="{D54D32F2-B37C-451C-B580-3014DFDF77E6}">
      <dgm:prSet/>
      <dgm:spPr/>
      <dgm:t>
        <a:bodyPr/>
        <a:lstStyle/>
        <a:p>
          <a:endParaRPr lang="en-US"/>
        </a:p>
      </dgm:t>
    </dgm:pt>
    <dgm:pt modelId="{08111084-BD06-4C4A-AA9F-D8C429C163D7}" type="sibTrans" cxnId="{D54D32F2-B37C-451C-B580-3014DFDF77E6}">
      <dgm:prSet/>
      <dgm:spPr/>
      <dgm:t>
        <a:bodyPr/>
        <a:lstStyle/>
        <a:p>
          <a:endParaRPr lang="en-US"/>
        </a:p>
      </dgm:t>
    </dgm:pt>
    <dgm:pt modelId="{0237E163-B225-436F-AB7D-6AFA4A3780E8}">
      <dgm:prSet/>
      <dgm:spPr>
        <a:solidFill>
          <a:srgbClr val="0070C0"/>
        </a:solidFill>
      </dgm:spPr>
      <dgm:t>
        <a:bodyPr/>
        <a:lstStyle/>
        <a:p>
          <a:r>
            <a:rPr lang="en-US" dirty="0">
              <a:latin typeface="Arial" panose="020B0604020202020204" pitchFamily="34" charset="0"/>
              <a:cs typeface="Arial" panose="020B0604020202020204" pitchFamily="34" charset="0"/>
            </a:rPr>
            <a:t>Energy</a:t>
          </a:r>
        </a:p>
      </dgm:t>
    </dgm:pt>
    <dgm:pt modelId="{4D4C8A08-FF92-4710-8DFF-17DEDC583562}" type="parTrans" cxnId="{2BE3F151-4727-43D8-BBF9-30D184017A29}">
      <dgm:prSet/>
      <dgm:spPr/>
      <dgm:t>
        <a:bodyPr/>
        <a:lstStyle/>
        <a:p>
          <a:endParaRPr lang="en-US"/>
        </a:p>
      </dgm:t>
    </dgm:pt>
    <dgm:pt modelId="{8714C581-3317-4B3F-870D-6A65D2FC6801}" type="sibTrans" cxnId="{2BE3F151-4727-43D8-BBF9-30D184017A29}">
      <dgm:prSet/>
      <dgm:spPr/>
      <dgm:t>
        <a:bodyPr/>
        <a:lstStyle/>
        <a:p>
          <a:endParaRPr lang="en-US"/>
        </a:p>
      </dgm:t>
    </dgm:pt>
    <dgm:pt modelId="{E297AF42-0ABD-411A-A1E8-AE3C5DD0F9EB}">
      <dgm:prSet/>
      <dgm:spPr>
        <a:solidFill>
          <a:srgbClr val="0070C0"/>
        </a:solidFill>
      </dgm:spPr>
      <dgm:t>
        <a:bodyPr/>
        <a:lstStyle/>
        <a:p>
          <a:r>
            <a:rPr lang="en-US" baseline="0" dirty="0">
              <a:latin typeface="Arial" panose="020B0604020202020204" pitchFamily="34" charset="0"/>
              <a:cs typeface="Arial" panose="020B0604020202020204" pitchFamily="34" charset="0"/>
            </a:rPr>
            <a:t>Increased metabolism</a:t>
          </a:r>
          <a:endParaRPr lang="en-US" dirty="0">
            <a:latin typeface="Arial" panose="020B0604020202020204" pitchFamily="34" charset="0"/>
            <a:cs typeface="Arial" panose="020B0604020202020204" pitchFamily="34" charset="0"/>
          </a:endParaRPr>
        </a:p>
      </dgm:t>
    </dgm:pt>
    <dgm:pt modelId="{2FAF3CFD-0CC8-4474-93CE-B7DB2EDA87EE}" type="parTrans" cxnId="{59C3DBED-BF55-43DE-8455-2BD49F3C3617}">
      <dgm:prSet/>
      <dgm:spPr/>
      <dgm:t>
        <a:bodyPr/>
        <a:lstStyle/>
        <a:p>
          <a:endParaRPr lang="en-US"/>
        </a:p>
      </dgm:t>
    </dgm:pt>
    <dgm:pt modelId="{AB019782-1C89-4570-91BC-95A922FCBF36}" type="sibTrans" cxnId="{59C3DBED-BF55-43DE-8455-2BD49F3C3617}">
      <dgm:prSet/>
      <dgm:spPr/>
      <dgm:t>
        <a:bodyPr/>
        <a:lstStyle/>
        <a:p>
          <a:endParaRPr lang="en-US"/>
        </a:p>
      </dgm:t>
    </dgm:pt>
    <dgm:pt modelId="{9E12D2F8-32CD-4639-8781-BC5EC4BBA4AD}">
      <dgm:prSet/>
      <dgm:spPr>
        <a:solidFill>
          <a:srgbClr val="0070C0"/>
        </a:solidFill>
      </dgm:spPr>
      <dgm:t>
        <a:bodyPr/>
        <a:lstStyle/>
        <a:p>
          <a:r>
            <a:rPr lang="en-US" baseline="0" dirty="0">
              <a:latin typeface="Arial" panose="020B0604020202020204" pitchFamily="34" charset="0"/>
              <a:cs typeface="Arial" panose="020B0604020202020204" pitchFamily="34" charset="0"/>
            </a:rPr>
            <a:t>Promotion of well-being</a:t>
          </a:r>
          <a:endParaRPr lang="en-US" dirty="0">
            <a:latin typeface="Arial" panose="020B0604020202020204" pitchFamily="34" charset="0"/>
            <a:cs typeface="Arial" panose="020B0604020202020204" pitchFamily="34" charset="0"/>
          </a:endParaRPr>
        </a:p>
      </dgm:t>
    </dgm:pt>
    <dgm:pt modelId="{B39012E0-0E80-471D-91E0-47AFA32DEFA2}" type="parTrans" cxnId="{47C5D638-72DC-4622-BA59-6ABAA03F1B5C}">
      <dgm:prSet/>
      <dgm:spPr/>
      <dgm:t>
        <a:bodyPr/>
        <a:lstStyle/>
        <a:p>
          <a:endParaRPr lang="en-US"/>
        </a:p>
      </dgm:t>
    </dgm:pt>
    <dgm:pt modelId="{EDBFE350-3E27-4579-9C25-F068228F19DF}" type="sibTrans" cxnId="{47C5D638-72DC-4622-BA59-6ABAA03F1B5C}">
      <dgm:prSet/>
      <dgm:spPr/>
      <dgm:t>
        <a:bodyPr/>
        <a:lstStyle/>
        <a:p>
          <a:endParaRPr lang="en-US"/>
        </a:p>
      </dgm:t>
    </dgm:pt>
    <dgm:pt modelId="{839CA3DA-CCB1-4318-9009-86290CFB3500}">
      <dgm:prSet/>
      <dgm:spPr>
        <a:solidFill>
          <a:srgbClr val="0070C0"/>
        </a:solidFill>
      </dgm:spPr>
      <dgm:t>
        <a:bodyPr/>
        <a:lstStyle/>
        <a:p>
          <a:r>
            <a:rPr lang="en-US" baseline="0" dirty="0">
              <a:latin typeface="Arial" panose="020B0604020202020204" pitchFamily="34" charset="0"/>
              <a:cs typeface="Arial" panose="020B0604020202020204" pitchFamily="34" charset="0"/>
            </a:rPr>
            <a:t>Focus and concentration</a:t>
          </a:r>
          <a:endParaRPr lang="en-US" dirty="0">
            <a:latin typeface="Arial" panose="020B0604020202020204" pitchFamily="34" charset="0"/>
            <a:cs typeface="Arial" panose="020B0604020202020204" pitchFamily="34" charset="0"/>
          </a:endParaRPr>
        </a:p>
      </dgm:t>
    </dgm:pt>
    <dgm:pt modelId="{FF030912-A090-4C35-A4E3-3A5B5F770486}" type="parTrans" cxnId="{94FB5D65-D0BD-4641-B460-B18B922E712C}">
      <dgm:prSet/>
      <dgm:spPr/>
      <dgm:t>
        <a:bodyPr/>
        <a:lstStyle/>
        <a:p>
          <a:endParaRPr lang="en-US"/>
        </a:p>
      </dgm:t>
    </dgm:pt>
    <dgm:pt modelId="{508B99D1-E77E-48BD-B7DE-30B8B2C084B3}" type="sibTrans" cxnId="{94FB5D65-D0BD-4641-B460-B18B922E712C}">
      <dgm:prSet/>
      <dgm:spPr/>
      <dgm:t>
        <a:bodyPr/>
        <a:lstStyle/>
        <a:p>
          <a:endParaRPr lang="en-US"/>
        </a:p>
      </dgm:t>
    </dgm:pt>
    <dgm:pt modelId="{1FC30AA8-0BBE-4204-96C1-5C0BA010D1F8}">
      <dgm:prSet/>
      <dgm:spPr>
        <a:solidFill>
          <a:srgbClr val="0070C0"/>
        </a:solidFill>
      </dgm:spPr>
      <dgm:t>
        <a:bodyPr/>
        <a:lstStyle/>
        <a:p>
          <a:r>
            <a:rPr lang="en-US" baseline="0" dirty="0">
              <a:latin typeface="Arial" panose="020B0604020202020204" pitchFamily="34" charset="0"/>
              <a:cs typeface="Arial" panose="020B0604020202020204" pitchFamily="34" charset="0"/>
            </a:rPr>
            <a:t>Better Sleep</a:t>
          </a:r>
          <a:endParaRPr lang="en-US" dirty="0">
            <a:latin typeface="Arial" panose="020B0604020202020204" pitchFamily="34" charset="0"/>
            <a:cs typeface="Arial" panose="020B0604020202020204" pitchFamily="34" charset="0"/>
          </a:endParaRPr>
        </a:p>
      </dgm:t>
    </dgm:pt>
    <dgm:pt modelId="{AEC03959-93DC-45C8-9EA2-C836584740DC}" type="parTrans" cxnId="{2FA6A3EF-43F9-4192-82C1-5EA86B9F9B80}">
      <dgm:prSet/>
      <dgm:spPr/>
      <dgm:t>
        <a:bodyPr/>
        <a:lstStyle/>
        <a:p>
          <a:endParaRPr lang="en-US"/>
        </a:p>
      </dgm:t>
    </dgm:pt>
    <dgm:pt modelId="{AD402401-2900-4DBF-B20D-DFFE7DDC0961}" type="sibTrans" cxnId="{2FA6A3EF-43F9-4192-82C1-5EA86B9F9B80}">
      <dgm:prSet/>
      <dgm:spPr/>
      <dgm:t>
        <a:bodyPr/>
        <a:lstStyle/>
        <a:p>
          <a:endParaRPr lang="en-US"/>
        </a:p>
      </dgm:t>
    </dgm:pt>
    <dgm:pt modelId="{FD08D399-ED37-4409-B446-3A1DED0482BC}" type="pres">
      <dgm:prSet presAssocID="{3BA296A5-7D79-43A9-AEFA-AF6C28B4AA08}" presName="linear" presStyleCnt="0">
        <dgm:presLayoutVars>
          <dgm:animLvl val="lvl"/>
          <dgm:resizeHandles val="exact"/>
        </dgm:presLayoutVars>
      </dgm:prSet>
      <dgm:spPr/>
    </dgm:pt>
    <dgm:pt modelId="{749BAE04-7B61-4E08-8D7D-B002B13CD72B}" type="pres">
      <dgm:prSet presAssocID="{E5E0BB4C-8699-4D93-BA12-277FA5A928C0}" presName="parentText" presStyleLbl="node1" presStyleIdx="0" presStyleCnt="7" custLinFactY="1998" custLinFactNeighborX="-56756" custLinFactNeighborY="100000">
        <dgm:presLayoutVars>
          <dgm:chMax val="0"/>
          <dgm:bulletEnabled val="1"/>
        </dgm:presLayoutVars>
      </dgm:prSet>
      <dgm:spPr/>
    </dgm:pt>
    <dgm:pt modelId="{1F5F7F13-2673-4BD2-B295-31BEAC378423}" type="pres">
      <dgm:prSet presAssocID="{84D83DE7-3C9F-488B-AFAC-28AFF06C9932}" presName="spacer" presStyleCnt="0"/>
      <dgm:spPr/>
    </dgm:pt>
    <dgm:pt modelId="{E0B39AF9-5FC5-418A-BF6C-C6B7747D0727}" type="pres">
      <dgm:prSet presAssocID="{A66CB558-0738-406A-9706-F393FC4EEA2E}" presName="parentText" presStyleLbl="node1" presStyleIdx="1" presStyleCnt="7">
        <dgm:presLayoutVars>
          <dgm:chMax val="0"/>
          <dgm:bulletEnabled val="1"/>
        </dgm:presLayoutVars>
      </dgm:prSet>
      <dgm:spPr/>
    </dgm:pt>
    <dgm:pt modelId="{0252D39E-CCA6-4E15-946A-23A7BDDEB98B}" type="pres">
      <dgm:prSet presAssocID="{08111084-BD06-4C4A-AA9F-D8C429C163D7}" presName="spacer" presStyleCnt="0"/>
      <dgm:spPr/>
    </dgm:pt>
    <dgm:pt modelId="{722D92C4-DDD9-4465-A949-B35A4027A130}" type="pres">
      <dgm:prSet presAssocID="{0237E163-B225-436F-AB7D-6AFA4A3780E8}" presName="parentText" presStyleLbl="node1" presStyleIdx="2" presStyleCnt="7" custLinFactNeighborY="-72156">
        <dgm:presLayoutVars>
          <dgm:chMax val="0"/>
          <dgm:bulletEnabled val="1"/>
        </dgm:presLayoutVars>
      </dgm:prSet>
      <dgm:spPr/>
    </dgm:pt>
    <dgm:pt modelId="{AE627695-8DE4-497D-A634-BD6BDF1E6B08}" type="pres">
      <dgm:prSet presAssocID="{8714C581-3317-4B3F-870D-6A65D2FC6801}" presName="spacer" presStyleCnt="0"/>
      <dgm:spPr/>
    </dgm:pt>
    <dgm:pt modelId="{8DCAD572-3181-4E95-B828-60EEA6816708}" type="pres">
      <dgm:prSet presAssocID="{E297AF42-0ABD-411A-A1E8-AE3C5DD0F9EB}" presName="parentText" presStyleLbl="node1" presStyleIdx="3" presStyleCnt="7" custLinFactY="-1648" custLinFactNeighborY="-100000">
        <dgm:presLayoutVars>
          <dgm:chMax val="0"/>
          <dgm:bulletEnabled val="1"/>
        </dgm:presLayoutVars>
      </dgm:prSet>
      <dgm:spPr/>
    </dgm:pt>
    <dgm:pt modelId="{A8C794CB-B007-4A97-99F4-88211601B424}" type="pres">
      <dgm:prSet presAssocID="{AB019782-1C89-4570-91BC-95A922FCBF36}" presName="spacer" presStyleCnt="0"/>
      <dgm:spPr/>
    </dgm:pt>
    <dgm:pt modelId="{EC4D53E8-A6EF-4D05-A107-A7272F7F4879}" type="pres">
      <dgm:prSet presAssocID="{9E12D2F8-32CD-4639-8781-BC5EC4BBA4AD}" presName="parentText" presStyleLbl="node1" presStyleIdx="4" presStyleCnt="7" custLinFactY="-6724" custLinFactNeighborY="-100000">
        <dgm:presLayoutVars>
          <dgm:chMax val="0"/>
          <dgm:bulletEnabled val="1"/>
        </dgm:presLayoutVars>
      </dgm:prSet>
      <dgm:spPr/>
    </dgm:pt>
    <dgm:pt modelId="{5D91B42B-0F42-43B7-9D48-872B2FDC4F78}" type="pres">
      <dgm:prSet presAssocID="{EDBFE350-3E27-4579-9C25-F068228F19DF}" presName="spacer" presStyleCnt="0"/>
      <dgm:spPr/>
    </dgm:pt>
    <dgm:pt modelId="{34F4D2B9-D416-4D68-841E-A70CC99406CF}" type="pres">
      <dgm:prSet presAssocID="{839CA3DA-CCB1-4318-9009-86290CFB3500}" presName="parentText" presStyleLbl="node1" presStyleIdx="5" presStyleCnt="7" custLinFactY="-13069" custLinFactNeighborY="-100000">
        <dgm:presLayoutVars>
          <dgm:chMax val="0"/>
          <dgm:bulletEnabled val="1"/>
        </dgm:presLayoutVars>
      </dgm:prSet>
      <dgm:spPr/>
    </dgm:pt>
    <dgm:pt modelId="{206E4889-C90E-4225-B8F8-F9D067E79F65}" type="pres">
      <dgm:prSet presAssocID="{508B99D1-E77E-48BD-B7DE-30B8B2C084B3}" presName="spacer" presStyleCnt="0"/>
      <dgm:spPr/>
    </dgm:pt>
    <dgm:pt modelId="{705B169E-5C5D-4B23-9D65-A98D2C75EE1E}" type="pres">
      <dgm:prSet presAssocID="{1FC30AA8-0BBE-4204-96C1-5C0BA010D1F8}" presName="parentText" presStyleLbl="node1" presStyleIdx="6" presStyleCnt="7" custLinFactY="-19972" custLinFactNeighborY="-100000">
        <dgm:presLayoutVars>
          <dgm:chMax val="0"/>
          <dgm:bulletEnabled val="1"/>
        </dgm:presLayoutVars>
      </dgm:prSet>
      <dgm:spPr/>
    </dgm:pt>
  </dgm:ptLst>
  <dgm:cxnLst>
    <dgm:cxn modelId="{DA70280F-6631-4644-8E74-CB945194F58A}" type="presOf" srcId="{1FC30AA8-0BBE-4204-96C1-5C0BA010D1F8}" destId="{705B169E-5C5D-4B23-9D65-A98D2C75EE1E}" srcOrd="0" destOrd="0" presId="urn:microsoft.com/office/officeart/2005/8/layout/vList2"/>
    <dgm:cxn modelId="{47C5D638-72DC-4622-BA59-6ABAA03F1B5C}" srcId="{3BA296A5-7D79-43A9-AEFA-AF6C28B4AA08}" destId="{9E12D2F8-32CD-4639-8781-BC5EC4BBA4AD}" srcOrd="4" destOrd="0" parTransId="{B39012E0-0E80-471D-91E0-47AFA32DEFA2}" sibTransId="{EDBFE350-3E27-4579-9C25-F068228F19DF}"/>
    <dgm:cxn modelId="{94FB5D65-D0BD-4641-B460-B18B922E712C}" srcId="{3BA296A5-7D79-43A9-AEFA-AF6C28B4AA08}" destId="{839CA3DA-CCB1-4318-9009-86290CFB3500}" srcOrd="5" destOrd="0" parTransId="{FF030912-A090-4C35-A4E3-3A5B5F770486}" sibTransId="{508B99D1-E77E-48BD-B7DE-30B8B2C084B3}"/>
    <dgm:cxn modelId="{7C6FB468-A451-480C-82F4-7323A7437BBA}" type="presOf" srcId="{E5E0BB4C-8699-4D93-BA12-277FA5A928C0}" destId="{749BAE04-7B61-4E08-8D7D-B002B13CD72B}" srcOrd="0" destOrd="0" presId="urn:microsoft.com/office/officeart/2005/8/layout/vList2"/>
    <dgm:cxn modelId="{003D816D-BD5B-4425-9F0C-2F730B994826}" type="presOf" srcId="{E297AF42-0ABD-411A-A1E8-AE3C5DD0F9EB}" destId="{8DCAD572-3181-4E95-B828-60EEA6816708}" srcOrd="0" destOrd="0" presId="urn:microsoft.com/office/officeart/2005/8/layout/vList2"/>
    <dgm:cxn modelId="{2BE3F151-4727-43D8-BBF9-30D184017A29}" srcId="{3BA296A5-7D79-43A9-AEFA-AF6C28B4AA08}" destId="{0237E163-B225-436F-AB7D-6AFA4A3780E8}" srcOrd="2" destOrd="0" parTransId="{4D4C8A08-FF92-4710-8DFF-17DEDC583562}" sibTransId="{8714C581-3317-4B3F-870D-6A65D2FC6801}"/>
    <dgm:cxn modelId="{95155A8D-B18A-423C-ABCB-9E9D3546BE22}" type="presOf" srcId="{3BA296A5-7D79-43A9-AEFA-AF6C28B4AA08}" destId="{FD08D399-ED37-4409-B446-3A1DED0482BC}" srcOrd="0" destOrd="0" presId="urn:microsoft.com/office/officeart/2005/8/layout/vList2"/>
    <dgm:cxn modelId="{3A31CED5-2DA2-4C53-8A26-B42D554E2615}" srcId="{3BA296A5-7D79-43A9-AEFA-AF6C28B4AA08}" destId="{E5E0BB4C-8699-4D93-BA12-277FA5A928C0}" srcOrd="0" destOrd="0" parTransId="{FDA76451-756D-4055-8FFF-E51AA1B93E99}" sibTransId="{84D83DE7-3C9F-488B-AFAC-28AFF06C9932}"/>
    <dgm:cxn modelId="{7E602ADA-945F-447C-97AA-D298A001C999}" type="presOf" srcId="{0237E163-B225-436F-AB7D-6AFA4A3780E8}" destId="{722D92C4-DDD9-4465-A949-B35A4027A130}" srcOrd="0" destOrd="0" presId="urn:microsoft.com/office/officeart/2005/8/layout/vList2"/>
    <dgm:cxn modelId="{6E5848E3-22A3-4877-B6E2-0EFF5CDDE6B5}" type="presOf" srcId="{9E12D2F8-32CD-4639-8781-BC5EC4BBA4AD}" destId="{EC4D53E8-A6EF-4D05-A107-A7272F7F4879}" srcOrd="0" destOrd="0" presId="urn:microsoft.com/office/officeart/2005/8/layout/vList2"/>
    <dgm:cxn modelId="{59C3DBED-BF55-43DE-8455-2BD49F3C3617}" srcId="{3BA296A5-7D79-43A9-AEFA-AF6C28B4AA08}" destId="{E297AF42-0ABD-411A-A1E8-AE3C5DD0F9EB}" srcOrd="3" destOrd="0" parTransId="{2FAF3CFD-0CC8-4474-93CE-B7DB2EDA87EE}" sibTransId="{AB019782-1C89-4570-91BC-95A922FCBF36}"/>
    <dgm:cxn modelId="{2FA6A3EF-43F9-4192-82C1-5EA86B9F9B80}" srcId="{3BA296A5-7D79-43A9-AEFA-AF6C28B4AA08}" destId="{1FC30AA8-0BBE-4204-96C1-5C0BA010D1F8}" srcOrd="6" destOrd="0" parTransId="{AEC03959-93DC-45C8-9EA2-C836584740DC}" sibTransId="{AD402401-2900-4DBF-B20D-DFFE7DDC0961}"/>
    <dgm:cxn modelId="{4B5C1BF1-7F60-440C-BAAE-696A6B72ED5F}" type="presOf" srcId="{A66CB558-0738-406A-9706-F393FC4EEA2E}" destId="{E0B39AF9-5FC5-418A-BF6C-C6B7747D0727}" srcOrd="0" destOrd="0" presId="urn:microsoft.com/office/officeart/2005/8/layout/vList2"/>
    <dgm:cxn modelId="{D54D32F2-B37C-451C-B580-3014DFDF77E6}" srcId="{3BA296A5-7D79-43A9-AEFA-AF6C28B4AA08}" destId="{A66CB558-0738-406A-9706-F393FC4EEA2E}" srcOrd="1" destOrd="0" parTransId="{603F3519-C430-465D-9A64-B6B09FCCADA6}" sibTransId="{08111084-BD06-4C4A-AA9F-D8C429C163D7}"/>
    <dgm:cxn modelId="{020706F4-5974-4C6A-A5BB-D1BA1719AD06}" type="presOf" srcId="{839CA3DA-CCB1-4318-9009-86290CFB3500}" destId="{34F4D2B9-D416-4D68-841E-A70CC99406CF}" srcOrd="0" destOrd="0" presId="urn:microsoft.com/office/officeart/2005/8/layout/vList2"/>
    <dgm:cxn modelId="{11B75B8F-2E23-43FD-9CC5-90109BC628B9}" type="presParOf" srcId="{FD08D399-ED37-4409-B446-3A1DED0482BC}" destId="{749BAE04-7B61-4E08-8D7D-B002B13CD72B}" srcOrd="0" destOrd="0" presId="urn:microsoft.com/office/officeart/2005/8/layout/vList2"/>
    <dgm:cxn modelId="{D30D496C-BC87-4BA8-AF61-F8463578427F}" type="presParOf" srcId="{FD08D399-ED37-4409-B446-3A1DED0482BC}" destId="{1F5F7F13-2673-4BD2-B295-31BEAC378423}" srcOrd="1" destOrd="0" presId="urn:microsoft.com/office/officeart/2005/8/layout/vList2"/>
    <dgm:cxn modelId="{DA0B5A57-1E5C-41A8-B358-B57371DDF990}" type="presParOf" srcId="{FD08D399-ED37-4409-B446-3A1DED0482BC}" destId="{E0B39AF9-5FC5-418A-BF6C-C6B7747D0727}" srcOrd="2" destOrd="0" presId="urn:microsoft.com/office/officeart/2005/8/layout/vList2"/>
    <dgm:cxn modelId="{FD076AE8-8B52-46E1-874E-055661BC25FF}" type="presParOf" srcId="{FD08D399-ED37-4409-B446-3A1DED0482BC}" destId="{0252D39E-CCA6-4E15-946A-23A7BDDEB98B}" srcOrd="3" destOrd="0" presId="urn:microsoft.com/office/officeart/2005/8/layout/vList2"/>
    <dgm:cxn modelId="{A88B252B-181C-4673-893A-3F133A7E5243}" type="presParOf" srcId="{FD08D399-ED37-4409-B446-3A1DED0482BC}" destId="{722D92C4-DDD9-4465-A949-B35A4027A130}" srcOrd="4" destOrd="0" presId="urn:microsoft.com/office/officeart/2005/8/layout/vList2"/>
    <dgm:cxn modelId="{0E89CF86-7FA7-4FCC-928D-DD3FEA8713A6}" type="presParOf" srcId="{FD08D399-ED37-4409-B446-3A1DED0482BC}" destId="{AE627695-8DE4-497D-A634-BD6BDF1E6B08}" srcOrd="5" destOrd="0" presId="urn:microsoft.com/office/officeart/2005/8/layout/vList2"/>
    <dgm:cxn modelId="{582868EF-1A65-4859-B8C3-8201FA4B7195}" type="presParOf" srcId="{FD08D399-ED37-4409-B446-3A1DED0482BC}" destId="{8DCAD572-3181-4E95-B828-60EEA6816708}" srcOrd="6" destOrd="0" presId="urn:microsoft.com/office/officeart/2005/8/layout/vList2"/>
    <dgm:cxn modelId="{DCEFAB9E-D7D4-452C-88F8-8E63F12A6C9E}" type="presParOf" srcId="{FD08D399-ED37-4409-B446-3A1DED0482BC}" destId="{A8C794CB-B007-4A97-99F4-88211601B424}" srcOrd="7" destOrd="0" presId="urn:microsoft.com/office/officeart/2005/8/layout/vList2"/>
    <dgm:cxn modelId="{1434394A-7860-408D-9B9D-0B9742487E6F}" type="presParOf" srcId="{FD08D399-ED37-4409-B446-3A1DED0482BC}" destId="{EC4D53E8-A6EF-4D05-A107-A7272F7F4879}" srcOrd="8" destOrd="0" presId="urn:microsoft.com/office/officeart/2005/8/layout/vList2"/>
    <dgm:cxn modelId="{2B90515C-0291-4AD2-85B5-481E91CB1F17}" type="presParOf" srcId="{FD08D399-ED37-4409-B446-3A1DED0482BC}" destId="{5D91B42B-0F42-43B7-9D48-872B2FDC4F78}" srcOrd="9" destOrd="0" presId="urn:microsoft.com/office/officeart/2005/8/layout/vList2"/>
    <dgm:cxn modelId="{377AD2DA-6CDF-4BBB-9AE1-1D64D8D5DF70}" type="presParOf" srcId="{FD08D399-ED37-4409-B446-3A1DED0482BC}" destId="{34F4D2B9-D416-4D68-841E-A70CC99406CF}" srcOrd="10" destOrd="0" presId="urn:microsoft.com/office/officeart/2005/8/layout/vList2"/>
    <dgm:cxn modelId="{42CF8C93-B00C-4C2A-85B9-2E6739430440}" type="presParOf" srcId="{FD08D399-ED37-4409-B446-3A1DED0482BC}" destId="{206E4889-C90E-4225-B8F8-F9D067E79F65}" srcOrd="11" destOrd="0" presId="urn:microsoft.com/office/officeart/2005/8/layout/vList2"/>
    <dgm:cxn modelId="{C207DC95-0FC9-4254-98D7-50A9B60BD3FD}" type="presParOf" srcId="{FD08D399-ED37-4409-B446-3A1DED0482BC}" destId="{705B169E-5C5D-4B23-9D65-A98D2C75EE1E}" srcOrd="1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1C59EA-9D14-4037-8DCE-F04E58A69883}"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en-US"/>
        </a:p>
      </dgm:t>
    </dgm:pt>
    <dgm:pt modelId="{0EFF81B6-A49F-43BE-BAA5-D7D2CA57FB7A}">
      <dgm:prSet phldrT="[Text]" custT="1"/>
      <dgm:spPr/>
      <dgm:t>
        <a:bodyPr/>
        <a:lstStyle/>
        <a:p>
          <a:r>
            <a:rPr lang="en-US" sz="2000">
              <a:solidFill>
                <a:schemeClr val="bg1"/>
              </a:solidFill>
            </a:rPr>
            <a:t>Alcohol, Stimulants, Opioids</a:t>
          </a:r>
          <a:endParaRPr lang="en-US" sz="1400" dirty="0">
            <a:solidFill>
              <a:schemeClr val="bg1"/>
            </a:solidFill>
          </a:endParaRPr>
        </a:p>
      </dgm:t>
    </dgm:pt>
    <dgm:pt modelId="{0CD43377-97AF-4670-90F2-9A80C4838ACC}" type="parTrans" cxnId="{C1A87B67-F8D6-4F5A-BE6D-AB46D645CE16}">
      <dgm:prSet/>
      <dgm:spPr/>
      <dgm:t>
        <a:bodyPr/>
        <a:lstStyle/>
        <a:p>
          <a:endParaRPr lang="en-US">
            <a:solidFill>
              <a:schemeClr val="bg1"/>
            </a:solidFill>
          </a:endParaRPr>
        </a:p>
      </dgm:t>
    </dgm:pt>
    <dgm:pt modelId="{926EAE9F-1C40-4E0D-BC71-085197BA4E0E}" type="sibTrans" cxnId="{C1A87B67-F8D6-4F5A-BE6D-AB46D645CE16}">
      <dgm:prSet/>
      <dgm:spPr/>
      <dgm:t>
        <a:bodyPr/>
        <a:lstStyle/>
        <a:p>
          <a:endParaRPr lang="en-US">
            <a:solidFill>
              <a:schemeClr val="bg1"/>
            </a:solidFill>
          </a:endParaRPr>
        </a:p>
      </dgm:t>
    </dgm:pt>
    <dgm:pt modelId="{96B08DAB-9B70-4B6E-B8E2-87B82D3E9D14}">
      <dgm:prSet phldrT="[Text]" custT="1"/>
      <dgm:spPr/>
      <dgm:t>
        <a:bodyPr/>
        <a:lstStyle/>
        <a:p>
          <a:r>
            <a:rPr lang="en-US" sz="1800">
              <a:solidFill>
                <a:schemeClr val="bg1"/>
              </a:solidFill>
            </a:rPr>
            <a:t>Beta-Endorphins/Dopamine</a:t>
          </a:r>
          <a:endParaRPr lang="en-US" sz="1600" dirty="0">
            <a:solidFill>
              <a:schemeClr val="bg1"/>
            </a:solidFill>
          </a:endParaRPr>
        </a:p>
      </dgm:t>
    </dgm:pt>
    <dgm:pt modelId="{D2962201-E963-4CF4-8D00-1D2D3F092630}" type="parTrans" cxnId="{68A75C89-3530-473D-BBBC-BE2C4238A3DF}">
      <dgm:prSet/>
      <dgm:spPr/>
      <dgm:t>
        <a:bodyPr/>
        <a:lstStyle/>
        <a:p>
          <a:endParaRPr lang="en-US">
            <a:solidFill>
              <a:schemeClr val="bg1"/>
            </a:solidFill>
          </a:endParaRPr>
        </a:p>
      </dgm:t>
    </dgm:pt>
    <dgm:pt modelId="{D0A554B9-1BE4-4A55-BAC9-FA05D83B2F5A}" type="sibTrans" cxnId="{68A75C89-3530-473D-BBBC-BE2C4238A3DF}">
      <dgm:prSet/>
      <dgm:spPr/>
      <dgm:t>
        <a:bodyPr/>
        <a:lstStyle/>
        <a:p>
          <a:endParaRPr lang="en-US">
            <a:solidFill>
              <a:schemeClr val="bg1"/>
            </a:solidFill>
          </a:endParaRPr>
        </a:p>
      </dgm:t>
    </dgm:pt>
    <dgm:pt modelId="{9BCCC1C2-6461-452E-A3A1-DB7BB777A85D}">
      <dgm:prSet phldrT="[Text]" custT="1"/>
      <dgm:spPr/>
      <dgm:t>
        <a:bodyPr/>
        <a:lstStyle/>
        <a:p>
          <a:r>
            <a:rPr lang="en-US" sz="2000">
              <a:solidFill>
                <a:schemeClr val="bg1"/>
              </a:solidFill>
            </a:rPr>
            <a:t>Abstinence</a:t>
          </a:r>
          <a:r>
            <a:rPr lang="en-US" sz="1800">
              <a:solidFill>
                <a:schemeClr val="bg1"/>
              </a:solidFill>
            </a:rPr>
            <a:t> (early on)</a:t>
          </a:r>
          <a:endParaRPr lang="en-US" sz="1800" dirty="0">
            <a:solidFill>
              <a:schemeClr val="bg1"/>
            </a:solidFill>
          </a:endParaRPr>
        </a:p>
      </dgm:t>
    </dgm:pt>
    <dgm:pt modelId="{501975ED-B61D-4EFD-8D78-B2D88FBDE211}" type="parTrans" cxnId="{CD715292-EC28-4D62-8E4E-74B3A6D2C9B7}">
      <dgm:prSet/>
      <dgm:spPr/>
      <dgm:t>
        <a:bodyPr/>
        <a:lstStyle/>
        <a:p>
          <a:endParaRPr lang="en-US">
            <a:solidFill>
              <a:schemeClr val="bg1"/>
            </a:solidFill>
          </a:endParaRPr>
        </a:p>
      </dgm:t>
    </dgm:pt>
    <dgm:pt modelId="{B1CE5188-624C-484C-9257-CA1E873BC59E}" type="sibTrans" cxnId="{CD715292-EC28-4D62-8E4E-74B3A6D2C9B7}">
      <dgm:prSet/>
      <dgm:spPr/>
      <dgm:t>
        <a:bodyPr/>
        <a:lstStyle/>
        <a:p>
          <a:endParaRPr lang="en-US">
            <a:solidFill>
              <a:schemeClr val="bg1"/>
            </a:solidFill>
          </a:endParaRPr>
        </a:p>
      </dgm:t>
    </dgm:pt>
    <dgm:pt modelId="{CEE9A0E8-783E-412E-9A90-75E4B4C4B437}">
      <dgm:prSet phldrT="[Text]" custT="1"/>
      <dgm:spPr/>
      <dgm:t>
        <a:bodyPr/>
        <a:lstStyle/>
        <a:p>
          <a:r>
            <a:rPr lang="en-US" sz="1500">
              <a:solidFill>
                <a:schemeClr val="bg1"/>
              </a:solidFill>
            </a:rPr>
            <a:t>Positively Impact Mood/Energy/Pain/Cravings</a:t>
          </a:r>
          <a:endParaRPr lang="en-US" sz="1500" dirty="0">
            <a:solidFill>
              <a:schemeClr val="bg1"/>
            </a:solidFill>
          </a:endParaRPr>
        </a:p>
      </dgm:t>
    </dgm:pt>
    <dgm:pt modelId="{DF35D915-0E88-42ED-96DC-13207C400EC8}" type="parTrans" cxnId="{BF83A288-9E8E-4145-9281-137D46D84752}">
      <dgm:prSet/>
      <dgm:spPr/>
      <dgm:t>
        <a:bodyPr/>
        <a:lstStyle/>
        <a:p>
          <a:endParaRPr lang="en-US">
            <a:solidFill>
              <a:schemeClr val="bg1"/>
            </a:solidFill>
          </a:endParaRPr>
        </a:p>
      </dgm:t>
    </dgm:pt>
    <dgm:pt modelId="{D34DD77E-3294-4120-B5C5-D0A1CC535908}" type="sibTrans" cxnId="{BF83A288-9E8E-4145-9281-137D46D84752}">
      <dgm:prSet/>
      <dgm:spPr/>
      <dgm:t>
        <a:bodyPr/>
        <a:lstStyle/>
        <a:p>
          <a:endParaRPr lang="en-US">
            <a:solidFill>
              <a:schemeClr val="bg1"/>
            </a:solidFill>
          </a:endParaRPr>
        </a:p>
      </dgm:t>
    </dgm:pt>
    <dgm:pt modelId="{5AFB757E-0EEC-4D85-812B-92B060929DDC}">
      <dgm:prSet phldrT="[Text]" custT="1"/>
      <dgm:spPr/>
      <dgm:t>
        <a:bodyPr/>
        <a:lstStyle/>
        <a:p>
          <a:r>
            <a:rPr lang="en-US" sz="2000">
              <a:solidFill>
                <a:schemeClr val="bg1"/>
              </a:solidFill>
            </a:rPr>
            <a:t>Exercise/ Nutrition</a:t>
          </a:r>
          <a:endParaRPr lang="en-US" sz="1400" dirty="0">
            <a:solidFill>
              <a:schemeClr val="bg1"/>
            </a:solidFill>
          </a:endParaRPr>
        </a:p>
      </dgm:t>
    </dgm:pt>
    <dgm:pt modelId="{36C2204A-EE7E-49EC-8E65-6B35CCB6EB6B}" type="sibTrans" cxnId="{416FFCE2-384B-4518-9AE3-F1AB56F94278}">
      <dgm:prSet/>
      <dgm:spPr/>
      <dgm:t>
        <a:bodyPr/>
        <a:lstStyle/>
        <a:p>
          <a:endParaRPr lang="en-US">
            <a:solidFill>
              <a:schemeClr val="bg1"/>
            </a:solidFill>
          </a:endParaRPr>
        </a:p>
      </dgm:t>
    </dgm:pt>
    <dgm:pt modelId="{AFB9AE77-508F-442B-86BE-911857843A5D}" type="parTrans" cxnId="{416FFCE2-384B-4518-9AE3-F1AB56F94278}">
      <dgm:prSet/>
      <dgm:spPr/>
      <dgm:t>
        <a:bodyPr/>
        <a:lstStyle/>
        <a:p>
          <a:endParaRPr lang="en-US">
            <a:solidFill>
              <a:schemeClr val="bg1"/>
            </a:solidFill>
          </a:endParaRPr>
        </a:p>
      </dgm:t>
    </dgm:pt>
    <dgm:pt modelId="{07DD8318-18C0-48E4-9F30-F83DA50BF4FE}" type="pres">
      <dgm:prSet presAssocID="{691C59EA-9D14-4037-8DCE-F04E58A69883}" presName="rootnode" presStyleCnt="0">
        <dgm:presLayoutVars>
          <dgm:chMax/>
          <dgm:chPref/>
          <dgm:dir/>
          <dgm:animLvl val="lvl"/>
        </dgm:presLayoutVars>
      </dgm:prSet>
      <dgm:spPr/>
    </dgm:pt>
    <dgm:pt modelId="{9154DA15-5EF6-42C5-8EAE-202A7327B8B7}" type="pres">
      <dgm:prSet presAssocID="{0EFF81B6-A49F-43BE-BAA5-D7D2CA57FB7A}" presName="composite" presStyleCnt="0"/>
      <dgm:spPr/>
    </dgm:pt>
    <dgm:pt modelId="{9C0C7E06-C135-415C-A7D6-8B4FDF870A41}" type="pres">
      <dgm:prSet presAssocID="{0EFF81B6-A49F-43BE-BAA5-D7D2CA57FB7A}" presName="bentUpArrow1" presStyleLbl="alignImgPlace1" presStyleIdx="0" presStyleCnt="4" custScaleX="80289" custScaleY="84687" custLinFactNeighborX="27955" custLinFactNeighborY="-784"/>
      <dgm:spPr/>
    </dgm:pt>
    <dgm:pt modelId="{E8420000-4CBD-4624-90F1-2338B29B99E3}" type="pres">
      <dgm:prSet presAssocID="{0EFF81B6-A49F-43BE-BAA5-D7D2CA57FB7A}" presName="ParentText" presStyleLbl="node1" presStyleIdx="0" presStyleCnt="5" custScaleX="110345" custLinFactNeighborX="-4511" custLinFactNeighborY="-53515">
        <dgm:presLayoutVars>
          <dgm:chMax val="1"/>
          <dgm:chPref val="1"/>
          <dgm:bulletEnabled val="1"/>
        </dgm:presLayoutVars>
      </dgm:prSet>
      <dgm:spPr/>
    </dgm:pt>
    <dgm:pt modelId="{1E1B6D3A-9518-48C1-BB05-C2624652FD1E}" type="pres">
      <dgm:prSet presAssocID="{0EFF81B6-A49F-43BE-BAA5-D7D2CA57FB7A}" presName="ChildText" presStyleLbl="revTx" presStyleIdx="0" presStyleCnt="4">
        <dgm:presLayoutVars>
          <dgm:chMax val="0"/>
          <dgm:chPref val="0"/>
          <dgm:bulletEnabled val="1"/>
        </dgm:presLayoutVars>
      </dgm:prSet>
      <dgm:spPr/>
    </dgm:pt>
    <dgm:pt modelId="{7EFC5A11-E049-4D7B-A0AE-355FDF1FE567}" type="pres">
      <dgm:prSet presAssocID="{926EAE9F-1C40-4E0D-BC71-085197BA4E0E}" presName="sibTrans" presStyleCnt="0"/>
      <dgm:spPr/>
    </dgm:pt>
    <dgm:pt modelId="{97D1F93F-C295-40DA-9A47-EFA9F9B59923}" type="pres">
      <dgm:prSet presAssocID="{96B08DAB-9B70-4B6E-B8E2-87B82D3E9D14}" presName="composite" presStyleCnt="0"/>
      <dgm:spPr/>
    </dgm:pt>
    <dgm:pt modelId="{E5CA283C-806F-4BB2-B5FF-7462765B5901}" type="pres">
      <dgm:prSet presAssocID="{96B08DAB-9B70-4B6E-B8E2-87B82D3E9D14}" presName="bentUpArrow1" presStyleLbl="alignImgPlace1" presStyleIdx="1" presStyleCnt="4" custAng="0" custFlipVert="1" custFlipHor="1" custScaleX="71624" custScaleY="85920" custLinFactX="100000" custLinFactNeighborX="184679" custLinFactNeighborY="-82434"/>
      <dgm:spPr/>
    </dgm:pt>
    <dgm:pt modelId="{CAC2536A-244C-4329-A802-9517B3E2D99E}" type="pres">
      <dgm:prSet presAssocID="{96B08DAB-9B70-4B6E-B8E2-87B82D3E9D14}" presName="ParentText" presStyleLbl="node1" presStyleIdx="1" presStyleCnt="5" custLinFactNeighborX="74526" custLinFactNeighborY="31352">
        <dgm:presLayoutVars>
          <dgm:chMax val="1"/>
          <dgm:chPref val="1"/>
          <dgm:bulletEnabled val="1"/>
        </dgm:presLayoutVars>
      </dgm:prSet>
      <dgm:spPr/>
    </dgm:pt>
    <dgm:pt modelId="{5D59E72F-031D-434C-A31C-83D8D90E28AB}" type="pres">
      <dgm:prSet presAssocID="{96B08DAB-9B70-4B6E-B8E2-87B82D3E9D14}" presName="ChildText" presStyleLbl="revTx" presStyleIdx="1" presStyleCnt="4">
        <dgm:presLayoutVars>
          <dgm:chMax val="0"/>
          <dgm:chPref val="0"/>
          <dgm:bulletEnabled val="1"/>
        </dgm:presLayoutVars>
      </dgm:prSet>
      <dgm:spPr/>
    </dgm:pt>
    <dgm:pt modelId="{A0B5D3A9-8A2B-4543-93D3-345F1CDDF8F9}" type="pres">
      <dgm:prSet presAssocID="{D0A554B9-1BE4-4A55-BAC9-FA05D83B2F5A}" presName="sibTrans" presStyleCnt="0"/>
      <dgm:spPr/>
    </dgm:pt>
    <dgm:pt modelId="{F06A2961-66E7-45AF-A17C-C880E088438B}" type="pres">
      <dgm:prSet presAssocID="{9BCCC1C2-6461-452E-A3A1-DB7BB777A85D}" presName="composite" presStyleCnt="0"/>
      <dgm:spPr/>
    </dgm:pt>
    <dgm:pt modelId="{826BEC39-91A1-4315-8ABD-436DC25DF54B}" type="pres">
      <dgm:prSet presAssocID="{9BCCC1C2-6461-452E-A3A1-DB7BB777A85D}" presName="bentUpArrow1" presStyleLbl="alignImgPlace1" presStyleIdx="2" presStyleCnt="4" custAng="10800000" custFlipHor="1" custScaleX="80386" custScaleY="85624" custLinFactX="-100000" custLinFactY="-39807" custLinFactNeighborX="-120346" custLinFactNeighborY="-100000"/>
      <dgm:spPr/>
    </dgm:pt>
    <dgm:pt modelId="{5A885D4D-4BF5-49AA-948D-C1FC0FCEEDE3}" type="pres">
      <dgm:prSet presAssocID="{9BCCC1C2-6461-452E-A3A1-DB7BB777A85D}" presName="ParentText" presStyleLbl="node1" presStyleIdx="2" presStyleCnt="5" custScaleX="111561" custLinFactX="9090" custLinFactNeighborX="100000" custLinFactNeighborY="11521">
        <dgm:presLayoutVars>
          <dgm:chMax val="1"/>
          <dgm:chPref val="1"/>
          <dgm:bulletEnabled val="1"/>
        </dgm:presLayoutVars>
      </dgm:prSet>
      <dgm:spPr/>
    </dgm:pt>
    <dgm:pt modelId="{0B0FCF74-BA16-4863-934A-098C0CB46C56}" type="pres">
      <dgm:prSet presAssocID="{9BCCC1C2-6461-452E-A3A1-DB7BB777A85D}" presName="ChildText" presStyleLbl="revTx" presStyleIdx="2" presStyleCnt="4">
        <dgm:presLayoutVars>
          <dgm:chMax val="0"/>
          <dgm:chPref val="0"/>
          <dgm:bulletEnabled val="1"/>
        </dgm:presLayoutVars>
      </dgm:prSet>
      <dgm:spPr/>
    </dgm:pt>
    <dgm:pt modelId="{89D257DF-5227-4925-AC4F-A34165450036}" type="pres">
      <dgm:prSet presAssocID="{B1CE5188-624C-484C-9257-CA1E873BC59E}" presName="sibTrans" presStyleCnt="0"/>
      <dgm:spPr/>
    </dgm:pt>
    <dgm:pt modelId="{C0CE5B4B-96F6-45FD-ACEE-DFE5172E263D}" type="pres">
      <dgm:prSet presAssocID="{5AFB757E-0EEC-4D85-812B-92B060929DDC}" presName="composite" presStyleCnt="0"/>
      <dgm:spPr/>
    </dgm:pt>
    <dgm:pt modelId="{1FEFCAF6-F9E8-43A5-908D-72C0A406FDBA}" type="pres">
      <dgm:prSet presAssocID="{5AFB757E-0EEC-4D85-812B-92B060929DDC}" presName="bentUpArrow1" presStyleLbl="alignImgPlace1" presStyleIdx="3" presStyleCnt="4" custAng="10800000" custFlipVert="1" custScaleX="72244" custScaleY="113225" custLinFactNeighborX="36201" custLinFactNeighborY="-83617"/>
      <dgm:spPr/>
    </dgm:pt>
    <dgm:pt modelId="{5C53B7FA-2EC8-4DA6-8F3E-E94C41A0363D}" type="pres">
      <dgm:prSet presAssocID="{5AFB757E-0EEC-4D85-812B-92B060929DDC}" presName="ParentText" presStyleLbl="node1" presStyleIdx="3" presStyleCnt="5" custLinFactX="-100000" custLinFactNeighborX="-147748" custLinFactNeighborY="-20786">
        <dgm:presLayoutVars>
          <dgm:chMax val="1"/>
          <dgm:chPref val="1"/>
          <dgm:bulletEnabled val="1"/>
        </dgm:presLayoutVars>
      </dgm:prSet>
      <dgm:spPr/>
    </dgm:pt>
    <dgm:pt modelId="{904965BF-933C-4D26-8E16-1E3C6C775DED}" type="pres">
      <dgm:prSet presAssocID="{5AFB757E-0EEC-4D85-812B-92B060929DDC}" presName="ChildText" presStyleLbl="revTx" presStyleIdx="3" presStyleCnt="4">
        <dgm:presLayoutVars>
          <dgm:chMax val="0"/>
          <dgm:chPref val="0"/>
          <dgm:bulletEnabled val="1"/>
        </dgm:presLayoutVars>
      </dgm:prSet>
      <dgm:spPr/>
    </dgm:pt>
    <dgm:pt modelId="{9CFA638F-F919-4A47-A2FC-3220E472F331}" type="pres">
      <dgm:prSet presAssocID="{36C2204A-EE7E-49EC-8E65-6B35CCB6EB6B}" presName="sibTrans" presStyleCnt="0"/>
      <dgm:spPr/>
    </dgm:pt>
    <dgm:pt modelId="{C8033B52-034D-43E7-BD33-56FA6080696F}" type="pres">
      <dgm:prSet presAssocID="{CEE9A0E8-783E-412E-9A90-75E4B4C4B437}" presName="composite" presStyleCnt="0"/>
      <dgm:spPr/>
    </dgm:pt>
    <dgm:pt modelId="{BFF3D98D-CBC3-4AE5-B533-05D10D18A882}" type="pres">
      <dgm:prSet presAssocID="{CEE9A0E8-783E-412E-9A90-75E4B4C4B437}" presName="ParentText" presStyleLbl="node1" presStyleIdx="4" presStyleCnt="5" custScaleX="127436" custScaleY="119756" custLinFactX="-86947" custLinFactNeighborX="-100000" custLinFactNeighborY="-53574">
        <dgm:presLayoutVars>
          <dgm:chMax val="1"/>
          <dgm:chPref val="1"/>
          <dgm:bulletEnabled val="1"/>
        </dgm:presLayoutVars>
      </dgm:prSet>
      <dgm:spPr/>
    </dgm:pt>
  </dgm:ptLst>
  <dgm:cxnLst>
    <dgm:cxn modelId="{97686B06-645E-44A0-A143-D61252C89032}" type="presOf" srcId="{96B08DAB-9B70-4B6E-B8E2-87B82D3E9D14}" destId="{CAC2536A-244C-4329-A802-9517B3E2D99E}" srcOrd="0" destOrd="0" presId="urn:microsoft.com/office/officeart/2005/8/layout/StepDownProcess"/>
    <dgm:cxn modelId="{D8A25D37-4447-4DBD-99A8-D6AC626269BC}" type="presOf" srcId="{9BCCC1C2-6461-452E-A3A1-DB7BB777A85D}" destId="{5A885D4D-4BF5-49AA-948D-C1FC0FCEEDE3}" srcOrd="0" destOrd="0" presId="urn:microsoft.com/office/officeart/2005/8/layout/StepDownProcess"/>
    <dgm:cxn modelId="{C1A87B67-F8D6-4F5A-BE6D-AB46D645CE16}" srcId="{691C59EA-9D14-4037-8DCE-F04E58A69883}" destId="{0EFF81B6-A49F-43BE-BAA5-D7D2CA57FB7A}" srcOrd="0" destOrd="0" parTransId="{0CD43377-97AF-4670-90F2-9A80C4838ACC}" sibTransId="{926EAE9F-1C40-4E0D-BC71-085197BA4E0E}"/>
    <dgm:cxn modelId="{568D0A82-42A9-4791-B108-990BD07A2910}" type="presOf" srcId="{691C59EA-9D14-4037-8DCE-F04E58A69883}" destId="{07DD8318-18C0-48E4-9F30-F83DA50BF4FE}" srcOrd="0" destOrd="0" presId="urn:microsoft.com/office/officeart/2005/8/layout/StepDownProcess"/>
    <dgm:cxn modelId="{BF83A288-9E8E-4145-9281-137D46D84752}" srcId="{691C59EA-9D14-4037-8DCE-F04E58A69883}" destId="{CEE9A0E8-783E-412E-9A90-75E4B4C4B437}" srcOrd="4" destOrd="0" parTransId="{DF35D915-0E88-42ED-96DC-13207C400EC8}" sibTransId="{D34DD77E-3294-4120-B5C5-D0A1CC535908}"/>
    <dgm:cxn modelId="{68A75C89-3530-473D-BBBC-BE2C4238A3DF}" srcId="{691C59EA-9D14-4037-8DCE-F04E58A69883}" destId="{96B08DAB-9B70-4B6E-B8E2-87B82D3E9D14}" srcOrd="1" destOrd="0" parTransId="{D2962201-E963-4CF4-8D00-1D2D3F092630}" sibTransId="{D0A554B9-1BE4-4A55-BAC9-FA05D83B2F5A}"/>
    <dgm:cxn modelId="{CD715292-EC28-4D62-8E4E-74B3A6D2C9B7}" srcId="{691C59EA-9D14-4037-8DCE-F04E58A69883}" destId="{9BCCC1C2-6461-452E-A3A1-DB7BB777A85D}" srcOrd="2" destOrd="0" parTransId="{501975ED-B61D-4EFD-8D78-B2D88FBDE211}" sibTransId="{B1CE5188-624C-484C-9257-CA1E873BC59E}"/>
    <dgm:cxn modelId="{5AF0AAC7-032D-4BF1-B4E4-B6BFE36BDA2A}" type="presOf" srcId="{5AFB757E-0EEC-4D85-812B-92B060929DDC}" destId="{5C53B7FA-2EC8-4DA6-8F3E-E94C41A0363D}" srcOrd="0" destOrd="0" presId="urn:microsoft.com/office/officeart/2005/8/layout/StepDownProcess"/>
    <dgm:cxn modelId="{C9FC64D1-FF4F-483E-BF79-246F16377CCF}" type="presOf" srcId="{CEE9A0E8-783E-412E-9A90-75E4B4C4B437}" destId="{BFF3D98D-CBC3-4AE5-B533-05D10D18A882}" srcOrd="0" destOrd="0" presId="urn:microsoft.com/office/officeart/2005/8/layout/StepDownProcess"/>
    <dgm:cxn modelId="{8A9A96DF-CC59-4A63-8A12-3A0F00D8E853}" type="presOf" srcId="{0EFF81B6-A49F-43BE-BAA5-D7D2CA57FB7A}" destId="{E8420000-4CBD-4624-90F1-2338B29B99E3}" srcOrd="0" destOrd="0" presId="urn:microsoft.com/office/officeart/2005/8/layout/StepDownProcess"/>
    <dgm:cxn modelId="{416FFCE2-384B-4518-9AE3-F1AB56F94278}" srcId="{691C59EA-9D14-4037-8DCE-F04E58A69883}" destId="{5AFB757E-0EEC-4D85-812B-92B060929DDC}" srcOrd="3" destOrd="0" parTransId="{AFB9AE77-508F-442B-86BE-911857843A5D}" sibTransId="{36C2204A-EE7E-49EC-8E65-6B35CCB6EB6B}"/>
    <dgm:cxn modelId="{F276DD02-41D8-4BCA-BE0D-6DFD565E65A1}" type="presParOf" srcId="{07DD8318-18C0-48E4-9F30-F83DA50BF4FE}" destId="{9154DA15-5EF6-42C5-8EAE-202A7327B8B7}" srcOrd="0" destOrd="0" presId="urn:microsoft.com/office/officeart/2005/8/layout/StepDownProcess"/>
    <dgm:cxn modelId="{F30D49CD-5D27-4B33-843E-B5AA3DC7BD55}" type="presParOf" srcId="{9154DA15-5EF6-42C5-8EAE-202A7327B8B7}" destId="{9C0C7E06-C135-415C-A7D6-8B4FDF870A41}" srcOrd="0" destOrd="0" presId="urn:microsoft.com/office/officeart/2005/8/layout/StepDownProcess"/>
    <dgm:cxn modelId="{9DEFB99D-87CB-4E7B-A245-AC382C7ED64F}" type="presParOf" srcId="{9154DA15-5EF6-42C5-8EAE-202A7327B8B7}" destId="{E8420000-4CBD-4624-90F1-2338B29B99E3}" srcOrd="1" destOrd="0" presId="urn:microsoft.com/office/officeart/2005/8/layout/StepDownProcess"/>
    <dgm:cxn modelId="{E03DA8F7-3A16-4342-8D71-E9A6C6FDB0BB}" type="presParOf" srcId="{9154DA15-5EF6-42C5-8EAE-202A7327B8B7}" destId="{1E1B6D3A-9518-48C1-BB05-C2624652FD1E}" srcOrd="2" destOrd="0" presId="urn:microsoft.com/office/officeart/2005/8/layout/StepDownProcess"/>
    <dgm:cxn modelId="{5F9DDBDC-F3E1-4C0D-B974-C46251C4FF3F}" type="presParOf" srcId="{07DD8318-18C0-48E4-9F30-F83DA50BF4FE}" destId="{7EFC5A11-E049-4D7B-A0AE-355FDF1FE567}" srcOrd="1" destOrd="0" presId="urn:microsoft.com/office/officeart/2005/8/layout/StepDownProcess"/>
    <dgm:cxn modelId="{4C9D0A0E-0A9F-4D74-996E-87BBF3C45B3B}" type="presParOf" srcId="{07DD8318-18C0-48E4-9F30-F83DA50BF4FE}" destId="{97D1F93F-C295-40DA-9A47-EFA9F9B59923}" srcOrd="2" destOrd="0" presId="urn:microsoft.com/office/officeart/2005/8/layout/StepDownProcess"/>
    <dgm:cxn modelId="{387229C9-A208-4BFC-AC0C-762D9A422B9C}" type="presParOf" srcId="{97D1F93F-C295-40DA-9A47-EFA9F9B59923}" destId="{E5CA283C-806F-4BB2-B5FF-7462765B5901}" srcOrd="0" destOrd="0" presId="urn:microsoft.com/office/officeart/2005/8/layout/StepDownProcess"/>
    <dgm:cxn modelId="{F1271EB2-8EE4-444F-A831-B6DA68974A66}" type="presParOf" srcId="{97D1F93F-C295-40DA-9A47-EFA9F9B59923}" destId="{CAC2536A-244C-4329-A802-9517B3E2D99E}" srcOrd="1" destOrd="0" presId="urn:microsoft.com/office/officeart/2005/8/layout/StepDownProcess"/>
    <dgm:cxn modelId="{24B429B1-F7F8-47F5-9F83-FBDC9C2B3A4C}" type="presParOf" srcId="{97D1F93F-C295-40DA-9A47-EFA9F9B59923}" destId="{5D59E72F-031D-434C-A31C-83D8D90E28AB}" srcOrd="2" destOrd="0" presId="urn:microsoft.com/office/officeart/2005/8/layout/StepDownProcess"/>
    <dgm:cxn modelId="{A23B44D5-F2CF-4614-A0D7-16FC3C93BE1E}" type="presParOf" srcId="{07DD8318-18C0-48E4-9F30-F83DA50BF4FE}" destId="{A0B5D3A9-8A2B-4543-93D3-345F1CDDF8F9}" srcOrd="3" destOrd="0" presId="urn:microsoft.com/office/officeart/2005/8/layout/StepDownProcess"/>
    <dgm:cxn modelId="{7D0AD380-DE46-4F87-BE2B-168026FDED07}" type="presParOf" srcId="{07DD8318-18C0-48E4-9F30-F83DA50BF4FE}" destId="{F06A2961-66E7-45AF-A17C-C880E088438B}" srcOrd="4" destOrd="0" presId="urn:microsoft.com/office/officeart/2005/8/layout/StepDownProcess"/>
    <dgm:cxn modelId="{E8411F65-CB60-4149-8FE3-123672C3C232}" type="presParOf" srcId="{F06A2961-66E7-45AF-A17C-C880E088438B}" destId="{826BEC39-91A1-4315-8ABD-436DC25DF54B}" srcOrd="0" destOrd="0" presId="urn:microsoft.com/office/officeart/2005/8/layout/StepDownProcess"/>
    <dgm:cxn modelId="{1908C371-F930-42DB-8E7A-98134925E357}" type="presParOf" srcId="{F06A2961-66E7-45AF-A17C-C880E088438B}" destId="{5A885D4D-4BF5-49AA-948D-C1FC0FCEEDE3}" srcOrd="1" destOrd="0" presId="urn:microsoft.com/office/officeart/2005/8/layout/StepDownProcess"/>
    <dgm:cxn modelId="{BF432622-447D-4845-8528-2CF3B78FAB00}" type="presParOf" srcId="{F06A2961-66E7-45AF-A17C-C880E088438B}" destId="{0B0FCF74-BA16-4863-934A-098C0CB46C56}" srcOrd="2" destOrd="0" presId="urn:microsoft.com/office/officeart/2005/8/layout/StepDownProcess"/>
    <dgm:cxn modelId="{BED8DB1E-D0C7-41D0-B7F7-E6F0462BDD98}" type="presParOf" srcId="{07DD8318-18C0-48E4-9F30-F83DA50BF4FE}" destId="{89D257DF-5227-4925-AC4F-A34165450036}" srcOrd="5" destOrd="0" presId="urn:microsoft.com/office/officeart/2005/8/layout/StepDownProcess"/>
    <dgm:cxn modelId="{6772DFDA-3B96-46CC-A620-BE17F370AFBC}" type="presParOf" srcId="{07DD8318-18C0-48E4-9F30-F83DA50BF4FE}" destId="{C0CE5B4B-96F6-45FD-ACEE-DFE5172E263D}" srcOrd="6" destOrd="0" presId="urn:microsoft.com/office/officeart/2005/8/layout/StepDownProcess"/>
    <dgm:cxn modelId="{B2277A72-A1E9-4E81-89EF-78BD0A5E4D76}" type="presParOf" srcId="{C0CE5B4B-96F6-45FD-ACEE-DFE5172E263D}" destId="{1FEFCAF6-F9E8-43A5-908D-72C0A406FDBA}" srcOrd="0" destOrd="0" presId="urn:microsoft.com/office/officeart/2005/8/layout/StepDownProcess"/>
    <dgm:cxn modelId="{9ED46C77-ECE5-4A1C-A4B6-34EAE9DF36F1}" type="presParOf" srcId="{C0CE5B4B-96F6-45FD-ACEE-DFE5172E263D}" destId="{5C53B7FA-2EC8-4DA6-8F3E-E94C41A0363D}" srcOrd="1" destOrd="0" presId="urn:microsoft.com/office/officeart/2005/8/layout/StepDownProcess"/>
    <dgm:cxn modelId="{D05221EE-ADE9-42FC-AA15-6C5AFE1A3C22}" type="presParOf" srcId="{C0CE5B4B-96F6-45FD-ACEE-DFE5172E263D}" destId="{904965BF-933C-4D26-8E16-1E3C6C775DED}" srcOrd="2" destOrd="0" presId="urn:microsoft.com/office/officeart/2005/8/layout/StepDownProcess"/>
    <dgm:cxn modelId="{3140AF2D-3F51-43B2-AE9F-A68CA83958E4}" type="presParOf" srcId="{07DD8318-18C0-48E4-9F30-F83DA50BF4FE}" destId="{9CFA638F-F919-4A47-A2FC-3220E472F331}" srcOrd="7" destOrd="0" presId="urn:microsoft.com/office/officeart/2005/8/layout/StepDownProcess"/>
    <dgm:cxn modelId="{A28B8DCE-15BB-4A61-8488-1657C533AFC5}" type="presParOf" srcId="{07DD8318-18C0-48E4-9F30-F83DA50BF4FE}" destId="{C8033B52-034D-43E7-BD33-56FA6080696F}" srcOrd="8" destOrd="0" presId="urn:microsoft.com/office/officeart/2005/8/layout/StepDownProcess"/>
    <dgm:cxn modelId="{DCA66FE7-E425-4926-870A-D493447847F3}" type="presParOf" srcId="{C8033B52-034D-43E7-BD33-56FA6080696F}" destId="{BFF3D98D-CBC3-4AE5-B533-05D10D18A88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8B4D1-8805-45EE-BAC8-06942B74462C}">
      <dsp:nvSpPr>
        <dsp:cNvPr id="0" name=""/>
        <dsp:cNvSpPr/>
      </dsp:nvSpPr>
      <dsp:spPr>
        <a:xfrm>
          <a:off x="5399" y="431530"/>
          <a:ext cx="4029341" cy="137812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rial" panose="020B0604020202020204" pitchFamily="34" charset="0"/>
              <a:cs typeface="Arial" panose="020B0604020202020204" pitchFamily="34" charset="0"/>
            </a:rPr>
            <a:t>Explicit Bias</a:t>
          </a:r>
        </a:p>
      </dsp:txBody>
      <dsp:txXfrm>
        <a:off x="45763" y="471894"/>
        <a:ext cx="3948613" cy="1297401"/>
      </dsp:txXfrm>
    </dsp:sp>
    <dsp:sp modelId="{F2F2BF93-FD13-421D-ADEE-B9E1553C05EB}">
      <dsp:nvSpPr>
        <dsp:cNvPr id="0" name=""/>
        <dsp:cNvSpPr/>
      </dsp:nvSpPr>
      <dsp:spPr>
        <a:xfrm>
          <a:off x="408333" y="1809659"/>
          <a:ext cx="402934" cy="808135"/>
        </a:xfrm>
        <a:custGeom>
          <a:avLst/>
          <a:gdLst/>
          <a:ahLst/>
          <a:cxnLst/>
          <a:rect l="0" t="0" r="0" b="0"/>
          <a:pathLst>
            <a:path>
              <a:moveTo>
                <a:pt x="0" y="0"/>
              </a:moveTo>
              <a:lnTo>
                <a:pt x="0" y="808135"/>
              </a:lnTo>
              <a:lnTo>
                <a:pt x="402934" y="80813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B94AF2-C218-42B4-AC19-402727BF2AA1}">
      <dsp:nvSpPr>
        <dsp:cNvPr id="0" name=""/>
        <dsp:cNvSpPr/>
      </dsp:nvSpPr>
      <dsp:spPr>
        <a:xfrm>
          <a:off x="811267" y="2079037"/>
          <a:ext cx="3541020" cy="1077513"/>
        </a:xfrm>
        <a:prstGeom prst="roundRect">
          <a:avLst>
            <a:gd name="adj" fmla="val 10000"/>
          </a:avLst>
        </a:prstGeom>
        <a:solidFill>
          <a:schemeClr val="accent4">
            <a:lumMod val="40000"/>
            <a:lumOff val="6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Aware of Bias </a:t>
          </a:r>
        </a:p>
      </dsp:txBody>
      <dsp:txXfrm>
        <a:off x="842826" y="2110596"/>
        <a:ext cx="3477902" cy="1014395"/>
      </dsp:txXfrm>
    </dsp:sp>
    <dsp:sp modelId="{290DFD04-8A99-4546-BFAB-8D5DBDCC0D5E}">
      <dsp:nvSpPr>
        <dsp:cNvPr id="0" name=""/>
        <dsp:cNvSpPr/>
      </dsp:nvSpPr>
      <dsp:spPr>
        <a:xfrm>
          <a:off x="408333" y="1809659"/>
          <a:ext cx="362005" cy="2190639"/>
        </a:xfrm>
        <a:custGeom>
          <a:avLst/>
          <a:gdLst/>
          <a:ahLst/>
          <a:cxnLst/>
          <a:rect l="0" t="0" r="0" b="0"/>
          <a:pathLst>
            <a:path>
              <a:moveTo>
                <a:pt x="0" y="0"/>
              </a:moveTo>
              <a:lnTo>
                <a:pt x="0" y="2190639"/>
              </a:lnTo>
              <a:lnTo>
                <a:pt x="362005" y="219063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1F593E-CEB5-41C7-BE12-507A6636EB87}">
      <dsp:nvSpPr>
        <dsp:cNvPr id="0" name=""/>
        <dsp:cNvSpPr/>
      </dsp:nvSpPr>
      <dsp:spPr>
        <a:xfrm>
          <a:off x="770339" y="3461541"/>
          <a:ext cx="4171685" cy="1077513"/>
        </a:xfrm>
        <a:prstGeom prst="roundRect">
          <a:avLst>
            <a:gd name="adj" fmla="val 10000"/>
          </a:avLst>
        </a:prstGeom>
        <a:solidFill>
          <a:schemeClr val="accent4">
            <a:lumMod val="40000"/>
            <a:lumOff val="6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rial" panose="020B0604020202020204"/>
              <a:ea typeface="+mn-ea"/>
              <a:cs typeface="+mn-cs"/>
            </a:rPr>
            <a:t>Express Directly, Conscious</a:t>
          </a:r>
        </a:p>
      </dsp:txBody>
      <dsp:txXfrm>
        <a:off x="801898" y="3493100"/>
        <a:ext cx="4108567" cy="1014395"/>
      </dsp:txXfrm>
    </dsp:sp>
    <dsp:sp modelId="{54EF556B-1D35-4E63-A693-99693F35D72A}">
      <dsp:nvSpPr>
        <dsp:cNvPr id="0" name=""/>
        <dsp:cNvSpPr/>
      </dsp:nvSpPr>
      <dsp:spPr>
        <a:xfrm>
          <a:off x="4717832" y="431530"/>
          <a:ext cx="4019384" cy="138527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rial" panose="020B0604020202020204"/>
              <a:ea typeface="+mn-ea"/>
              <a:cs typeface="+mn-cs"/>
            </a:rPr>
            <a:t>Implicit Bias</a:t>
          </a:r>
        </a:p>
      </dsp:txBody>
      <dsp:txXfrm>
        <a:off x="4758405" y="472103"/>
        <a:ext cx="3938238" cy="1304127"/>
      </dsp:txXfrm>
    </dsp:sp>
    <dsp:sp modelId="{39774124-7214-45CE-9988-B129564F317A}">
      <dsp:nvSpPr>
        <dsp:cNvPr id="0" name=""/>
        <dsp:cNvSpPr/>
      </dsp:nvSpPr>
      <dsp:spPr>
        <a:xfrm>
          <a:off x="5119770" y="1816803"/>
          <a:ext cx="401938" cy="808135"/>
        </a:xfrm>
        <a:custGeom>
          <a:avLst/>
          <a:gdLst/>
          <a:ahLst/>
          <a:cxnLst/>
          <a:rect l="0" t="0" r="0" b="0"/>
          <a:pathLst>
            <a:path>
              <a:moveTo>
                <a:pt x="0" y="0"/>
              </a:moveTo>
              <a:lnTo>
                <a:pt x="0" y="808135"/>
              </a:lnTo>
              <a:lnTo>
                <a:pt x="401938" y="80813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6417DF-615D-4680-84AE-521370099DDB}">
      <dsp:nvSpPr>
        <dsp:cNvPr id="0" name=""/>
        <dsp:cNvSpPr/>
      </dsp:nvSpPr>
      <dsp:spPr>
        <a:xfrm>
          <a:off x="5521709" y="2086181"/>
          <a:ext cx="4497956" cy="1077513"/>
        </a:xfrm>
        <a:prstGeom prst="roundRect">
          <a:avLst>
            <a:gd name="adj" fmla="val 10000"/>
          </a:avLst>
        </a:prstGeom>
        <a:solidFill>
          <a:schemeClr val="accent4">
            <a:lumMod val="40000"/>
            <a:lumOff val="6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rial" panose="020B0604020202020204"/>
              <a:ea typeface="+mn-ea"/>
              <a:cs typeface="+mn-cs"/>
            </a:rPr>
            <a:t>Unaware of Bias</a:t>
          </a:r>
        </a:p>
      </dsp:txBody>
      <dsp:txXfrm>
        <a:off x="5553268" y="2117740"/>
        <a:ext cx="4434838" cy="1014395"/>
      </dsp:txXfrm>
    </dsp:sp>
    <dsp:sp modelId="{BC0C0A88-05D2-4EFE-9900-70518F67EDEA}">
      <dsp:nvSpPr>
        <dsp:cNvPr id="0" name=""/>
        <dsp:cNvSpPr/>
      </dsp:nvSpPr>
      <dsp:spPr>
        <a:xfrm>
          <a:off x="5119770" y="1816803"/>
          <a:ext cx="391180" cy="2173215"/>
        </a:xfrm>
        <a:custGeom>
          <a:avLst/>
          <a:gdLst/>
          <a:ahLst/>
          <a:cxnLst/>
          <a:rect l="0" t="0" r="0" b="0"/>
          <a:pathLst>
            <a:path>
              <a:moveTo>
                <a:pt x="0" y="0"/>
              </a:moveTo>
              <a:lnTo>
                <a:pt x="0" y="2173215"/>
              </a:lnTo>
              <a:lnTo>
                <a:pt x="391180" y="217321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D12A70-B4ED-4375-B108-90B63BBC1D1A}">
      <dsp:nvSpPr>
        <dsp:cNvPr id="0" name=""/>
        <dsp:cNvSpPr/>
      </dsp:nvSpPr>
      <dsp:spPr>
        <a:xfrm>
          <a:off x="5510951" y="3451262"/>
          <a:ext cx="4736836" cy="1077513"/>
        </a:xfrm>
        <a:prstGeom prst="roundRect">
          <a:avLst>
            <a:gd name="adj" fmla="val 10000"/>
          </a:avLst>
        </a:prstGeom>
        <a:solidFill>
          <a:schemeClr val="accent4">
            <a:lumMod val="40000"/>
            <a:lumOff val="6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rial" panose="020B0604020202020204"/>
              <a:ea typeface="+mn-ea"/>
              <a:cs typeface="+mn-cs"/>
            </a:rPr>
            <a:t>Express Indirectly,           Sub-conscious</a:t>
          </a:r>
        </a:p>
      </dsp:txBody>
      <dsp:txXfrm>
        <a:off x="5542510" y="3482821"/>
        <a:ext cx="4673718" cy="10143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C7E06-C135-415C-A7D6-8B4FDF870A41}">
      <dsp:nvSpPr>
        <dsp:cNvPr id="0" name=""/>
        <dsp:cNvSpPr/>
      </dsp:nvSpPr>
      <dsp:spPr>
        <a:xfrm rot="5400000">
          <a:off x="1497941" y="1095315"/>
          <a:ext cx="739998" cy="798711"/>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420000-4CBD-4624-90F1-2338B29B99E3}">
      <dsp:nvSpPr>
        <dsp:cNvPr id="0" name=""/>
        <dsp:cNvSpPr/>
      </dsp:nvSpPr>
      <dsp:spPr>
        <a:xfrm>
          <a:off x="778996" y="0"/>
          <a:ext cx="1623144" cy="1029633"/>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Alcohol, Stimulants, Opioids</a:t>
          </a:r>
          <a:endParaRPr lang="en-US" sz="1400" kern="1200" dirty="0">
            <a:solidFill>
              <a:schemeClr val="bg1"/>
            </a:solidFill>
          </a:endParaRPr>
        </a:p>
      </dsp:txBody>
      <dsp:txXfrm>
        <a:off x="829268" y="50272"/>
        <a:ext cx="1522600" cy="929089"/>
      </dsp:txXfrm>
    </dsp:sp>
    <dsp:sp modelId="{1E1B6D3A-9518-48C1-BB05-C2624652FD1E}">
      <dsp:nvSpPr>
        <dsp:cNvPr id="0" name=""/>
        <dsp:cNvSpPr/>
      </dsp:nvSpPr>
      <dsp:spPr>
        <a:xfrm>
          <a:off x="2392410" y="133692"/>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E5CA283C-806F-4BB2-B5FF-7462765B5901}">
      <dsp:nvSpPr>
        <dsp:cNvPr id="0" name=""/>
        <dsp:cNvSpPr/>
      </dsp:nvSpPr>
      <dsp:spPr>
        <a:xfrm rot="5400000" flipH="1" flipV="1">
          <a:off x="5226461" y="1514667"/>
          <a:ext cx="750772" cy="712512"/>
        </a:xfrm>
        <a:prstGeom prst="bentUpArrow">
          <a:avLst>
            <a:gd name="adj1" fmla="val 32840"/>
            <a:gd name="adj2" fmla="val 25000"/>
            <a:gd name="adj3" fmla="val 35780"/>
          </a:avLst>
        </a:prstGeom>
        <a:solidFill>
          <a:schemeClr val="accent4">
            <a:tint val="50000"/>
            <a:hueOff val="516149"/>
            <a:satOff val="784"/>
            <a:lumOff val="28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C2536A-244C-4329-A802-9517B3E2D99E}">
      <dsp:nvSpPr>
        <dsp:cNvPr id="0" name=""/>
        <dsp:cNvSpPr/>
      </dsp:nvSpPr>
      <dsp:spPr>
        <a:xfrm>
          <a:off x="3197722" y="1448019"/>
          <a:ext cx="1470972" cy="1029633"/>
        </a:xfrm>
        <a:prstGeom prst="roundRect">
          <a:avLst>
            <a:gd name="adj" fmla="val 16670"/>
          </a:avLst>
        </a:prstGeom>
        <a:solidFill>
          <a:schemeClr val="accent4">
            <a:hueOff val="332355"/>
            <a:satOff val="416"/>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Beta-Endorphins/Dopamine</a:t>
          </a:r>
          <a:endParaRPr lang="en-US" sz="1600" kern="1200" dirty="0">
            <a:solidFill>
              <a:schemeClr val="bg1"/>
            </a:solidFill>
          </a:endParaRPr>
        </a:p>
      </dsp:txBody>
      <dsp:txXfrm>
        <a:off x="3247994" y="1498291"/>
        <a:ext cx="1370428" cy="929089"/>
      </dsp:txXfrm>
    </dsp:sp>
    <dsp:sp modelId="{5D59E72F-031D-434C-A31C-83D8D90E28AB}">
      <dsp:nvSpPr>
        <dsp:cNvPr id="0" name=""/>
        <dsp:cNvSpPr/>
      </dsp:nvSpPr>
      <dsp:spPr>
        <a:xfrm>
          <a:off x="3572438" y="1223407"/>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826BEC39-91A1-4315-8ABD-436DC25DF54B}">
      <dsp:nvSpPr>
        <dsp:cNvPr id="0" name=""/>
        <dsp:cNvSpPr/>
      </dsp:nvSpPr>
      <dsp:spPr>
        <a:xfrm rot="5400000" flipH="1">
          <a:off x="1544931" y="2064859"/>
          <a:ext cx="748186" cy="799676"/>
        </a:xfrm>
        <a:prstGeom prst="bentUpArrow">
          <a:avLst>
            <a:gd name="adj1" fmla="val 32840"/>
            <a:gd name="adj2" fmla="val 25000"/>
            <a:gd name="adj3" fmla="val 35780"/>
          </a:avLst>
        </a:prstGeom>
        <a:solidFill>
          <a:schemeClr val="accent4">
            <a:tint val="50000"/>
            <a:hueOff val="1032299"/>
            <a:satOff val="1568"/>
            <a:lumOff val="56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885D4D-4BF5-49AA-948D-C1FC0FCEEDE3}">
      <dsp:nvSpPr>
        <dsp:cNvPr id="0" name=""/>
        <dsp:cNvSpPr/>
      </dsp:nvSpPr>
      <dsp:spPr>
        <a:xfrm>
          <a:off x="4962263" y="2338934"/>
          <a:ext cx="1641031" cy="1029633"/>
        </a:xfrm>
        <a:prstGeom prst="roundRect">
          <a:avLst>
            <a:gd name="adj" fmla="val 16670"/>
          </a:avLst>
        </a:prstGeom>
        <a:solidFill>
          <a:schemeClr val="accent4">
            <a:hueOff val="664710"/>
            <a:satOff val="833"/>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Abstinence</a:t>
          </a:r>
          <a:r>
            <a:rPr lang="en-US" sz="1800" kern="1200">
              <a:solidFill>
                <a:schemeClr val="bg1"/>
              </a:solidFill>
            </a:rPr>
            <a:t> (early on)</a:t>
          </a:r>
          <a:endParaRPr lang="en-US" sz="1800" kern="1200" dirty="0">
            <a:solidFill>
              <a:schemeClr val="bg1"/>
            </a:solidFill>
          </a:endParaRPr>
        </a:p>
      </dsp:txBody>
      <dsp:txXfrm>
        <a:off x="5012535" y="2389206"/>
        <a:ext cx="1540487" cy="929089"/>
      </dsp:txXfrm>
    </dsp:sp>
    <dsp:sp modelId="{0B0FCF74-BA16-4863-934A-098C0CB46C56}">
      <dsp:nvSpPr>
        <dsp:cNvPr id="0" name=""/>
        <dsp:cNvSpPr/>
      </dsp:nvSpPr>
      <dsp:spPr>
        <a:xfrm>
          <a:off x="4913581" y="2318509"/>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1FEFCAF6-F9E8-43A5-908D-72C0A406FDBA}">
      <dsp:nvSpPr>
        <dsp:cNvPr id="0" name=""/>
        <dsp:cNvSpPr/>
      </dsp:nvSpPr>
      <dsp:spPr>
        <a:xfrm rot="5400000" flipV="1">
          <a:off x="5147544" y="3690157"/>
          <a:ext cx="989365" cy="718680"/>
        </a:xfrm>
        <a:prstGeom prst="bentUpArrow">
          <a:avLst>
            <a:gd name="adj1" fmla="val 32840"/>
            <a:gd name="adj2" fmla="val 25000"/>
            <a:gd name="adj3" fmla="val 35780"/>
          </a:avLst>
        </a:prstGeom>
        <a:solidFill>
          <a:schemeClr val="accent4">
            <a:tint val="50000"/>
            <a:hueOff val="1548448"/>
            <a:satOff val="2352"/>
            <a:lumOff val="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53B7FA-2EC8-4DA6-8F3E-E94C41A0363D}">
      <dsp:nvSpPr>
        <dsp:cNvPr id="0" name=""/>
        <dsp:cNvSpPr/>
      </dsp:nvSpPr>
      <dsp:spPr>
        <a:xfrm>
          <a:off x="969388" y="3100099"/>
          <a:ext cx="1470972" cy="1029633"/>
        </a:xfrm>
        <a:prstGeom prst="roundRect">
          <a:avLst>
            <a:gd name="adj" fmla="val 16670"/>
          </a:avLst>
        </a:prstGeom>
        <a:solidFill>
          <a:schemeClr val="accent4">
            <a:hueOff val="997064"/>
            <a:satOff val="1249"/>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Exercise/ Nutrition</a:t>
          </a:r>
          <a:endParaRPr lang="en-US" sz="1400" kern="1200" dirty="0">
            <a:solidFill>
              <a:schemeClr val="bg1"/>
            </a:solidFill>
          </a:endParaRPr>
        </a:p>
      </dsp:txBody>
      <dsp:txXfrm>
        <a:off x="1019660" y="3150371"/>
        <a:ext cx="1370428" cy="929089"/>
      </dsp:txXfrm>
    </dsp:sp>
    <dsp:sp modelId="{904965BF-933C-4D26-8E16-1E3C6C775DED}">
      <dsp:nvSpPr>
        <dsp:cNvPr id="0" name=""/>
        <dsp:cNvSpPr/>
      </dsp:nvSpPr>
      <dsp:spPr>
        <a:xfrm>
          <a:off x="6084666" y="3412317"/>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BFF3D98D-CBC3-4AE5-B533-05D10D18A882}">
      <dsp:nvSpPr>
        <dsp:cNvPr id="0" name=""/>
        <dsp:cNvSpPr/>
      </dsp:nvSpPr>
      <dsp:spPr>
        <a:xfrm>
          <a:off x="3119868" y="3976901"/>
          <a:ext cx="1874548" cy="1233047"/>
        </a:xfrm>
        <a:prstGeom prst="roundRect">
          <a:avLst>
            <a:gd name="adj" fmla="val 16670"/>
          </a:avLst>
        </a:prstGeom>
        <a:solidFill>
          <a:schemeClr val="accent4">
            <a:hueOff val="1329419"/>
            <a:satOff val="1666"/>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Positively Impact Mood/Energy/Pain/Cravings</a:t>
          </a:r>
        </a:p>
      </dsp:txBody>
      <dsp:txXfrm>
        <a:off x="3180071" y="4037104"/>
        <a:ext cx="1754142" cy="1112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8B4D1-8805-45EE-BAC8-06942B74462C}">
      <dsp:nvSpPr>
        <dsp:cNvPr id="0" name=""/>
        <dsp:cNvSpPr/>
      </dsp:nvSpPr>
      <dsp:spPr>
        <a:xfrm>
          <a:off x="22297" y="2383"/>
          <a:ext cx="4146473" cy="141819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rial" panose="020B0604020202020204" pitchFamily="34" charset="0"/>
              <a:cs typeface="Arial" panose="020B0604020202020204" pitchFamily="34" charset="0"/>
            </a:rPr>
            <a:t>Explicit Bias</a:t>
          </a:r>
        </a:p>
      </dsp:txBody>
      <dsp:txXfrm>
        <a:off x="63834" y="43920"/>
        <a:ext cx="4063399" cy="1335117"/>
      </dsp:txXfrm>
    </dsp:sp>
    <dsp:sp modelId="{F2F2BF93-FD13-421D-ADEE-B9E1553C05EB}">
      <dsp:nvSpPr>
        <dsp:cNvPr id="0" name=""/>
        <dsp:cNvSpPr/>
      </dsp:nvSpPr>
      <dsp:spPr>
        <a:xfrm>
          <a:off x="436944" y="1420574"/>
          <a:ext cx="214613" cy="1900567"/>
        </a:xfrm>
        <a:custGeom>
          <a:avLst/>
          <a:gdLst/>
          <a:ahLst/>
          <a:cxnLst/>
          <a:rect l="0" t="0" r="0" b="0"/>
          <a:pathLst>
            <a:path>
              <a:moveTo>
                <a:pt x="0" y="0"/>
              </a:moveTo>
              <a:lnTo>
                <a:pt x="0" y="1900567"/>
              </a:lnTo>
              <a:lnTo>
                <a:pt x="214613" y="190056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B94AF2-C218-42B4-AC19-402727BF2AA1}">
      <dsp:nvSpPr>
        <dsp:cNvPr id="0" name=""/>
        <dsp:cNvSpPr/>
      </dsp:nvSpPr>
      <dsp:spPr>
        <a:xfrm>
          <a:off x="651557" y="1700167"/>
          <a:ext cx="4459990" cy="3241950"/>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ER Doctor:</a:t>
          </a:r>
        </a:p>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Tells the clinical staff, “Send him away, don’t give him a medication refill, he is an addict” without ever having evaluated the patient</a:t>
          </a:r>
        </a:p>
      </dsp:txBody>
      <dsp:txXfrm>
        <a:off x="746510" y="1795120"/>
        <a:ext cx="4270084" cy="3052044"/>
      </dsp:txXfrm>
    </dsp:sp>
    <dsp:sp modelId="{54EF556B-1D35-4E63-A693-99693F35D72A}">
      <dsp:nvSpPr>
        <dsp:cNvPr id="0" name=""/>
        <dsp:cNvSpPr/>
      </dsp:nvSpPr>
      <dsp:spPr>
        <a:xfrm>
          <a:off x="5038754" y="2383"/>
          <a:ext cx="4136227" cy="142554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rial" panose="020B0604020202020204"/>
              <a:ea typeface="+mn-ea"/>
              <a:cs typeface="+mn-cs"/>
            </a:rPr>
            <a:t>Implicit Bias</a:t>
          </a:r>
        </a:p>
      </dsp:txBody>
      <dsp:txXfrm>
        <a:off x="5080507" y="44136"/>
        <a:ext cx="4052721" cy="1342036"/>
      </dsp:txXfrm>
    </dsp:sp>
    <dsp:sp modelId="{39774124-7214-45CE-9988-B129564F317A}">
      <dsp:nvSpPr>
        <dsp:cNvPr id="0" name=""/>
        <dsp:cNvSpPr/>
      </dsp:nvSpPr>
      <dsp:spPr>
        <a:xfrm>
          <a:off x="5452377" y="1427926"/>
          <a:ext cx="297363" cy="1919479"/>
        </a:xfrm>
        <a:custGeom>
          <a:avLst/>
          <a:gdLst/>
          <a:ahLst/>
          <a:cxnLst/>
          <a:rect l="0" t="0" r="0" b="0"/>
          <a:pathLst>
            <a:path>
              <a:moveTo>
                <a:pt x="0" y="0"/>
              </a:moveTo>
              <a:lnTo>
                <a:pt x="0" y="1919479"/>
              </a:lnTo>
              <a:lnTo>
                <a:pt x="297363" y="191947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6417DF-615D-4680-84AE-521370099DDB}">
      <dsp:nvSpPr>
        <dsp:cNvPr id="0" name=""/>
        <dsp:cNvSpPr/>
      </dsp:nvSpPr>
      <dsp:spPr>
        <a:xfrm>
          <a:off x="5749740" y="1752693"/>
          <a:ext cx="4375647" cy="318942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a:ea typeface="+mn-ea"/>
              <a:cs typeface="+mn-cs"/>
            </a:rPr>
            <a:t>ER Doctor:</a:t>
          </a:r>
        </a:p>
        <a:p>
          <a:pPr marL="0" lvl="0" indent="0" algn="ctr" defTabSz="1422400">
            <a:lnSpc>
              <a:spcPct val="90000"/>
            </a:lnSpc>
            <a:spcBef>
              <a:spcPct val="0"/>
            </a:spcBef>
            <a:spcAft>
              <a:spcPct val="35000"/>
            </a:spcAft>
            <a:buNone/>
          </a:pPr>
          <a:r>
            <a:rPr lang="en-US" sz="3200" kern="1200" dirty="0">
              <a:latin typeface="Arial" panose="020B0604020202020204"/>
              <a:ea typeface="+mn-ea"/>
              <a:cs typeface="+mn-cs"/>
            </a:rPr>
            <a:t>Spends less time on a patient with a known history of addiction; doesn’t believe any care will matter</a:t>
          </a:r>
        </a:p>
      </dsp:txBody>
      <dsp:txXfrm>
        <a:off x="5843155" y="1846108"/>
        <a:ext cx="4188817" cy="3002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C2946-CF25-4D1F-A247-47F5B7F5DA51}">
      <dsp:nvSpPr>
        <dsp:cNvPr id="0" name=""/>
        <dsp:cNvSpPr/>
      </dsp:nvSpPr>
      <dsp:spPr>
        <a:xfrm>
          <a:off x="4009405" y="96"/>
          <a:ext cx="1435722" cy="1435722"/>
        </a:xfrm>
        <a:prstGeom prst="ellipse">
          <a:avLst/>
        </a:prstGeom>
        <a:solidFill>
          <a:schemeClr val="accent2">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Self</a:t>
          </a:r>
        </a:p>
        <a:p>
          <a:pPr marL="0" lvl="0" indent="0" algn="ctr" defTabSz="711200">
            <a:lnSpc>
              <a:spcPct val="90000"/>
            </a:lnSpc>
            <a:spcBef>
              <a:spcPct val="0"/>
            </a:spcBef>
            <a:spcAft>
              <a:spcPct val="35000"/>
            </a:spcAft>
            <a:buNone/>
          </a:pPr>
          <a:r>
            <a:rPr lang="en-US" sz="1600" kern="1200" dirty="0">
              <a:solidFill>
                <a:schemeClr val="bg1">
                  <a:lumMod val="50000"/>
                </a:schemeClr>
              </a:solidFill>
            </a:rPr>
            <a:t>(Internal)</a:t>
          </a:r>
        </a:p>
      </dsp:txBody>
      <dsp:txXfrm>
        <a:off x="4219662" y="210353"/>
        <a:ext cx="1015208" cy="1015208"/>
      </dsp:txXfrm>
    </dsp:sp>
    <dsp:sp modelId="{9D75FCCB-C2A6-450C-ABE2-BCF40A7C4F62}">
      <dsp:nvSpPr>
        <dsp:cNvPr id="0" name=""/>
        <dsp:cNvSpPr/>
      </dsp:nvSpPr>
      <dsp:spPr>
        <a:xfrm rot="1800000">
          <a:off x="5461081" y="1010012"/>
          <a:ext cx="383353" cy="4845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a:off x="5468785" y="1078172"/>
        <a:ext cx="268347" cy="290734"/>
      </dsp:txXfrm>
    </dsp:sp>
    <dsp:sp modelId="{F0985F40-37F8-4241-8B34-F9C50D6127D8}">
      <dsp:nvSpPr>
        <dsp:cNvPr id="0" name=""/>
        <dsp:cNvSpPr/>
      </dsp:nvSpPr>
      <dsp:spPr>
        <a:xfrm>
          <a:off x="5879180" y="1079612"/>
          <a:ext cx="1435722" cy="1435722"/>
        </a:xfrm>
        <a:prstGeom prst="ellipse">
          <a:avLst/>
        </a:prstGeom>
        <a:solidFill>
          <a:schemeClr val="accent2">
            <a:hueOff val="1156979"/>
            <a:satOff val="-878"/>
            <a:lumOff val="-78"/>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Past History &amp; Societal Norms</a:t>
          </a:r>
          <a:endParaRPr lang="en-US" sz="1600" kern="1200" dirty="0">
            <a:solidFill>
              <a:schemeClr val="bg1"/>
            </a:solidFill>
          </a:endParaRPr>
        </a:p>
      </dsp:txBody>
      <dsp:txXfrm>
        <a:off x="6089437" y="1289869"/>
        <a:ext cx="1015208" cy="1015208"/>
      </dsp:txXfrm>
    </dsp:sp>
    <dsp:sp modelId="{0A381458-F3D8-45C5-B1C5-AE1FFBCE38F9}">
      <dsp:nvSpPr>
        <dsp:cNvPr id="0" name=""/>
        <dsp:cNvSpPr/>
      </dsp:nvSpPr>
      <dsp:spPr>
        <a:xfrm rot="5400000">
          <a:off x="6405365" y="2623860"/>
          <a:ext cx="383353" cy="484556"/>
        </a:xfrm>
        <a:prstGeom prst="rightArrow">
          <a:avLst>
            <a:gd name="adj1" fmla="val 60000"/>
            <a:gd name="adj2" fmla="val 50000"/>
          </a:avLst>
        </a:prstGeom>
        <a:solidFill>
          <a:schemeClr val="accent2">
            <a:hueOff val="1156979"/>
            <a:satOff val="-878"/>
            <a:lumOff val="-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62868" y="2663268"/>
        <a:ext cx="268347" cy="290734"/>
      </dsp:txXfrm>
    </dsp:sp>
    <dsp:sp modelId="{25614038-1E5D-4116-A163-3243F0A29C9C}">
      <dsp:nvSpPr>
        <dsp:cNvPr id="0" name=""/>
        <dsp:cNvSpPr/>
      </dsp:nvSpPr>
      <dsp:spPr>
        <a:xfrm>
          <a:off x="5879180" y="3238642"/>
          <a:ext cx="1435722" cy="1435722"/>
        </a:xfrm>
        <a:prstGeom prst="ellipse">
          <a:avLst/>
        </a:prstGeom>
        <a:solidFill>
          <a:schemeClr val="accent2">
            <a:hueOff val="2313958"/>
            <a:satOff val="-1756"/>
            <a:lumOff val="-157"/>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Family &amp;</a:t>
          </a:r>
        </a:p>
        <a:p>
          <a:pPr marL="0" lvl="0" indent="0" algn="ctr" defTabSz="711200">
            <a:lnSpc>
              <a:spcPct val="90000"/>
            </a:lnSpc>
            <a:spcBef>
              <a:spcPct val="0"/>
            </a:spcBef>
            <a:spcAft>
              <a:spcPct val="35000"/>
            </a:spcAft>
            <a:buNone/>
          </a:pPr>
          <a:r>
            <a:rPr lang="en-US" sz="1600" kern="1200" dirty="0">
              <a:solidFill>
                <a:schemeClr val="bg1">
                  <a:lumMod val="50000"/>
                </a:schemeClr>
              </a:solidFill>
            </a:rPr>
            <a:t>Friends</a:t>
          </a:r>
        </a:p>
      </dsp:txBody>
      <dsp:txXfrm>
        <a:off x="6089437" y="3448899"/>
        <a:ext cx="1015208" cy="1015208"/>
      </dsp:txXfrm>
    </dsp:sp>
    <dsp:sp modelId="{8365D528-7502-49AE-9FF5-28A33F615686}">
      <dsp:nvSpPr>
        <dsp:cNvPr id="0" name=""/>
        <dsp:cNvSpPr/>
      </dsp:nvSpPr>
      <dsp:spPr>
        <a:xfrm rot="9022619">
          <a:off x="5459122" y="4248482"/>
          <a:ext cx="396673" cy="484556"/>
        </a:xfrm>
        <a:prstGeom prst="rightArrow">
          <a:avLst>
            <a:gd name="adj1" fmla="val 60000"/>
            <a:gd name="adj2" fmla="val 50000"/>
          </a:avLst>
        </a:prstGeom>
        <a:solidFill>
          <a:schemeClr val="accent2">
            <a:hueOff val="2313958"/>
            <a:satOff val="-1756"/>
            <a:lumOff val="-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rot="10800000">
        <a:off x="5570347" y="4315982"/>
        <a:ext cx="277671" cy="290734"/>
      </dsp:txXfrm>
    </dsp:sp>
    <dsp:sp modelId="{FACB48F0-4BF7-4EA0-B6A2-AA8852670216}">
      <dsp:nvSpPr>
        <dsp:cNvPr id="0" name=""/>
        <dsp:cNvSpPr/>
      </dsp:nvSpPr>
      <dsp:spPr>
        <a:xfrm>
          <a:off x="3980496" y="4318254"/>
          <a:ext cx="1435722" cy="1435722"/>
        </a:xfrm>
        <a:prstGeom prst="ellipse">
          <a:avLst/>
        </a:prstGeom>
        <a:solidFill>
          <a:schemeClr val="accent2">
            <a:hueOff val="3470937"/>
            <a:satOff val="-2635"/>
            <a:lumOff val="-235"/>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1200" dirty="0">
              <a:solidFill>
                <a:schemeClr val="bg1">
                  <a:lumMod val="50000"/>
                </a:schemeClr>
              </a:solidFill>
            </a:rPr>
            <a:t>Peers in Recovery</a:t>
          </a:r>
        </a:p>
      </dsp:txBody>
      <dsp:txXfrm>
        <a:off x="4190753" y="4528511"/>
        <a:ext cx="1015208" cy="1015208"/>
      </dsp:txXfrm>
    </dsp:sp>
    <dsp:sp modelId="{903F8A1C-4DD3-4203-880F-1D760C844683}">
      <dsp:nvSpPr>
        <dsp:cNvPr id="0" name=""/>
        <dsp:cNvSpPr/>
      </dsp:nvSpPr>
      <dsp:spPr>
        <a:xfrm rot="12623420">
          <a:off x="3601892" y="4259330"/>
          <a:ext cx="370135" cy="484556"/>
        </a:xfrm>
        <a:prstGeom prst="rightArrow">
          <a:avLst>
            <a:gd name="adj1" fmla="val 60000"/>
            <a:gd name="adj2" fmla="val 50000"/>
          </a:avLst>
        </a:prstGeom>
        <a:solidFill>
          <a:schemeClr val="accent2">
            <a:hueOff val="3470937"/>
            <a:satOff val="-2635"/>
            <a:lumOff val="-2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rot="10800000">
        <a:off x="3705303" y="4384328"/>
        <a:ext cx="259095" cy="290734"/>
      </dsp:txXfrm>
    </dsp:sp>
    <dsp:sp modelId="{57A0DA35-6042-463D-8001-32CED9CA60BE}">
      <dsp:nvSpPr>
        <dsp:cNvPr id="0" name=""/>
        <dsp:cNvSpPr/>
      </dsp:nvSpPr>
      <dsp:spPr>
        <a:xfrm>
          <a:off x="2139630" y="3238642"/>
          <a:ext cx="1435722" cy="1435722"/>
        </a:xfrm>
        <a:prstGeom prst="ellipse">
          <a:avLst/>
        </a:prstGeom>
        <a:solidFill>
          <a:schemeClr val="accent2">
            <a:hueOff val="4627916"/>
            <a:satOff val="-3513"/>
            <a:lumOff val="-314"/>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Criminal Justice System</a:t>
          </a:r>
        </a:p>
      </dsp:txBody>
      <dsp:txXfrm>
        <a:off x="2349887" y="3448899"/>
        <a:ext cx="1015208" cy="1015208"/>
      </dsp:txXfrm>
    </dsp:sp>
    <dsp:sp modelId="{8139E872-A1A0-4384-A16C-9653151DAB72}">
      <dsp:nvSpPr>
        <dsp:cNvPr id="0" name=""/>
        <dsp:cNvSpPr/>
      </dsp:nvSpPr>
      <dsp:spPr>
        <a:xfrm rot="16200000">
          <a:off x="2665814" y="2645559"/>
          <a:ext cx="383353" cy="484556"/>
        </a:xfrm>
        <a:prstGeom prst="rightArrow">
          <a:avLst>
            <a:gd name="adj1" fmla="val 60000"/>
            <a:gd name="adj2" fmla="val 50000"/>
          </a:avLst>
        </a:prstGeom>
        <a:solidFill>
          <a:schemeClr val="accent2">
            <a:hueOff val="4627916"/>
            <a:satOff val="-3513"/>
            <a:lumOff val="-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a:off x="2723317" y="2799973"/>
        <a:ext cx="268347" cy="290734"/>
      </dsp:txXfrm>
    </dsp:sp>
    <dsp:sp modelId="{E0B9163A-A5CB-4865-AFFD-08C80807A419}">
      <dsp:nvSpPr>
        <dsp:cNvPr id="0" name=""/>
        <dsp:cNvSpPr/>
      </dsp:nvSpPr>
      <dsp:spPr>
        <a:xfrm>
          <a:off x="2139630" y="1079612"/>
          <a:ext cx="1435722" cy="1435722"/>
        </a:xfrm>
        <a:prstGeom prst="ellipse">
          <a:avLst/>
        </a:prstGeom>
        <a:solidFill>
          <a:schemeClr val="accent2">
            <a:hueOff val="5784895"/>
            <a:satOff val="-4391"/>
            <a:lumOff val="-392"/>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Providers</a:t>
          </a:r>
        </a:p>
      </dsp:txBody>
      <dsp:txXfrm>
        <a:off x="2349887" y="1289869"/>
        <a:ext cx="1015208" cy="1015208"/>
      </dsp:txXfrm>
    </dsp:sp>
    <dsp:sp modelId="{D6703A1D-88D6-4E80-94B9-F988B8B82DE9}">
      <dsp:nvSpPr>
        <dsp:cNvPr id="0" name=""/>
        <dsp:cNvSpPr/>
      </dsp:nvSpPr>
      <dsp:spPr>
        <a:xfrm rot="19800000">
          <a:off x="3591306" y="1020862"/>
          <a:ext cx="383353" cy="484556"/>
        </a:xfrm>
        <a:prstGeom prst="rightArrow">
          <a:avLst>
            <a:gd name="adj1" fmla="val 60000"/>
            <a:gd name="adj2" fmla="val 50000"/>
          </a:avLst>
        </a:prstGeom>
        <a:solidFill>
          <a:schemeClr val="accent2">
            <a:hueOff val="5784895"/>
            <a:satOff val="-439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a:off x="3599010" y="1146525"/>
        <a:ext cx="268347" cy="290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C2946-CF25-4D1F-A247-47F5B7F5DA51}">
      <dsp:nvSpPr>
        <dsp:cNvPr id="0" name=""/>
        <dsp:cNvSpPr/>
      </dsp:nvSpPr>
      <dsp:spPr>
        <a:xfrm>
          <a:off x="4009405" y="96"/>
          <a:ext cx="1435722" cy="1435722"/>
        </a:xfrm>
        <a:prstGeom prst="ellipse">
          <a:avLst/>
        </a:prstGeom>
        <a:solidFill>
          <a:schemeClr val="accent2">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Self</a:t>
          </a:r>
        </a:p>
        <a:p>
          <a:pPr marL="0" lvl="0" indent="0" algn="ctr" defTabSz="711200">
            <a:lnSpc>
              <a:spcPct val="90000"/>
            </a:lnSpc>
            <a:spcBef>
              <a:spcPct val="0"/>
            </a:spcBef>
            <a:spcAft>
              <a:spcPct val="35000"/>
            </a:spcAft>
            <a:buNone/>
          </a:pPr>
          <a:r>
            <a:rPr lang="en-US" sz="1600" kern="1200" dirty="0">
              <a:solidFill>
                <a:schemeClr val="bg1">
                  <a:lumMod val="50000"/>
                </a:schemeClr>
              </a:solidFill>
            </a:rPr>
            <a:t>(Internal)</a:t>
          </a:r>
        </a:p>
      </dsp:txBody>
      <dsp:txXfrm>
        <a:off x="4219662" y="210353"/>
        <a:ext cx="1015208" cy="1015208"/>
      </dsp:txXfrm>
    </dsp:sp>
    <dsp:sp modelId="{9D75FCCB-C2A6-450C-ABE2-BCF40A7C4F62}">
      <dsp:nvSpPr>
        <dsp:cNvPr id="0" name=""/>
        <dsp:cNvSpPr/>
      </dsp:nvSpPr>
      <dsp:spPr>
        <a:xfrm rot="1800000">
          <a:off x="5461081" y="1010012"/>
          <a:ext cx="383353" cy="4845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a:off x="5468785" y="1078172"/>
        <a:ext cx="268347" cy="290734"/>
      </dsp:txXfrm>
    </dsp:sp>
    <dsp:sp modelId="{F0985F40-37F8-4241-8B34-F9C50D6127D8}">
      <dsp:nvSpPr>
        <dsp:cNvPr id="0" name=""/>
        <dsp:cNvSpPr/>
      </dsp:nvSpPr>
      <dsp:spPr>
        <a:xfrm>
          <a:off x="5879180" y="1079612"/>
          <a:ext cx="1435722" cy="1435722"/>
        </a:xfrm>
        <a:prstGeom prst="ellipse">
          <a:avLst/>
        </a:prstGeom>
        <a:solidFill>
          <a:schemeClr val="accent2">
            <a:hueOff val="1156979"/>
            <a:satOff val="-878"/>
            <a:lumOff val="-78"/>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Past History &amp; Societal Norms</a:t>
          </a:r>
          <a:endParaRPr lang="en-US" sz="1600" kern="1200" dirty="0">
            <a:solidFill>
              <a:schemeClr val="bg1"/>
            </a:solidFill>
          </a:endParaRPr>
        </a:p>
      </dsp:txBody>
      <dsp:txXfrm>
        <a:off x="6089437" y="1289869"/>
        <a:ext cx="1015208" cy="1015208"/>
      </dsp:txXfrm>
    </dsp:sp>
    <dsp:sp modelId="{0A381458-F3D8-45C5-B1C5-AE1FFBCE38F9}">
      <dsp:nvSpPr>
        <dsp:cNvPr id="0" name=""/>
        <dsp:cNvSpPr/>
      </dsp:nvSpPr>
      <dsp:spPr>
        <a:xfrm rot="5400000">
          <a:off x="6405365" y="2623860"/>
          <a:ext cx="383353" cy="484556"/>
        </a:xfrm>
        <a:prstGeom prst="rightArrow">
          <a:avLst>
            <a:gd name="adj1" fmla="val 60000"/>
            <a:gd name="adj2" fmla="val 50000"/>
          </a:avLst>
        </a:prstGeom>
        <a:solidFill>
          <a:schemeClr val="accent2">
            <a:hueOff val="1156979"/>
            <a:satOff val="-878"/>
            <a:lumOff val="-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62868" y="2663268"/>
        <a:ext cx="268347" cy="290734"/>
      </dsp:txXfrm>
    </dsp:sp>
    <dsp:sp modelId="{25614038-1E5D-4116-A163-3243F0A29C9C}">
      <dsp:nvSpPr>
        <dsp:cNvPr id="0" name=""/>
        <dsp:cNvSpPr/>
      </dsp:nvSpPr>
      <dsp:spPr>
        <a:xfrm>
          <a:off x="5879180" y="3238642"/>
          <a:ext cx="1435722" cy="1435722"/>
        </a:xfrm>
        <a:prstGeom prst="ellipse">
          <a:avLst/>
        </a:prstGeom>
        <a:solidFill>
          <a:schemeClr val="accent2">
            <a:hueOff val="2313958"/>
            <a:satOff val="-1756"/>
            <a:lumOff val="-157"/>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Family &amp;</a:t>
          </a:r>
        </a:p>
        <a:p>
          <a:pPr marL="0" lvl="0" indent="0" algn="ctr" defTabSz="711200">
            <a:lnSpc>
              <a:spcPct val="90000"/>
            </a:lnSpc>
            <a:spcBef>
              <a:spcPct val="0"/>
            </a:spcBef>
            <a:spcAft>
              <a:spcPct val="35000"/>
            </a:spcAft>
            <a:buNone/>
          </a:pPr>
          <a:r>
            <a:rPr lang="en-US" sz="1600" kern="1200" dirty="0">
              <a:solidFill>
                <a:schemeClr val="bg1">
                  <a:lumMod val="50000"/>
                </a:schemeClr>
              </a:solidFill>
            </a:rPr>
            <a:t>Friends</a:t>
          </a:r>
        </a:p>
      </dsp:txBody>
      <dsp:txXfrm>
        <a:off x="6089437" y="3448899"/>
        <a:ext cx="1015208" cy="1015208"/>
      </dsp:txXfrm>
    </dsp:sp>
    <dsp:sp modelId="{8365D528-7502-49AE-9FF5-28A33F615686}">
      <dsp:nvSpPr>
        <dsp:cNvPr id="0" name=""/>
        <dsp:cNvSpPr/>
      </dsp:nvSpPr>
      <dsp:spPr>
        <a:xfrm rot="9022619">
          <a:off x="5459122" y="4248482"/>
          <a:ext cx="396673" cy="484556"/>
        </a:xfrm>
        <a:prstGeom prst="rightArrow">
          <a:avLst>
            <a:gd name="adj1" fmla="val 60000"/>
            <a:gd name="adj2" fmla="val 50000"/>
          </a:avLst>
        </a:prstGeom>
        <a:solidFill>
          <a:schemeClr val="accent2">
            <a:hueOff val="2313958"/>
            <a:satOff val="-1756"/>
            <a:lumOff val="-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rot="10800000">
        <a:off x="5570347" y="4315982"/>
        <a:ext cx="277671" cy="290734"/>
      </dsp:txXfrm>
    </dsp:sp>
    <dsp:sp modelId="{FACB48F0-4BF7-4EA0-B6A2-AA8852670216}">
      <dsp:nvSpPr>
        <dsp:cNvPr id="0" name=""/>
        <dsp:cNvSpPr/>
      </dsp:nvSpPr>
      <dsp:spPr>
        <a:xfrm>
          <a:off x="3980496" y="4318254"/>
          <a:ext cx="1435722" cy="1435722"/>
        </a:xfrm>
        <a:prstGeom prst="ellipse">
          <a:avLst/>
        </a:prstGeom>
        <a:solidFill>
          <a:schemeClr val="accent2">
            <a:hueOff val="3470937"/>
            <a:satOff val="-2635"/>
            <a:lumOff val="-235"/>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1200" dirty="0">
              <a:solidFill>
                <a:schemeClr val="bg1">
                  <a:lumMod val="50000"/>
                </a:schemeClr>
              </a:solidFill>
            </a:rPr>
            <a:t>Peers in Recovery</a:t>
          </a:r>
        </a:p>
      </dsp:txBody>
      <dsp:txXfrm>
        <a:off x="4190753" y="4528511"/>
        <a:ext cx="1015208" cy="1015208"/>
      </dsp:txXfrm>
    </dsp:sp>
    <dsp:sp modelId="{903F8A1C-4DD3-4203-880F-1D760C844683}">
      <dsp:nvSpPr>
        <dsp:cNvPr id="0" name=""/>
        <dsp:cNvSpPr/>
      </dsp:nvSpPr>
      <dsp:spPr>
        <a:xfrm rot="12623420">
          <a:off x="3601892" y="4259330"/>
          <a:ext cx="370135" cy="484556"/>
        </a:xfrm>
        <a:prstGeom prst="rightArrow">
          <a:avLst>
            <a:gd name="adj1" fmla="val 60000"/>
            <a:gd name="adj2" fmla="val 50000"/>
          </a:avLst>
        </a:prstGeom>
        <a:solidFill>
          <a:schemeClr val="accent2">
            <a:hueOff val="3470937"/>
            <a:satOff val="-2635"/>
            <a:lumOff val="-2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rot="10800000">
        <a:off x="3705303" y="4384328"/>
        <a:ext cx="259095" cy="290734"/>
      </dsp:txXfrm>
    </dsp:sp>
    <dsp:sp modelId="{57A0DA35-6042-463D-8001-32CED9CA60BE}">
      <dsp:nvSpPr>
        <dsp:cNvPr id="0" name=""/>
        <dsp:cNvSpPr/>
      </dsp:nvSpPr>
      <dsp:spPr>
        <a:xfrm>
          <a:off x="2139630" y="3238642"/>
          <a:ext cx="1435722" cy="1435722"/>
        </a:xfrm>
        <a:prstGeom prst="ellipse">
          <a:avLst/>
        </a:prstGeom>
        <a:solidFill>
          <a:schemeClr val="accent2">
            <a:hueOff val="4627916"/>
            <a:satOff val="-3513"/>
            <a:lumOff val="-314"/>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Criminal Justice System</a:t>
          </a:r>
        </a:p>
      </dsp:txBody>
      <dsp:txXfrm>
        <a:off x="2349887" y="3448899"/>
        <a:ext cx="1015208" cy="1015208"/>
      </dsp:txXfrm>
    </dsp:sp>
    <dsp:sp modelId="{8139E872-A1A0-4384-A16C-9653151DAB72}">
      <dsp:nvSpPr>
        <dsp:cNvPr id="0" name=""/>
        <dsp:cNvSpPr/>
      </dsp:nvSpPr>
      <dsp:spPr>
        <a:xfrm rot="16200000">
          <a:off x="2665814" y="2645559"/>
          <a:ext cx="383353" cy="484556"/>
        </a:xfrm>
        <a:prstGeom prst="rightArrow">
          <a:avLst>
            <a:gd name="adj1" fmla="val 60000"/>
            <a:gd name="adj2" fmla="val 50000"/>
          </a:avLst>
        </a:prstGeom>
        <a:solidFill>
          <a:schemeClr val="accent2">
            <a:hueOff val="4627916"/>
            <a:satOff val="-3513"/>
            <a:lumOff val="-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a:off x="2723317" y="2799973"/>
        <a:ext cx="268347" cy="290734"/>
      </dsp:txXfrm>
    </dsp:sp>
    <dsp:sp modelId="{E0B9163A-A5CB-4865-AFFD-08C80807A419}">
      <dsp:nvSpPr>
        <dsp:cNvPr id="0" name=""/>
        <dsp:cNvSpPr/>
      </dsp:nvSpPr>
      <dsp:spPr>
        <a:xfrm>
          <a:off x="2139630" y="1079612"/>
          <a:ext cx="1435722" cy="1435722"/>
        </a:xfrm>
        <a:prstGeom prst="ellipse">
          <a:avLst/>
        </a:prstGeom>
        <a:solidFill>
          <a:schemeClr val="accent2">
            <a:hueOff val="5784895"/>
            <a:satOff val="-4391"/>
            <a:lumOff val="-392"/>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50000"/>
                </a:schemeClr>
              </a:solidFill>
            </a:rPr>
            <a:t>Providers</a:t>
          </a:r>
        </a:p>
      </dsp:txBody>
      <dsp:txXfrm>
        <a:off x="2349887" y="1289869"/>
        <a:ext cx="1015208" cy="1015208"/>
      </dsp:txXfrm>
    </dsp:sp>
    <dsp:sp modelId="{D6703A1D-88D6-4E80-94B9-F988B8B82DE9}">
      <dsp:nvSpPr>
        <dsp:cNvPr id="0" name=""/>
        <dsp:cNvSpPr/>
      </dsp:nvSpPr>
      <dsp:spPr>
        <a:xfrm rot="19800000">
          <a:off x="3591306" y="1020862"/>
          <a:ext cx="383353" cy="484556"/>
        </a:xfrm>
        <a:prstGeom prst="rightArrow">
          <a:avLst>
            <a:gd name="adj1" fmla="val 60000"/>
            <a:gd name="adj2" fmla="val 50000"/>
          </a:avLst>
        </a:prstGeom>
        <a:solidFill>
          <a:schemeClr val="accent2">
            <a:hueOff val="5784895"/>
            <a:satOff val="-439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bg1">
                <a:lumMod val="50000"/>
              </a:schemeClr>
            </a:solidFill>
          </a:endParaRPr>
        </a:p>
      </dsp:txBody>
      <dsp:txXfrm>
        <a:off x="3599010" y="1146525"/>
        <a:ext cx="268347" cy="2907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875AD-C3D5-4AA1-B42D-3DF50BF84C96}">
      <dsp:nvSpPr>
        <dsp:cNvPr id="0" name=""/>
        <dsp:cNvSpPr/>
      </dsp:nvSpPr>
      <dsp:spPr>
        <a:xfrm>
          <a:off x="3485015" y="1219"/>
          <a:ext cx="1444129" cy="1444129"/>
        </a:xfrm>
        <a:prstGeom prst="ellipse">
          <a:avLst/>
        </a:prstGeom>
        <a:solidFill>
          <a:schemeClr val="accent5">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494949">
                  <a:lumMod val="50000"/>
                </a:srgbClr>
              </a:solidFill>
              <a:latin typeface="Segoe UI"/>
              <a:ea typeface="+mn-ea"/>
              <a:cs typeface="+mn-cs"/>
            </a:rPr>
            <a:t>Eating Pathology</a:t>
          </a:r>
        </a:p>
      </dsp:txBody>
      <dsp:txXfrm>
        <a:off x="3696503" y="212707"/>
        <a:ext cx="1021153" cy="1021153"/>
      </dsp:txXfrm>
    </dsp:sp>
    <dsp:sp modelId="{B6B95D64-5DE3-4D5E-BE39-5CE3CB769FD2}">
      <dsp:nvSpPr>
        <dsp:cNvPr id="0" name=""/>
        <dsp:cNvSpPr/>
      </dsp:nvSpPr>
      <dsp:spPr>
        <a:xfrm rot="2700000">
          <a:off x="4774172" y="1238819"/>
          <a:ext cx="384277" cy="48739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791055" y="1295539"/>
        <a:ext cx="268994" cy="292435"/>
      </dsp:txXfrm>
    </dsp:sp>
    <dsp:sp modelId="{1E1ECAE9-47D8-4A42-A846-A8630EEF1D3B}">
      <dsp:nvSpPr>
        <dsp:cNvPr id="0" name=""/>
        <dsp:cNvSpPr/>
      </dsp:nvSpPr>
      <dsp:spPr>
        <a:xfrm>
          <a:off x="5018858" y="1535063"/>
          <a:ext cx="1444129" cy="1444129"/>
        </a:xfrm>
        <a:prstGeom prst="ellipse">
          <a:avLst/>
        </a:prstGeom>
        <a:solidFill>
          <a:schemeClr val="accent5">
            <a:hueOff val="-994290"/>
            <a:satOff val="-32407"/>
            <a:lumOff val="-14379"/>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494949">
                  <a:lumMod val="50000"/>
                </a:srgbClr>
              </a:solidFill>
              <a:latin typeface="Segoe UI"/>
              <a:ea typeface="+mn-ea"/>
              <a:cs typeface="+mn-cs"/>
            </a:rPr>
            <a:t>Overweight/ Obesity</a:t>
          </a:r>
        </a:p>
      </dsp:txBody>
      <dsp:txXfrm>
        <a:off x="5230346" y="1746551"/>
        <a:ext cx="1021153" cy="1021153"/>
      </dsp:txXfrm>
    </dsp:sp>
    <dsp:sp modelId="{0106EA90-50D1-45FA-908A-BF9A126494A4}">
      <dsp:nvSpPr>
        <dsp:cNvPr id="0" name=""/>
        <dsp:cNvSpPr/>
      </dsp:nvSpPr>
      <dsp:spPr>
        <a:xfrm rot="8100000">
          <a:off x="4789553" y="2772662"/>
          <a:ext cx="384277" cy="487393"/>
        </a:xfrm>
        <a:prstGeom prst="rightArrow">
          <a:avLst>
            <a:gd name="adj1" fmla="val 60000"/>
            <a:gd name="adj2" fmla="val 50000"/>
          </a:avLst>
        </a:prstGeom>
        <a:solidFill>
          <a:schemeClr val="accent5">
            <a:hueOff val="-994290"/>
            <a:satOff val="-32407"/>
            <a:lumOff val="-143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887953" y="2829382"/>
        <a:ext cx="268994" cy="292435"/>
      </dsp:txXfrm>
    </dsp:sp>
    <dsp:sp modelId="{5ABBA60C-34C5-47B9-81A4-C2CAE788A9FD}">
      <dsp:nvSpPr>
        <dsp:cNvPr id="0" name=""/>
        <dsp:cNvSpPr/>
      </dsp:nvSpPr>
      <dsp:spPr>
        <a:xfrm>
          <a:off x="3485015" y="3068906"/>
          <a:ext cx="1444129" cy="1444129"/>
        </a:xfrm>
        <a:prstGeom prst="ellipse">
          <a:avLst/>
        </a:prstGeom>
        <a:solidFill>
          <a:schemeClr val="accent5">
            <a:hueOff val="-1988579"/>
            <a:satOff val="-64815"/>
            <a:lumOff val="-28758"/>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Segoe UI"/>
              <a:ea typeface="+mn-ea"/>
              <a:cs typeface="+mn-cs"/>
            </a:rPr>
            <a:t>Malnutrition</a:t>
          </a:r>
        </a:p>
      </dsp:txBody>
      <dsp:txXfrm>
        <a:off x="3696503" y="3280394"/>
        <a:ext cx="1021153" cy="1021153"/>
      </dsp:txXfrm>
    </dsp:sp>
    <dsp:sp modelId="{85BF5A2E-3D0C-4EF2-AEA5-7E2DD47BCB49}">
      <dsp:nvSpPr>
        <dsp:cNvPr id="0" name=""/>
        <dsp:cNvSpPr/>
      </dsp:nvSpPr>
      <dsp:spPr>
        <a:xfrm rot="13500000">
          <a:off x="3255710" y="2788043"/>
          <a:ext cx="384277" cy="487393"/>
        </a:xfrm>
        <a:prstGeom prst="rightArrow">
          <a:avLst>
            <a:gd name="adj1" fmla="val 60000"/>
            <a:gd name="adj2" fmla="val 50000"/>
          </a:avLst>
        </a:prstGeom>
        <a:solidFill>
          <a:schemeClr val="accent5">
            <a:hueOff val="-1988579"/>
            <a:satOff val="-64815"/>
            <a:lumOff val="-287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354110" y="2926281"/>
        <a:ext cx="268994" cy="292435"/>
      </dsp:txXfrm>
    </dsp:sp>
    <dsp:sp modelId="{94676F89-CCF6-4B69-B041-99BA1CE81651}">
      <dsp:nvSpPr>
        <dsp:cNvPr id="0" name=""/>
        <dsp:cNvSpPr/>
      </dsp:nvSpPr>
      <dsp:spPr>
        <a:xfrm>
          <a:off x="1951172" y="1535063"/>
          <a:ext cx="1444129" cy="1444129"/>
        </a:xfrm>
        <a:prstGeom prst="ellipse">
          <a:avLst/>
        </a:prstGeom>
        <a:solidFill>
          <a:schemeClr val="accent4">
            <a:lumMod val="5000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Segoe UI"/>
              <a:ea typeface="+mn-ea"/>
              <a:cs typeface="+mn-cs"/>
            </a:rPr>
            <a:t>Inactivity</a:t>
          </a:r>
        </a:p>
      </dsp:txBody>
      <dsp:txXfrm>
        <a:off x="2162660" y="1746551"/>
        <a:ext cx="1021153" cy="1021153"/>
      </dsp:txXfrm>
    </dsp:sp>
    <dsp:sp modelId="{0408F759-C868-4C0F-A673-963C5F753BC8}">
      <dsp:nvSpPr>
        <dsp:cNvPr id="0" name=""/>
        <dsp:cNvSpPr/>
      </dsp:nvSpPr>
      <dsp:spPr>
        <a:xfrm rot="18900000">
          <a:off x="3240329" y="1254199"/>
          <a:ext cx="384277" cy="487393"/>
        </a:xfrm>
        <a:prstGeom prst="rightArrow">
          <a:avLst>
            <a:gd name="adj1" fmla="val 60000"/>
            <a:gd name="adj2" fmla="val 50000"/>
          </a:avLst>
        </a:prstGeom>
        <a:solidFill>
          <a:schemeClr val="accent5">
            <a:hueOff val="-2982869"/>
            <a:satOff val="-97222"/>
            <a:lumOff val="-431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257212" y="1392437"/>
        <a:ext cx="268994" cy="2924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85003-FE9B-488E-9359-22ED151C25A4}">
      <dsp:nvSpPr>
        <dsp:cNvPr id="0" name=""/>
        <dsp:cNvSpPr/>
      </dsp:nvSpPr>
      <dsp:spPr>
        <a:xfrm>
          <a:off x="4164892" y="1024836"/>
          <a:ext cx="3630220" cy="363089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A596AA-40B8-4D5C-8AD0-3B34F2698C8E}">
      <dsp:nvSpPr>
        <dsp:cNvPr id="0" name=""/>
        <dsp:cNvSpPr/>
      </dsp:nvSpPr>
      <dsp:spPr>
        <a:xfrm>
          <a:off x="4261175" y="1145894"/>
          <a:ext cx="3389150" cy="3388789"/>
        </a:xfrm>
        <a:prstGeom prst="ellipse">
          <a:avLst/>
        </a:prstGeom>
        <a:solidFill>
          <a:schemeClr val="accent4">
            <a:lumMod val="40000"/>
            <a:lumOff val="60000"/>
          </a:schemeClr>
        </a:solidFill>
        <a:ln w="762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algn="ctr" defTabSz="1644650">
            <a:lnSpc>
              <a:spcPct val="90000"/>
            </a:lnSpc>
            <a:spcBef>
              <a:spcPct val="0"/>
            </a:spcBef>
            <a:spcAft>
              <a:spcPts val="0"/>
            </a:spcAft>
            <a:buNone/>
          </a:pPr>
          <a:r>
            <a:rPr lang="en-US" sz="2300" b="1" kern="1200" dirty="0">
              <a:solidFill>
                <a:srgbClr val="000000"/>
              </a:solidFill>
            </a:rPr>
            <a:t>Whole Person</a:t>
          </a:r>
        </a:p>
        <a:p>
          <a:pPr marL="0" lvl="0" algn="ctr" defTabSz="1644650">
            <a:lnSpc>
              <a:spcPct val="90000"/>
            </a:lnSpc>
            <a:spcBef>
              <a:spcPct val="0"/>
            </a:spcBef>
            <a:spcAft>
              <a:spcPts val="0"/>
            </a:spcAft>
            <a:buNone/>
          </a:pPr>
          <a:endParaRPr lang="en-US" sz="200" b="1" kern="1200" dirty="0">
            <a:solidFill>
              <a:srgbClr val="C00000"/>
            </a:solidFill>
          </a:endParaRPr>
        </a:p>
        <a:p>
          <a:pPr marL="0" lvl="0" algn="ctr" defTabSz="1644650">
            <a:lnSpc>
              <a:spcPct val="90000"/>
            </a:lnSpc>
            <a:spcBef>
              <a:spcPct val="0"/>
            </a:spcBef>
            <a:spcAft>
              <a:spcPts val="0"/>
            </a:spcAft>
            <a:buNone/>
          </a:pPr>
          <a:r>
            <a:rPr lang="en-US" sz="1600" b="1" kern="1200" dirty="0">
              <a:solidFill>
                <a:srgbClr val="000000"/>
              </a:solidFill>
            </a:rPr>
            <a:t>Abstinence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200" dirty="0">
              <a:solidFill>
                <a:srgbClr val="000000"/>
              </a:solidFill>
            </a:rPr>
            <a:t>Cravings/Triggers to Prevent Reoccurrence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200" dirty="0">
              <a:solidFill>
                <a:srgbClr val="000000"/>
              </a:solidFill>
            </a:rPr>
            <a:t>Employment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200" dirty="0">
              <a:solidFill>
                <a:srgbClr val="000000"/>
              </a:solidFill>
            </a:rPr>
            <a:t>Family Reunification     &amp; Parenting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200" dirty="0">
              <a:solidFill>
                <a:srgbClr val="000000"/>
              </a:solidFill>
            </a:rPr>
            <a:t>Housing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200" dirty="0">
              <a:solidFill>
                <a:srgbClr val="000000"/>
              </a:solidFill>
            </a:rPr>
            <a:t>Food Security</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200" dirty="0">
              <a:solidFill>
                <a:srgbClr val="000000"/>
              </a:solidFill>
            </a:rPr>
            <a:t>Relationships</a:t>
          </a:r>
          <a:endParaRPr lang="en-US" sz="3700" b="1" kern="1200" dirty="0">
            <a:solidFill>
              <a:srgbClr val="000000"/>
            </a:solidFill>
          </a:endParaRPr>
        </a:p>
      </dsp:txBody>
      <dsp:txXfrm>
        <a:off x="4745677" y="1630098"/>
        <a:ext cx="2420146" cy="2420382"/>
      </dsp:txXfrm>
    </dsp:sp>
    <dsp:sp modelId="{0722438C-A727-4BF0-BE65-6E3D96D329BF}">
      <dsp:nvSpPr>
        <dsp:cNvPr id="0" name=""/>
        <dsp:cNvSpPr/>
      </dsp:nvSpPr>
      <dsp:spPr>
        <a:xfrm rot="13345637">
          <a:off x="7473471" y="1591181"/>
          <a:ext cx="3621476" cy="3621476"/>
        </a:xfrm>
        <a:prstGeom prst="teardrop">
          <a:avLst>
            <a:gd name="adj" fmla="val 10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1B5FA-B75A-4465-819F-554D6A55CD3A}">
      <dsp:nvSpPr>
        <dsp:cNvPr id="0" name=""/>
        <dsp:cNvSpPr/>
      </dsp:nvSpPr>
      <dsp:spPr>
        <a:xfrm>
          <a:off x="7562705" y="1699352"/>
          <a:ext cx="3389150" cy="338878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2"/>
            </a:solidFill>
          </a:endParaRPr>
        </a:p>
        <a:p>
          <a:pPr marL="0" lvl="0" indent="0" algn="ctr" defTabSz="889000">
            <a:lnSpc>
              <a:spcPct val="90000"/>
            </a:lnSpc>
            <a:spcBef>
              <a:spcPct val="0"/>
            </a:spcBef>
            <a:spcAft>
              <a:spcPct val="35000"/>
            </a:spcAft>
            <a:buNone/>
          </a:pPr>
          <a:r>
            <a:rPr lang="en-US" sz="1800" b="1" kern="1200" dirty="0">
              <a:solidFill>
                <a:schemeClr val="bg2"/>
              </a:solidFill>
            </a:rPr>
            <a:t>Detoxification</a:t>
          </a:r>
        </a:p>
        <a:p>
          <a:pPr marL="0" lvl="0" indent="0" algn="ctr" defTabSz="889000">
            <a:lnSpc>
              <a:spcPct val="90000"/>
            </a:lnSpc>
            <a:spcBef>
              <a:spcPct val="0"/>
            </a:spcBef>
            <a:spcAft>
              <a:spcPct val="35000"/>
            </a:spcAft>
            <a:buNone/>
          </a:pPr>
          <a:r>
            <a:rPr lang="en-US" sz="1800" b="1" kern="1200" dirty="0">
              <a:solidFill>
                <a:schemeClr val="bg2"/>
              </a:solidFill>
            </a:rPr>
            <a:t>Assessment</a:t>
          </a:r>
        </a:p>
        <a:p>
          <a:pPr marL="0" lvl="0" indent="0" algn="ctr" defTabSz="889000">
            <a:lnSpc>
              <a:spcPct val="90000"/>
            </a:lnSpc>
            <a:spcBef>
              <a:spcPct val="0"/>
            </a:spcBef>
            <a:spcAft>
              <a:spcPct val="35000"/>
            </a:spcAft>
            <a:buNone/>
          </a:pPr>
          <a:r>
            <a:rPr lang="en-US" sz="1800" b="1" kern="1200" dirty="0">
              <a:solidFill>
                <a:schemeClr val="bg2"/>
              </a:solidFill>
            </a:rPr>
            <a:t>Counseling </a:t>
          </a:r>
        </a:p>
        <a:p>
          <a:pPr marL="0" lvl="0" indent="0" algn="ctr" defTabSz="889000">
            <a:lnSpc>
              <a:spcPct val="90000"/>
            </a:lnSpc>
            <a:spcBef>
              <a:spcPct val="0"/>
            </a:spcBef>
            <a:spcAft>
              <a:spcPct val="35000"/>
            </a:spcAft>
            <a:buNone/>
          </a:pPr>
          <a:r>
            <a:rPr lang="en-US" sz="1800" b="1" kern="1200" dirty="0">
              <a:solidFill>
                <a:schemeClr val="bg2"/>
              </a:solidFill>
            </a:rPr>
            <a:t>Behavioral Therapy</a:t>
          </a:r>
        </a:p>
        <a:p>
          <a:pPr marL="0" lvl="0" indent="0" algn="ctr" defTabSz="889000">
            <a:lnSpc>
              <a:spcPct val="90000"/>
            </a:lnSpc>
            <a:spcBef>
              <a:spcPct val="0"/>
            </a:spcBef>
            <a:spcAft>
              <a:spcPct val="35000"/>
            </a:spcAft>
            <a:buNone/>
          </a:pPr>
          <a:r>
            <a:rPr lang="en-US" sz="1800" b="1" kern="1200" dirty="0">
              <a:solidFill>
                <a:schemeClr val="bg2"/>
              </a:solidFill>
            </a:rPr>
            <a:t>Co-Occurring Disorders</a:t>
          </a:r>
        </a:p>
        <a:p>
          <a:pPr marL="0" lvl="0" indent="0" algn="ctr" defTabSz="889000">
            <a:lnSpc>
              <a:spcPct val="90000"/>
            </a:lnSpc>
            <a:spcBef>
              <a:spcPct val="0"/>
            </a:spcBef>
            <a:spcAft>
              <a:spcPct val="35000"/>
            </a:spcAft>
            <a:buNone/>
          </a:pPr>
          <a:r>
            <a:rPr lang="en-US" sz="1800" b="1" kern="1200" dirty="0">
              <a:solidFill>
                <a:schemeClr val="bg2"/>
              </a:solidFill>
            </a:rPr>
            <a:t>Medication</a:t>
          </a:r>
        </a:p>
        <a:p>
          <a:pPr marL="0" lvl="0" indent="0" algn="ctr" defTabSz="889000">
            <a:lnSpc>
              <a:spcPct val="90000"/>
            </a:lnSpc>
            <a:spcBef>
              <a:spcPct val="0"/>
            </a:spcBef>
            <a:spcAft>
              <a:spcPct val="35000"/>
            </a:spcAft>
            <a:buNone/>
          </a:pPr>
          <a:r>
            <a:rPr lang="en-US" sz="1800" b="1" kern="1200" dirty="0">
              <a:solidFill>
                <a:schemeClr val="bg2"/>
              </a:solidFill>
            </a:rPr>
            <a:t>Intervention</a:t>
          </a:r>
        </a:p>
        <a:p>
          <a:pPr marL="0" lvl="0" indent="0" algn="ctr" defTabSz="889000">
            <a:lnSpc>
              <a:spcPct val="90000"/>
            </a:lnSpc>
            <a:spcBef>
              <a:spcPct val="0"/>
            </a:spcBef>
            <a:spcAft>
              <a:spcPct val="35000"/>
            </a:spcAft>
            <a:buNone/>
          </a:pPr>
          <a:endParaRPr lang="en-US" sz="2700" kern="1200" dirty="0"/>
        </a:p>
      </dsp:txBody>
      <dsp:txXfrm>
        <a:off x="8047207" y="2183555"/>
        <a:ext cx="2420146" cy="2420382"/>
      </dsp:txXfrm>
    </dsp:sp>
    <dsp:sp modelId="{81C94DDD-CABE-4EB6-AC6B-3DFD7F8C9E80}">
      <dsp:nvSpPr>
        <dsp:cNvPr id="0" name=""/>
        <dsp:cNvSpPr/>
      </dsp:nvSpPr>
      <dsp:spPr>
        <a:xfrm rot="2700000">
          <a:off x="750032" y="1595700"/>
          <a:ext cx="3621476" cy="3621476"/>
        </a:xfrm>
        <a:prstGeom prst="teardrop">
          <a:avLst>
            <a:gd name="adj" fmla="val 100000"/>
          </a:avLst>
        </a:prstGeom>
        <a:solidFill>
          <a:srgbClr val="008000"/>
        </a:solidFill>
        <a:ln w="12700" cap="flat" cmpd="sng" algn="ctr">
          <a:solidFill>
            <a:srgbClr val="008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190457-E31D-43F1-BEFA-B53D9742D6E3}">
      <dsp:nvSpPr>
        <dsp:cNvPr id="0" name=""/>
        <dsp:cNvSpPr/>
      </dsp:nvSpPr>
      <dsp:spPr>
        <a:xfrm>
          <a:off x="877323" y="1661668"/>
          <a:ext cx="3389150" cy="3388789"/>
        </a:xfrm>
        <a:prstGeom prst="ellipse">
          <a:avLst/>
        </a:prstGeom>
        <a:solidFill>
          <a:srgbClr val="E3F3D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algn="ctr" defTabSz="711200">
            <a:lnSpc>
              <a:spcPct val="90000"/>
            </a:lnSpc>
            <a:spcBef>
              <a:spcPct val="0"/>
            </a:spcBef>
            <a:spcAft>
              <a:spcPct val="35000"/>
            </a:spcAft>
            <a:buNone/>
          </a:pPr>
          <a:endParaRPr lang="en-US" sz="900" b="1" kern="1200" dirty="0">
            <a:solidFill>
              <a:schemeClr val="bg2"/>
            </a:solidFill>
          </a:endParaRPr>
        </a:p>
        <a:p>
          <a:pPr marL="0" marR="0" lvl="0" indent="0" algn="ctr" defTabSz="711200" eaLnBrk="1" fontAlgn="auto" latinLnBrk="0" hangingPunct="1">
            <a:lnSpc>
              <a:spcPct val="90000"/>
            </a:lnSpc>
            <a:spcBef>
              <a:spcPct val="0"/>
            </a:spcBef>
            <a:spcAft>
              <a:spcPct val="35000"/>
            </a:spcAft>
            <a:buClrTx/>
            <a:buSzTx/>
            <a:buFontTx/>
            <a:buNone/>
            <a:tabLst/>
            <a:defRPr/>
          </a:pPr>
          <a:r>
            <a:rPr lang="en-US" sz="1700" b="1" kern="1200" dirty="0">
              <a:solidFill>
                <a:schemeClr val="bg2"/>
              </a:solidFill>
            </a:rPr>
            <a:t>Diet Quality</a:t>
          </a:r>
        </a:p>
        <a:p>
          <a:pPr marL="0" lvl="0" algn="ctr" defTabSz="711200">
            <a:lnSpc>
              <a:spcPct val="90000"/>
            </a:lnSpc>
            <a:spcBef>
              <a:spcPct val="0"/>
            </a:spcBef>
            <a:spcAft>
              <a:spcPct val="35000"/>
            </a:spcAft>
            <a:buNone/>
          </a:pPr>
          <a:r>
            <a:rPr lang="en-US" sz="1700" b="1" kern="1200" dirty="0">
              <a:solidFill>
                <a:schemeClr val="bg2"/>
              </a:solidFill>
            </a:rPr>
            <a:t>Food Resources</a:t>
          </a:r>
        </a:p>
        <a:p>
          <a:pPr marL="0" lvl="0" algn="ctr" defTabSz="711200">
            <a:lnSpc>
              <a:spcPct val="90000"/>
            </a:lnSpc>
            <a:spcBef>
              <a:spcPct val="0"/>
            </a:spcBef>
            <a:spcAft>
              <a:spcPct val="35000"/>
            </a:spcAft>
            <a:buNone/>
          </a:pPr>
          <a:r>
            <a:rPr lang="en-US" sz="1700" b="1" kern="1200" dirty="0">
              <a:solidFill>
                <a:schemeClr val="bg2"/>
              </a:solidFill>
            </a:rPr>
            <a:t>Nutrition &amp; Feeding</a:t>
          </a:r>
        </a:p>
        <a:p>
          <a:pPr marL="0" lvl="0" algn="ctr" defTabSz="711200">
            <a:lnSpc>
              <a:spcPct val="90000"/>
            </a:lnSpc>
            <a:spcBef>
              <a:spcPct val="0"/>
            </a:spcBef>
            <a:spcAft>
              <a:spcPct val="35000"/>
            </a:spcAft>
            <a:buNone/>
          </a:pPr>
          <a:r>
            <a:rPr lang="en-US" sz="1700" b="1" kern="1200" dirty="0">
              <a:solidFill>
                <a:schemeClr val="bg2"/>
              </a:solidFill>
            </a:rPr>
            <a:t>Family Meal Planning</a:t>
          </a:r>
        </a:p>
        <a:p>
          <a:pPr marL="0" lvl="0" algn="ctr" defTabSz="711200">
            <a:lnSpc>
              <a:spcPct val="90000"/>
            </a:lnSpc>
            <a:spcBef>
              <a:spcPct val="0"/>
            </a:spcBef>
            <a:spcAft>
              <a:spcPct val="35000"/>
            </a:spcAft>
            <a:buNone/>
          </a:pPr>
          <a:r>
            <a:rPr lang="en-US" sz="1700" b="1" kern="1200" dirty="0">
              <a:solidFill>
                <a:schemeClr val="bg2"/>
              </a:solidFill>
            </a:rPr>
            <a:t>Eating on a Budget</a:t>
          </a:r>
        </a:p>
        <a:p>
          <a:pPr marL="0" lvl="0" algn="ctr" defTabSz="711200">
            <a:lnSpc>
              <a:spcPct val="90000"/>
            </a:lnSpc>
            <a:spcBef>
              <a:spcPct val="0"/>
            </a:spcBef>
            <a:spcAft>
              <a:spcPct val="35000"/>
            </a:spcAft>
            <a:buNone/>
          </a:pPr>
          <a:r>
            <a:rPr lang="en-US" sz="1700" b="1" kern="1200" dirty="0">
              <a:solidFill>
                <a:schemeClr val="bg2"/>
              </a:solidFill>
            </a:rPr>
            <a:t>Physical Activity</a:t>
          </a:r>
        </a:p>
        <a:p>
          <a:pPr marL="0" lvl="0" algn="ctr" defTabSz="711200">
            <a:lnSpc>
              <a:spcPct val="90000"/>
            </a:lnSpc>
            <a:spcBef>
              <a:spcPct val="0"/>
            </a:spcBef>
            <a:spcAft>
              <a:spcPct val="35000"/>
            </a:spcAft>
            <a:buNone/>
          </a:pPr>
          <a:r>
            <a:rPr lang="en-US" sz="1700" b="1" kern="1200" dirty="0">
              <a:solidFill>
                <a:schemeClr val="bg2"/>
              </a:solidFill>
            </a:rPr>
            <a:t>Social Recreation</a:t>
          </a:r>
        </a:p>
        <a:p>
          <a:pPr marL="0" lvl="0" algn="ctr" defTabSz="711200">
            <a:lnSpc>
              <a:spcPct val="90000"/>
            </a:lnSpc>
            <a:spcBef>
              <a:spcPct val="0"/>
            </a:spcBef>
            <a:spcAft>
              <a:spcPct val="35000"/>
            </a:spcAft>
            <a:buNone/>
          </a:pPr>
          <a:r>
            <a:rPr lang="en-US" sz="1700" b="1" kern="1200" dirty="0">
              <a:solidFill>
                <a:schemeClr val="bg2"/>
              </a:solidFill>
            </a:rPr>
            <a:t>Lifestyle Skills</a:t>
          </a:r>
        </a:p>
        <a:p>
          <a:pPr marL="0" lvl="0" algn="ctr" defTabSz="711200">
            <a:lnSpc>
              <a:spcPct val="90000"/>
            </a:lnSpc>
            <a:spcBef>
              <a:spcPct val="0"/>
            </a:spcBef>
            <a:spcAft>
              <a:spcPct val="35000"/>
            </a:spcAft>
            <a:buNone/>
          </a:pPr>
          <a:endParaRPr lang="en-US" sz="1600" b="1" kern="1200" dirty="0">
            <a:solidFill>
              <a:schemeClr val="bg2"/>
            </a:solidFill>
          </a:endParaRPr>
        </a:p>
      </dsp:txBody>
      <dsp:txXfrm>
        <a:off x="1361825" y="2145872"/>
        <a:ext cx="2420146" cy="24203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BAE04-7B61-4E08-8D7D-B002B13CD72B}">
      <dsp:nvSpPr>
        <dsp:cNvPr id="0" name=""/>
        <dsp:cNvSpPr/>
      </dsp:nvSpPr>
      <dsp:spPr>
        <a:xfrm>
          <a:off x="0" y="219450"/>
          <a:ext cx="3594250" cy="514800"/>
        </a:xfrm>
        <a:prstGeom prst="roundRect">
          <a:avLst/>
        </a:prstGeom>
        <a:solidFill>
          <a:srgbClr val="E6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Swings in mood</a:t>
          </a:r>
          <a:endParaRPr lang="en-US" sz="2200" kern="1200" dirty="0">
            <a:latin typeface="Arial" panose="020B0604020202020204" pitchFamily="34" charset="0"/>
            <a:cs typeface="Arial" panose="020B0604020202020204" pitchFamily="34" charset="0"/>
          </a:endParaRPr>
        </a:p>
      </dsp:txBody>
      <dsp:txXfrm>
        <a:off x="25130" y="244580"/>
        <a:ext cx="3543990" cy="464540"/>
      </dsp:txXfrm>
    </dsp:sp>
    <dsp:sp modelId="{E0B39AF9-5FC5-418A-BF6C-C6B7747D0727}">
      <dsp:nvSpPr>
        <dsp:cNvPr id="0" name=""/>
        <dsp:cNvSpPr/>
      </dsp:nvSpPr>
      <dsp:spPr>
        <a:xfrm>
          <a:off x="0" y="750063"/>
          <a:ext cx="3594250" cy="514800"/>
        </a:xfrm>
        <a:prstGeom prst="roundRect">
          <a:avLst/>
        </a:prstGeom>
        <a:solidFill>
          <a:srgbClr val="E6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solidFill>
                <a:prstClr val="white"/>
              </a:solidFill>
              <a:latin typeface="Arial" panose="020B0604020202020204" pitchFamily="34" charset="0"/>
              <a:ea typeface="+mn-ea"/>
              <a:cs typeface="Arial" panose="020B0604020202020204" pitchFamily="34" charset="0"/>
            </a:rPr>
            <a:t>Anxiety</a:t>
          </a:r>
        </a:p>
      </dsp:txBody>
      <dsp:txXfrm>
        <a:off x="25130" y="775193"/>
        <a:ext cx="3543990" cy="464540"/>
      </dsp:txXfrm>
    </dsp:sp>
    <dsp:sp modelId="{722D92C4-DDD9-4465-A949-B35A4027A130}">
      <dsp:nvSpPr>
        <dsp:cNvPr id="0" name=""/>
        <dsp:cNvSpPr/>
      </dsp:nvSpPr>
      <dsp:spPr>
        <a:xfrm>
          <a:off x="0" y="1262908"/>
          <a:ext cx="3594250" cy="514800"/>
        </a:xfrm>
        <a:prstGeom prst="roundRect">
          <a:avLst/>
        </a:prstGeom>
        <a:solidFill>
          <a:srgbClr val="E6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Energy variation</a:t>
          </a:r>
          <a:endParaRPr lang="en-US" sz="2200" kern="1200" dirty="0">
            <a:latin typeface="Arial" panose="020B0604020202020204" pitchFamily="34" charset="0"/>
            <a:cs typeface="Arial" panose="020B0604020202020204" pitchFamily="34" charset="0"/>
          </a:endParaRPr>
        </a:p>
      </dsp:txBody>
      <dsp:txXfrm>
        <a:off x="25130" y="1288038"/>
        <a:ext cx="3543990" cy="464540"/>
      </dsp:txXfrm>
    </dsp:sp>
    <dsp:sp modelId="{8DCAD572-3181-4E95-B828-60EEA6816708}">
      <dsp:nvSpPr>
        <dsp:cNvPr id="0" name=""/>
        <dsp:cNvSpPr/>
      </dsp:nvSpPr>
      <dsp:spPr>
        <a:xfrm>
          <a:off x="0" y="1795350"/>
          <a:ext cx="3594250" cy="514800"/>
        </a:xfrm>
        <a:prstGeom prst="roundRect">
          <a:avLst/>
        </a:prstGeom>
        <a:solidFill>
          <a:srgbClr val="E6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Irritability</a:t>
          </a:r>
          <a:endParaRPr lang="en-US" sz="2200" kern="1200" dirty="0">
            <a:latin typeface="Arial" panose="020B0604020202020204" pitchFamily="34" charset="0"/>
            <a:cs typeface="Arial" panose="020B0604020202020204" pitchFamily="34" charset="0"/>
          </a:endParaRPr>
        </a:p>
      </dsp:txBody>
      <dsp:txXfrm>
        <a:off x="25130" y="1820480"/>
        <a:ext cx="3543990" cy="464540"/>
      </dsp:txXfrm>
    </dsp:sp>
    <dsp:sp modelId="{EC4D53E8-A6EF-4D05-A107-A7272F7F4879}">
      <dsp:nvSpPr>
        <dsp:cNvPr id="0" name=""/>
        <dsp:cNvSpPr/>
      </dsp:nvSpPr>
      <dsp:spPr>
        <a:xfrm>
          <a:off x="0" y="2334318"/>
          <a:ext cx="3594250" cy="514800"/>
        </a:xfrm>
        <a:prstGeom prst="roundRect">
          <a:avLst/>
        </a:prstGeom>
        <a:solidFill>
          <a:srgbClr val="E6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Low level of enthusiasm</a:t>
          </a:r>
          <a:endParaRPr lang="en-US" sz="2200" kern="1200" dirty="0">
            <a:latin typeface="Arial" panose="020B0604020202020204" pitchFamily="34" charset="0"/>
            <a:cs typeface="Arial" panose="020B0604020202020204" pitchFamily="34" charset="0"/>
          </a:endParaRPr>
        </a:p>
      </dsp:txBody>
      <dsp:txXfrm>
        <a:off x="25130" y="2359448"/>
        <a:ext cx="3543990" cy="464540"/>
      </dsp:txXfrm>
    </dsp:sp>
    <dsp:sp modelId="{34F4D2B9-D416-4D68-841E-A70CC99406CF}">
      <dsp:nvSpPr>
        <dsp:cNvPr id="0" name=""/>
        <dsp:cNvSpPr/>
      </dsp:nvSpPr>
      <dsp:spPr>
        <a:xfrm>
          <a:off x="0" y="2879818"/>
          <a:ext cx="3594250" cy="514800"/>
        </a:xfrm>
        <a:prstGeom prst="roundRect">
          <a:avLst/>
        </a:prstGeom>
        <a:solidFill>
          <a:srgbClr val="E6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Concentration (variable)</a:t>
          </a:r>
          <a:endParaRPr lang="en-US" sz="2200" kern="1200" dirty="0">
            <a:latin typeface="Arial" panose="020B0604020202020204" pitchFamily="34" charset="0"/>
            <a:cs typeface="Arial" panose="020B0604020202020204" pitchFamily="34" charset="0"/>
          </a:endParaRPr>
        </a:p>
      </dsp:txBody>
      <dsp:txXfrm>
        <a:off x="25130" y="2904948"/>
        <a:ext cx="3543990" cy="464540"/>
      </dsp:txXfrm>
    </dsp:sp>
    <dsp:sp modelId="{705B169E-5C5D-4B23-9D65-A98D2C75EE1E}">
      <dsp:nvSpPr>
        <dsp:cNvPr id="0" name=""/>
        <dsp:cNvSpPr/>
      </dsp:nvSpPr>
      <dsp:spPr>
        <a:xfrm>
          <a:off x="0" y="3387502"/>
          <a:ext cx="3594250" cy="514800"/>
        </a:xfrm>
        <a:prstGeom prst="roundRect">
          <a:avLst/>
        </a:prstGeom>
        <a:solidFill>
          <a:srgbClr val="E6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Sleep disturbances</a:t>
          </a:r>
          <a:endParaRPr lang="en-US" sz="2200" kern="1200" dirty="0">
            <a:latin typeface="Arial" panose="020B0604020202020204" pitchFamily="34" charset="0"/>
            <a:cs typeface="Arial" panose="020B0604020202020204" pitchFamily="34" charset="0"/>
          </a:endParaRPr>
        </a:p>
      </dsp:txBody>
      <dsp:txXfrm>
        <a:off x="25130" y="3412632"/>
        <a:ext cx="3543990" cy="4645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BAE04-7B61-4E08-8D7D-B002B13CD72B}">
      <dsp:nvSpPr>
        <dsp:cNvPr id="0" name=""/>
        <dsp:cNvSpPr/>
      </dsp:nvSpPr>
      <dsp:spPr>
        <a:xfrm>
          <a:off x="0" y="137427"/>
          <a:ext cx="3594250" cy="514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Nutrient replacement</a:t>
          </a:r>
          <a:endParaRPr lang="en-US" sz="2200" kern="1200" dirty="0">
            <a:latin typeface="Arial" panose="020B0604020202020204" pitchFamily="34" charset="0"/>
            <a:cs typeface="Arial" panose="020B0604020202020204" pitchFamily="34" charset="0"/>
          </a:endParaRPr>
        </a:p>
      </dsp:txBody>
      <dsp:txXfrm>
        <a:off x="25130" y="162557"/>
        <a:ext cx="3543990" cy="464540"/>
      </dsp:txXfrm>
    </dsp:sp>
    <dsp:sp modelId="{E0B39AF9-5FC5-418A-BF6C-C6B7747D0727}">
      <dsp:nvSpPr>
        <dsp:cNvPr id="0" name=""/>
        <dsp:cNvSpPr/>
      </dsp:nvSpPr>
      <dsp:spPr>
        <a:xfrm>
          <a:off x="0" y="641941"/>
          <a:ext cx="3594250" cy="514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Physical activity</a:t>
          </a:r>
          <a:endParaRPr lang="en-US" sz="2200" kern="1200" dirty="0">
            <a:latin typeface="Arial" panose="020B0604020202020204" pitchFamily="34" charset="0"/>
            <a:cs typeface="Arial" panose="020B0604020202020204" pitchFamily="34" charset="0"/>
          </a:endParaRPr>
        </a:p>
      </dsp:txBody>
      <dsp:txXfrm>
        <a:off x="25130" y="667071"/>
        <a:ext cx="3543990" cy="464540"/>
      </dsp:txXfrm>
    </dsp:sp>
    <dsp:sp modelId="{722D92C4-DDD9-4465-A949-B35A4027A130}">
      <dsp:nvSpPr>
        <dsp:cNvPr id="0" name=""/>
        <dsp:cNvSpPr/>
      </dsp:nvSpPr>
      <dsp:spPr>
        <a:xfrm>
          <a:off x="0" y="1174383"/>
          <a:ext cx="3594250" cy="514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Energy</a:t>
          </a:r>
        </a:p>
      </dsp:txBody>
      <dsp:txXfrm>
        <a:off x="25130" y="1199513"/>
        <a:ext cx="3543990" cy="464540"/>
      </dsp:txXfrm>
    </dsp:sp>
    <dsp:sp modelId="{8DCAD572-3181-4E95-B828-60EEA6816708}">
      <dsp:nvSpPr>
        <dsp:cNvPr id="0" name=""/>
        <dsp:cNvSpPr/>
      </dsp:nvSpPr>
      <dsp:spPr>
        <a:xfrm>
          <a:off x="0" y="1726417"/>
          <a:ext cx="3594250" cy="514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Increased metabolism</a:t>
          </a:r>
          <a:endParaRPr lang="en-US" sz="2200" kern="1200" dirty="0">
            <a:latin typeface="Arial" panose="020B0604020202020204" pitchFamily="34" charset="0"/>
            <a:cs typeface="Arial" panose="020B0604020202020204" pitchFamily="34" charset="0"/>
          </a:endParaRPr>
        </a:p>
      </dsp:txBody>
      <dsp:txXfrm>
        <a:off x="25130" y="1751547"/>
        <a:ext cx="3543990" cy="464540"/>
      </dsp:txXfrm>
    </dsp:sp>
    <dsp:sp modelId="{EC4D53E8-A6EF-4D05-A107-A7272F7F4879}">
      <dsp:nvSpPr>
        <dsp:cNvPr id="0" name=""/>
        <dsp:cNvSpPr/>
      </dsp:nvSpPr>
      <dsp:spPr>
        <a:xfrm>
          <a:off x="0" y="2278446"/>
          <a:ext cx="3594250" cy="514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Promotion of well-being</a:t>
          </a:r>
          <a:endParaRPr lang="en-US" sz="2200" kern="1200" dirty="0">
            <a:latin typeface="Arial" panose="020B0604020202020204" pitchFamily="34" charset="0"/>
            <a:cs typeface="Arial" panose="020B0604020202020204" pitchFamily="34" charset="0"/>
          </a:endParaRPr>
        </a:p>
      </dsp:txBody>
      <dsp:txXfrm>
        <a:off x="25130" y="2303576"/>
        <a:ext cx="3543990" cy="464540"/>
      </dsp:txXfrm>
    </dsp:sp>
    <dsp:sp modelId="{34F4D2B9-D416-4D68-841E-A70CC99406CF}">
      <dsp:nvSpPr>
        <dsp:cNvPr id="0" name=""/>
        <dsp:cNvSpPr/>
      </dsp:nvSpPr>
      <dsp:spPr>
        <a:xfrm>
          <a:off x="0" y="2823942"/>
          <a:ext cx="3594250" cy="514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Focus and concentration</a:t>
          </a:r>
          <a:endParaRPr lang="en-US" sz="2200" kern="1200" dirty="0">
            <a:latin typeface="Arial" panose="020B0604020202020204" pitchFamily="34" charset="0"/>
            <a:cs typeface="Arial" panose="020B0604020202020204" pitchFamily="34" charset="0"/>
          </a:endParaRPr>
        </a:p>
      </dsp:txBody>
      <dsp:txXfrm>
        <a:off x="25130" y="2849072"/>
        <a:ext cx="3543990" cy="464540"/>
      </dsp:txXfrm>
    </dsp:sp>
    <dsp:sp modelId="{705B169E-5C5D-4B23-9D65-A98D2C75EE1E}">
      <dsp:nvSpPr>
        <dsp:cNvPr id="0" name=""/>
        <dsp:cNvSpPr/>
      </dsp:nvSpPr>
      <dsp:spPr>
        <a:xfrm>
          <a:off x="0" y="3366565"/>
          <a:ext cx="3594250" cy="514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Arial" panose="020B0604020202020204" pitchFamily="34" charset="0"/>
              <a:cs typeface="Arial" panose="020B0604020202020204" pitchFamily="34" charset="0"/>
            </a:rPr>
            <a:t>Better Sleep</a:t>
          </a:r>
          <a:endParaRPr lang="en-US" sz="2200" kern="1200" dirty="0">
            <a:latin typeface="Arial" panose="020B0604020202020204" pitchFamily="34" charset="0"/>
            <a:cs typeface="Arial" panose="020B0604020202020204" pitchFamily="34" charset="0"/>
          </a:endParaRPr>
        </a:p>
      </dsp:txBody>
      <dsp:txXfrm>
        <a:off x="25130" y="3391695"/>
        <a:ext cx="3543990" cy="4645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C7E06-C135-415C-A7D6-8B4FDF870A41}">
      <dsp:nvSpPr>
        <dsp:cNvPr id="0" name=""/>
        <dsp:cNvSpPr/>
      </dsp:nvSpPr>
      <dsp:spPr>
        <a:xfrm rot="5400000">
          <a:off x="1497941" y="1095315"/>
          <a:ext cx="739998" cy="798711"/>
        </a:xfrm>
        <a:prstGeom prst="bentUpArrow">
          <a:avLst>
            <a:gd name="adj1" fmla="val 32840"/>
            <a:gd name="adj2" fmla="val 25000"/>
            <a:gd name="adj3" fmla="val 3578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420000-4CBD-4624-90F1-2338B29B99E3}">
      <dsp:nvSpPr>
        <dsp:cNvPr id="0" name=""/>
        <dsp:cNvSpPr/>
      </dsp:nvSpPr>
      <dsp:spPr>
        <a:xfrm>
          <a:off x="778996" y="0"/>
          <a:ext cx="1623144" cy="1029633"/>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Alcohol, Stimulants, Opioids</a:t>
          </a:r>
          <a:endParaRPr lang="en-US" sz="1400" kern="1200" dirty="0">
            <a:solidFill>
              <a:schemeClr val="bg1"/>
            </a:solidFill>
          </a:endParaRPr>
        </a:p>
      </dsp:txBody>
      <dsp:txXfrm>
        <a:off x="829268" y="50272"/>
        <a:ext cx="1522600" cy="929089"/>
      </dsp:txXfrm>
    </dsp:sp>
    <dsp:sp modelId="{1E1B6D3A-9518-48C1-BB05-C2624652FD1E}">
      <dsp:nvSpPr>
        <dsp:cNvPr id="0" name=""/>
        <dsp:cNvSpPr/>
      </dsp:nvSpPr>
      <dsp:spPr>
        <a:xfrm>
          <a:off x="2392410" y="133692"/>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E5CA283C-806F-4BB2-B5FF-7462765B5901}">
      <dsp:nvSpPr>
        <dsp:cNvPr id="0" name=""/>
        <dsp:cNvSpPr/>
      </dsp:nvSpPr>
      <dsp:spPr>
        <a:xfrm rot="5400000" flipH="1" flipV="1">
          <a:off x="5226461" y="1514667"/>
          <a:ext cx="750772" cy="712512"/>
        </a:xfrm>
        <a:prstGeom prst="bentUpArrow">
          <a:avLst>
            <a:gd name="adj1" fmla="val 32840"/>
            <a:gd name="adj2" fmla="val 25000"/>
            <a:gd name="adj3" fmla="val 35780"/>
          </a:avLst>
        </a:prstGeom>
        <a:solidFill>
          <a:schemeClr val="accent4">
            <a:tint val="50000"/>
            <a:hueOff val="516149"/>
            <a:satOff val="784"/>
            <a:lumOff val="28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C2536A-244C-4329-A802-9517B3E2D99E}">
      <dsp:nvSpPr>
        <dsp:cNvPr id="0" name=""/>
        <dsp:cNvSpPr/>
      </dsp:nvSpPr>
      <dsp:spPr>
        <a:xfrm>
          <a:off x="3197722" y="1448019"/>
          <a:ext cx="1470972" cy="1029633"/>
        </a:xfrm>
        <a:prstGeom prst="roundRect">
          <a:avLst>
            <a:gd name="adj" fmla="val 16670"/>
          </a:avLst>
        </a:prstGeom>
        <a:solidFill>
          <a:schemeClr val="accent4">
            <a:hueOff val="332355"/>
            <a:satOff val="416"/>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Beta-Endorphins/Dopamine</a:t>
          </a:r>
          <a:endParaRPr lang="en-US" sz="1600" kern="1200" dirty="0">
            <a:solidFill>
              <a:schemeClr val="bg1"/>
            </a:solidFill>
          </a:endParaRPr>
        </a:p>
      </dsp:txBody>
      <dsp:txXfrm>
        <a:off x="3247994" y="1498291"/>
        <a:ext cx="1370428" cy="929089"/>
      </dsp:txXfrm>
    </dsp:sp>
    <dsp:sp modelId="{5D59E72F-031D-434C-A31C-83D8D90E28AB}">
      <dsp:nvSpPr>
        <dsp:cNvPr id="0" name=""/>
        <dsp:cNvSpPr/>
      </dsp:nvSpPr>
      <dsp:spPr>
        <a:xfrm>
          <a:off x="3572438" y="1223407"/>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826BEC39-91A1-4315-8ABD-436DC25DF54B}">
      <dsp:nvSpPr>
        <dsp:cNvPr id="0" name=""/>
        <dsp:cNvSpPr/>
      </dsp:nvSpPr>
      <dsp:spPr>
        <a:xfrm rot="5400000" flipH="1">
          <a:off x="1544931" y="2064859"/>
          <a:ext cx="748186" cy="799676"/>
        </a:xfrm>
        <a:prstGeom prst="bentUpArrow">
          <a:avLst>
            <a:gd name="adj1" fmla="val 32840"/>
            <a:gd name="adj2" fmla="val 25000"/>
            <a:gd name="adj3" fmla="val 35780"/>
          </a:avLst>
        </a:prstGeom>
        <a:solidFill>
          <a:schemeClr val="accent4">
            <a:tint val="50000"/>
            <a:hueOff val="1032299"/>
            <a:satOff val="1568"/>
            <a:lumOff val="56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885D4D-4BF5-49AA-948D-C1FC0FCEEDE3}">
      <dsp:nvSpPr>
        <dsp:cNvPr id="0" name=""/>
        <dsp:cNvSpPr/>
      </dsp:nvSpPr>
      <dsp:spPr>
        <a:xfrm>
          <a:off x="4962263" y="2338934"/>
          <a:ext cx="1641031" cy="1029633"/>
        </a:xfrm>
        <a:prstGeom prst="roundRect">
          <a:avLst>
            <a:gd name="adj" fmla="val 16670"/>
          </a:avLst>
        </a:prstGeom>
        <a:solidFill>
          <a:schemeClr val="accent4">
            <a:hueOff val="664710"/>
            <a:satOff val="833"/>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Abstinence</a:t>
          </a:r>
          <a:r>
            <a:rPr lang="en-US" sz="1800" kern="1200">
              <a:solidFill>
                <a:schemeClr val="bg1"/>
              </a:solidFill>
            </a:rPr>
            <a:t> (early on)</a:t>
          </a:r>
          <a:endParaRPr lang="en-US" sz="1800" kern="1200" dirty="0">
            <a:solidFill>
              <a:schemeClr val="bg1"/>
            </a:solidFill>
          </a:endParaRPr>
        </a:p>
      </dsp:txBody>
      <dsp:txXfrm>
        <a:off x="5012535" y="2389206"/>
        <a:ext cx="1540487" cy="929089"/>
      </dsp:txXfrm>
    </dsp:sp>
    <dsp:sp modelId="{0B0FCF74-BA16-4863-934A-098C0CB46C56}">
      <dsp:nvSpPr>
        <dsp:cNvPr id="0" name=""/>
        <dsp:cNvSpPr/>
      </dsp:nvSpPr>
      <dsp:spPr>
        <a:xfrm>
          <a:off x="4913581" y="2318509"/>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1FEFCAF6-F9E8-43A5-908D-72C0A406FDBA}">
      <dsp:nvSpPr>
        <dsp:cNvPr id="0" name=""/>
        <dsp:cNvSpPr/>
      </dsp:nvSpPr>
      <dsp:spPr>
        <a:xfrm rot="5400000" flipV="1">
          <a:off x="5147544" y="3690157"/>
          <a:ext cx="989365" cy="718680"/>
        </a:xfrm>
        <a:prstGeom prst="bentUpArrow">
          <a:avLst>
            <a:gd name="adj1" fmla="val 32840"/>
            <a:gd name="adj2" fmla="val 25000"/>
            <a:gd name="adj3" fmla="val 35780"/>
          </a:avLst>
        </a:prstGeom>
        <a:solidFill>
          <a:schemeClr val="accent4">
            <a:tint val="50000"/>
            <a:hueOff val="1548448"/>
            <a:satOff val="2352"/>
            <a:lumOff val="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53B7FA-2EC8-4DA6-8F3E-E94C41A0363D}">
      <dsp:nvSpPr>
        <dsp:cNvPr id="0" name=""/>
        <dsp:cNvSpPr/>
      </dsp:nvSpPr>
      <dsp:spPr>
        <a:xfrm>
          <a:off x="969388" y="3100099"/>
          <a:ext cx="1470972" cy="1029633"/>
        </a:xfrm>
        <a:prstGeom prst="roundRect">
          <a:avLst>
            <a:gd name="adj" fmla="val 16670"/>
          </a:avLst>
        </a:prstGeom>
        <a:solidFill>
          <a:schemeClr val="accent4">
            <a:hueOff val="997064"/>
            <a:satOff val="1249"/>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Exercise/ Nutrition</a:t>
          </a:r>
          <a:endParaRPr lang="en-US" sz="1400" kern="1200" dirty="0">
            <a:solidFill>
              <a:schemeClr val="bg1"/>
            </a:solidFill>
          </a:endParaRPr>
        </a:p>
      </dsp:txBody>
      <dsp:txXfrm>
        <a:off x="1019660" y="3150371"/>
        <a:ext cx="1370428" cy="929089"/>
      </dsp:txXfrm>
    </dsp:sp>
    <dsp:sp modelId="{904965BF-933C-4D26-8E16-1E3C6C775DED}">
      <dsp:nvSpPr>
        <dsp:cNvPr id="0" name=""/>
        <dsp:cNvSpPr/>
      </dsp:nvSpPr>
      <dsp:spPr>
        <a:xfrm>
          <a:off x="6084666" y="3412317"/>
          <a:ext cx="1069845" cy="832194"/>
        </a:xfrm>
        <a:prstGeom prst="rect">
          <a:avLst/>
        </a:prstGeom>
        <a:noFill/>
        <a:ln>
          <a:noFill/>
        </a:ln>
        <a:effectLst/>
      </dsp:spPr>
      <dsp:style>
        <a:lnRef idx="0">
          <a:scrgbClr r="0" g="0" b="0"/>
        </a:lnRef>
        <a:fillRef idx="0">
          <a:scrgbClr r="0" g="0" b="0"/>
        </a:fillRef>
        <a:effectRef idx="0">
          <a:scrgbClr r="0" g="0" b="0"/>
        </a:effectRef>
        <a:fontRef idx="minor"/>
      </dsp:style>
    </dsp:sp>
    <dsp:sp modelId="{BFF3D98D-CBC3-4AE5-B533-05D10D18A882}">
      <dsp:nvSpPr>
        <dsp:cNvPr id="0" name=""/>
        <dsp:cNvSpPr/>
      </dsp:nvSpPr>
      <dsp:spPr>
        <a:xfrm>
          <a:off x="3119868" y="3976901"/>
          <a:ext cx="1874548" cy="1233047"/>
        </a:xfrm>
        <a:prstGeom prst="roundRect">
          <a:avLst>
            <a:gd name="adj" fmla="val 16670"/>
          </a:avLst>
        </a:prstGeom>
        <a:solidFill>
          <a:schemeClr val="accent4">
            <a:hueOff val="1329419"/>
            <a:satOff val="1666"/>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Positively Impact Mood/Energy/Pain/Cravings</a:t>
          </a:r>
          <a:endParaRPr lang="en-US" sz="1500" kern="1200" dirty="0">
            <a:solidFill>
              <a:schemeClr val="bg1"/>
            </a:solidFill>
          </a:endParaRPr>
        </a:p>
      </dsp:txBody>
      <dsp:txXfrm>
        <a:off x="3180071" y="4037104"/>
        <a:ext cx="1754142" cy="11126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ptos" panose="020B0004020202020204" pitchFamily="34" charset="0"/>
                <a:ea typeface="Times New Roman" panose="02020603050405020304" pitchFamily="18" charset="0"/>
                <a:cs typeface="Aptos" panose="020B0004020202020204" pitchFamily="34" charset="0"/>
              </a:rPr>
              <a:t>Welcome to the Mini-Series: </a:t>
            </a:r>
            <a:r>
              <a:rPr lang="en-US" sz="1200" b="0" dirty="0">
                <a:solidFill>
                  <a:schemeClr val="tx2">
                    <a:lumMod val="75000"/>
                  </a:schemeClr>
                </a:solidFill>
              </a:rPr>
              <a:t>Nutrition, Exercise and Disordered Eating in Substance Use and Recovery: An Interdisciplinary Approach. My name is Dr. Annie Lindsay and I am a Professor at the University of Nevada Reno with an Extension appointment which focuses on basic and applied research and community-based programming efforts. I am the lead author and editor of this mini-series. I will introduce my colleagues later on.</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3676743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every race and ethnicity is impacted by substance use, we see higher rates within minority populations, especially American Indian, Alaskan Native. And while men use substances at a higher rate than women, women are rapidly outpacing men. Especially women of reproductive age (15-44) who often use a polysubstance (or more than one drug as their primary drug). More specifically, they use stimulants and CNS depressants as the 2 drugs work synergistically to bring the individual up and then back down (NIDA). </a:t>
            </a:r>
          </a:p>
          <a:p>
            <a:endParaRPr lang="en-US" dirty="0"/>
          </a:p>
          <a:p>
            <a:r>
              <a:rPr lang="en-US" dirty="0"/>
              <a:t>So why is there such a rise in young females, especially those of reproductive age. The biggest known factor is they generally lack social and human capital which play largely into creating treatment barriers. </a:t>
            </a:r>
          </a:p>
          <a:p>
            <a:endParaRPr lang="en-US" dirty="0"/>
          </a:p>
          <a:p>
            <a:r>
              <a:rPr lang="en-US" dirty="0"/>
              <a:t>READ LIST</a:t>
            </a:r>
          </a:p>
          <a:p>
            <a:endParaRPr lang="en-US" dirty="0"/>
          </a:p>
          <a:p>
            <a:r>
              <a:rPr lang="en-US" dirty="0"/>
              <a:t>SOCIAL AND LEGAL FEARS - In many states, pregnant women or women with children can be reported to child protective services for using illicit drugs. Which is why involvement with the child welfare system plays a critical role in a woman’s decision to seek care, because admitting to a substance use disorder may lead to loss of custody. So they often do not get the help they need including prenatal care.</a:t>
            </a:r>
          </a:p>
          <a:p>
            <a:endParaRPr lang="en-US" dirty="0"/>
          </a:p>
          <a:p>
            <a:r>
              <a:rPr lang="en-US" dirty="0"/>
              <a:t>GREATER HEALTH CONSEQUENCES AND REPRODUCTIVE AGE COMPLICATIONS:</a:t>
            </a:r>
          </a:p>
          <a:p>
            <a:pPr marL="171450" indent="-171450">
              <a:buFont typeface="Arial" panose="020B0604020202020204" pitchFamily="34" charset="0"/>
              <a:buChar char="•"/>
            </a:pPr>
            <a:r>
              <a:rPr lang="en-US" dirty="0"/>
              <a:t>Hormones</a:t>
            </a:r>
          </a:p>
          <a:p>
            <a:pPr marL="171450" indent="-171450">
              <a:buFont typeface="Arial" panose="020B0604020202020204" pitchFamily="34" charset="0"/>
              <a:buChar char="•"/>
            </a:pPr>
            <a:r>
              <a:rPr lang="en-US" dirty="0"/>
              <a:t>Menstrual cycle</a:t>
            </a:r>
          </a:p>
          <a:p>
            <a:pPr marL="171450" indent="-171450">
              <a:buFont typeface="Arial" panose="020B0604020202020204" pitchFamily="34" charset="0"/>
              <a:buChar char="•"/>
            </a:pPr>
            <a:r>
              <a:rPr lang="en-US" dirty="0"/>
              <a:t>Fertility</a:t>
            </a:r>
          </a:p>
          <a:p>
            <a:pPr marL="171450" indent="-171450">
              <a:buFont typeface="Arial" panose="020B0604020202020204" pitchFamily="34" charset="0"/>
              <a:buChar char="•"/>
            </a:pPr>
            <a:r>
              <a:rPr lang="en-US" dirty="0"/>
              <a:t>Pregnancy</a:t>
            </a:r>
          </a:p>
          <a:p>
            <a:pPr marL="171450" indent="-171450">
              <a:buFont typeface="Arial" panose="020B0604020202020204" pitchFamily="34" charset="0"/>
              <a:buChar char="•"/>
            </a:pPr>
            <a:r>
              <a:rPr lang="en-US" dirty="0"/>
              <a:t>Breastfeeding</a:t>
            </a:r>
          </a:p>
          <a:p>
            <a:pPr marL="171450" indent="-171450">
              <a:buFont typeface="Arial" panose="020B0604020202020204" pitchFamily="34" charset="0"/>
              <a:buChar char="•"/>
            </a:pPr>
            <a:r>
              <a:rPr lang="en-US" dirty="0"/>
              <a:t>Menopause</a:t>
            </a:r>
          </a:p>
          <a:p>
            <a:endParaRPr lang="en-US" dirty="0"/>
          </a:p>
          <a:p>
            <a:r>
              <a:rPr lang="en-US" dirty="0"/>
              <a:t>And finally, HISTORY OF TRAUMA – a lifetime of trauma history (mostly childhood occurrence) was found in 55% to 99% of women who misused substances, compared with rates of 36% to 51% in the general population</a:t>
            </a:r>
          </a:p>
          <a:p>
            <a:endParaRPr lang="en-US" dirty="0"/>
          </a:p>
          <a:p>
            <a:r>
              <a:rPr lang="en-US" dirty="0"/>
              <a:t>Knowing this, we need to adjust our treatment and educational strategies related to SUD.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1389023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reasons for ensuring this gender responsive treatment is that we know</a:t>
            </a:r>
          </a:p>
          <a:p>
            <a:endParaRPr lang="en-US" dirty="0"/>
          </a:p>
          <a:p>
            <a:pPr marL="228600" indent="-228600">
              <a:buFont typeface="+mj-lt"/>
              <a:buAutoNum type="arabicPeriod"/>
            </a:pPr>
            <a:r>
              <a:rPr lang="en-US" dirty="0"/>
              <a:t>First, women </a:t>
            </a:r>
            <a:r>
              <a:rPr lang="en-US" b="1" dirty="0"/>
              <a:t>use different drugs than men </a:t>
            </a:r>
            <a:r>
              <a:rPr lang="en-US" dirty="0"/>
              <a:t>(we saw that the polysubstance use of stimulants and heroin are very popular in women) </a:t>
            </a:r>
          </a:p>
          <a:p>
            <a:pPr marL="228600" indent="-228600">
              <a:buFont typeface="+mj-lt"/>
              <a:buAutoNum type="arabicPeriod"/>
            </a:pPr>
            <a:endParaRPr lang="en-US" b="1" dirty="0"/>
          </a:p>
          <a:p>
            <a:pPr marL="228600" indent="-228600">
              <a:buFont typeface="+mj-lt"/>
              <a:buAutoNum type="arabicPeriod"/>
            </a:pPr>
            <a:r>
              <a:rPr lang="en-US" b="1" dirty="0"/>
              <a:t>2</a:t>
            </a:r>
            <a:r>
              <a:rPr lang="en-US" b="1" baseline="30000" dirty="0"/>
              <a:t>nd</a:t>
            </a:r>
            <a:r>
              <a:rPr lang="en-US" b="1" dirty="0"/>
              <a:t>, biologically, female bodies respond to drugs differently than male bodies</a:t>
            </a:r>
            <a:r>
              <a:rPr lang="en-US" dirty="0"/>
              <a:t> (the drugs manifest differently in their bodies). For example, females are more vulnerable to the reinforcing (rewarding) effects of drugs like stimulants. Another example, studies show females use smaller amounts of OPIOIDS for a shorter period of time before becoming dependent.</a:t>
            </a:r>
          </a:p>
          <a:p>
            <a:pPr marL="228600" indent="-228600">
              <a:buFont typeface="+mj-lt"/>
              <a:buAutoNum type="arabicPeriod"/>
            </a:pPr>
            <a:endParaRPr lang="en-US" dirty="0"/>
          </a:p>
          <a:p>
            <a:pPr marL="228600" indent="-228600">
              <a:buFont typeface="+mj-lt"/>
              <a:buAutoNum type="arabicPeriod"/>
            </a:pPr>
            <a:r>
              <a:rPr lang="en-US" dirty="0"/>
              <a:t>And, finally, </a:t>
            </a:r>
            <a:r>
              <a:rPr lang="en-US" b="1" dirty="0"/>
              <a:t>women </a:t>
            </a:r>
            <a:r>
              <a:rPr lang="en-US" b="1" u="sng" dirty="0"/>
              <a:t>use</a:t>
            </a:r>
            <a:r>
              <a:rPr lang="en-US" b="1" dirty="0"/>
              <a:t> drugs and </a:t>
            </a:r>
            <a:r>
              <a:rPr lang="en-US" b="1" u="sng" dirty="0"/>
              <a:t>relapse</a:t>
            </a:r>
            <a:r>
              <a:rPr lang="en-US" b="1" dirty="0"/>
              <a:t> for different reasons </a:t>
            </a:r>
            <a:r>
              <a:rPr lang="en-US" dirty="0"/>
              <a:t>than men</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1123433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solidFill>
                  <a:schemeClr val="accent1"/>
                </a:solidFill>
              </a:rPr>
              <a:t>So, what is the draw for stimulants like methamphetamine in women? </a:t>
            </a:r>
          </a:p>
          <a:p>
            <a:pPr marL="0" indent="0">
              <a:buNone/>
            </a:pPr>
            <a:r>
              <a:rPr lang="en-US" altLang="en-US" sz="1400" b="1" dirty="0">
                <a:solidFill>
                  <a:schemeClr val="accent1"/>
                </a:solidFill>
              </a:rPr>
              <a:t>Increases in…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100" dirty="0"/>
              <a:t>Mood/euphoria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100" dirty="0"/>
              <a:t>Confidence  </a:t>
            </a:r>
          </a:p>
          <a:p>
            <a:pPr marL="171450" indent="-171450">
              <a:buFont typeface="Arial" panose="020B0604020202020204" pitchFamily="34" charset="0"/>
              <a:buChar char="•"/>
            </a:pPr>
            <a:r>
              <a:rPr lang="en-US" altLang="en-US" sz="1100" dirty="0"/>
              <a:t>Energy</a:t>
            </a:r>
          </a:p>
          <a:p>
            <a:pPr marL="171450" indent="-171450">
              <a:buFont typeface="Arial" panose="020B0604020202020204" pitchFamily="34" charset="0"/>
              <a:buChar char="•"/>
            </a:pPr>
            <a:r>
              <a:rPr lang="en-US" altLang="en-US" sz="1100" dirty="0"/>
              <a:t>Metabolism</a:t>
            </a:r>
          </a:p>
          <a:p>
            <a:pPr marL="171450" indent="-171450">
              <a:buFont typeface="Arial" panose="020B0604020202020204" pitchFamily="34" charset="0"/>
              <a:buChar char="•"/>
            </a:pPr>
            <a:r>
              <a:rPr lang="en-US" altLang="en-US" sz="1100" dirty="0"/>
              <a:t>Alertness </a:t>
            </a:r>
          </a:p>
          <a:p>
            <a:endParaRPr lang="en-US" sz="1100" dirty="0"/>
          </a:p>
          <a:p>
            <a:pPr marL="0" indent="0">
              <a:buNone/>
            </a:pPr>
            <a:r>
              <a:rPr lang="en-US" sz="1400" b="1" dirty="0">
                <a:solidFill>
                  <a:schemeClr val="accent1"/>
                </a:solidFill>
              </a:rPr>
              <a:t>AND Decreases in </a:t>
            </a:r>
          </a:p>
          <a:p>
            <a:pPr marL="171450" indent="-171450">
              <a:buFont typeface="Arial" panose="020B0604020202020204" pitchFamily="34" charset="0"/>
              <a:buChar char="•"/>
            </a:pPr>
            <a:r>
              <a:rPr lang="en-US" sz="1100" dirty="0"/>
              <a:t>Appetite</a:t>
            </a:r>
          </a:p>
          <a:p>
            <a:pPr marL="171450" indent="-171450">
              <a:buFont typeface="Arial" panose="020B0604020202020204" pitchFamily="34" charset="0"/>
              <a:buChar char="•"/>
            </a:pPr>
            <a:r>
              <a:rPr lang="en-US" altLang="en-US" sz="1100" dirty="0"/>
              <a:t>Boredom</a:t>
            </a:r>
          </a:p>
          <a:p>
            <a:pPr marL="171450" indent="-171450">
              <a:buFont typeface="Arial" panose="020B0604020202020204" pitchFamily="34" charset="0"/>
              <a:buChar char="•"/>
            </a:pPr>
            <a:r>
              <a:rPr lang="en-US" altLang="en-US" sz="1100" dirty="0"/>
              <a:t>Loneliness</a:t>
            </a:r>
          </a:p>
          <a:p>
            <a:pPr marL="171450" indent="-171450">
              <a:buFont typeface="Arial" panose="020B0604020202020204" pitchFamily="34" charset="0"/>
              <a:buChar char="•"/>
            </a:pPr>
            <a:r>
              <a:rPr lang="en-US" altLang="en-US" sz="1100" dirty="0"/>
              <a:t>Timidity</a:t>
            </a:r>
          </a:p>
          <a:p>
            <a:pPr marL="171450" indent="-171450">
              <a:buFont typeface="Arial" panose="020B0604020202020204" pitchFamily="34" charset="0"/>
              <a:buChar char="•"/>
            </a:pPr>
            <a:r>
              <a:rPr lang="en-US" sz="1100" dirty="0"/>
              <a:t>Amount of sleep needed</a:t>
            </a:r>
          </a:p>
          <a:p>
            <a:endParaRPr lang="en-US" sz="1100" dirty="0"/>
          </a:p>
          <a:p>
            <a:pPr marL="158750" indent="0">
              <a:buNone/>
            </a:pPr>
            <a:r>
              <a:rPr lang="en-US" sz="1100" dirty="0"/>
              <a:t>In comparison to men, women have different motivators. This seminal study out of UCLA shows the top 2 reasons women report using stimulants is for weight loss and energy. For men, they reported to work more and have better sex.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38389-7543-495B-99CC-E547603BF0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88186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dirty="0">
                <a:effectLst/>
                <a:latin typeface="Calibri" panose="020F0502020204030204" pitchFamily="34" charset="0"/>
              </a:rPr>
              <a:t>And because women often gain weight when they stop using stimulants, that becomes yet another treatment barrier.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dirty="0"/>
              <a:t>A women's weight status is generally not just a metric of her </a:t>
            </a:r>
            <a:r>
              <a:rPr lang="en-US" sz="1200" b="0" u="sng" dirty="0"/>
              <a:t>health</a:t>
            </a:r>
            <a:r>
              <a:rPr lang="en-US" sz="1200" b="0" dirty="0"/>
              <a:t>, but is often conceptualized as a metric of her</a:t>
            </a:r>
            <a:r>
              <a:rPr lang="en-US" sz="1200" b="0" u="sng" dirty="0"/>
              <a:t> self-worth </a:t>
            </a:r>
            <a:r>
              <a:rPr lang="en-US" sz="1200" b="0" dirty="0"/>
              <a:t>and societal value</a:t>
            </a:r>
            <a:r>
              <a:rPr lang="en-US" sz="1200" b="0" dirty="0">
                <a:effectLst/>
                <a:latin typeface="Calibri" panose="020F0502020204030204" pitchFamily="34" charset="0"/>
              </a:rPr>
              <a:t>. </a:t>
            </a:r>
            <a:r>
              <a:rPr lang="en-US" sz="1200" b="0" dirty="0">
                <a:solidFill>
                  <a:srgbClr val="000000"/>
                </a:solidFill>
                <a:effectLst/>
                <a:latin typeface="Calibri" panose="020F0502020204030204" pitchFamily="34" charset="0"/>
              </a:rPr>
              <a:t>Furthermore, this weight gain can caus</a:t>
            </a:r>
            <a:r>
              <a:rPr lang="en-US" b="0" dirty="0">
                <a:solidFill>
                  <a:srgbClr val="000000"/>
                </a:solidFill>
                <a:latin typeface="Arial" pitchFamily="34" charset="0"/>
              </a:rPr>
              <a:t>e depression and inability to regulate mood. Equally important, nearly half of the women we surveyed, reported gaining weight could be a trigger for relapse.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rgbClr val="000000"/>
              </a:solidFill>
              <a:latin typeface="Arial"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solidFill>
                  <a:srgbClr val="000000"/>
                </a:solidFill>
                <a:latin typeface="Arial" pitchFamily="34" charset="0"/>
              </a:rPr>
              <a:t>So then dieting often becomes a form of self-medication (even encouraged by their physician) leading to very restrictive eating, fad dieting trends, dieting products and supplements (which are not regulated by the FDA btw), and use of energy products known to be a gateway back to SU as they can mimic the highs and lows of certain street drugs.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b="0" dirty="0">
                <a:solidFill>
                  <a:srgbClr val="000000"/>
                </a:solidFill>
                <a:latin typeface="Arial" pitchFamily="34" charset="0"/>
              </a:rPr>
              <a:t>These dieting trends have a negative impact on body image, and lead to </a:t>
            </a:r>
            <a:r>
              <a:rPr lang="en-US" dirty="0"/>
              <a:t>general psychological maladjustment, interpersonal and affective problems, poor </a:t>
            </a:r>
            <a:r>
              <a:rPr lang="en-US" b="0" dirty="0">
                <a:solidFill>
                  <a:srgbClr val="000000"/>
                </a:solidFill>
                <a:latin typeface="Arial" pitchFamily="34" charset="0"/>
              </a:rPr>
              <a:t>impulse control, and difficulty discriminating between and regulating moods --- which will ultimately further harm their recovery.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rgbClr val="000000"/>
              </a:solidFill>
              <a:latin typeface="Arial" pitchFamily="34" charset="0"/>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709157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400" dirty="0">
                <a:solidFill>
                  <a:srgbClr val="212121"/>
                </a:solidFill>
                <a:latin typeface="Cambria" panose="02040503050406030204" pitchFamily="18" charset="0"/>
              </a:rPr>
              <a:t>Early intervention is critical for people in recovery as relapse rates are 40-60% within 60-90 days and between 75-95% within the first year. Even recidivism for chronic disease isnt this bad. And yet studies show, that s</a:t>
            </a:r>
            <a:r>
              <a:rPr lang="en-US" sz="1400" dirty="0"/>
              <a:t>imilar to common chronic diseases, significant impact of nutrition and diet quality extends to high-prevalence mental illnesses.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4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400" dirty="0">
                <a:solidFill>
                  <a:srgbClr val="212121"/>
                </a:solidFill>
                <a:latin typeface="Cambria" panose="02040503050406030204" pitchFamily="18" charset="0"/>
              </a:rPr>
              <a:t>This diagram shows common symptoms (in orange) experienced by people immediately post withdrawal. Much of this is exacerbated by malnutrition which common to people with SUD.  Substances can cause nutrient deficiencies, nutrient excesses and impaired utilization of nutrients.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400" dirty="0">
              <a:solidFill>
                <a:srgbClr val="212121"/>
              </a:solidFill>
              <a:latin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400" dirty="0">
                <a:solidFill>
                  <a:srgbClr val="212121"/>
                </a:solidFill>
                <a:latin typeface="Cambria" panose="02040503050406030204" pitchFamily="18" charset="0"/>
              </a:rPr>
              <a:t>So it seems early intervention, specifically the role nutrition and physical activity can play in recovery (seen on the right) could impact people in recovery in a very positive way. </a:t>
            </a:r>
          </a:p>
        </p:txBody>
      </p:sp>
      <p:sp>
        <p:nvSpPr>
          <p:cNvPr id="4" name="Slide Number Placeholder 3"/>
          <p:cNvSpPr>
            <a:spLocks noGrp="1"/>
          </p:cNvSpPr>
          <p:nvPr>
            <p:ph type="sldNum" sz="quarter" idx="10"/>
          </p:nvPr>
        </p:nvSpPr>
        <p:spPr/>
        <p:txBody>
          <a:bodyPr/>
          <a:lstStyle/>
          <a:p>
            <a:pPr marL="0" marR="0" lvl="0" indent="0" algn="r" defTabSz="462376"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37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21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63570-49F0-4CD8-DECE-8874906A2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2024E-D180-51AD-4116-7D6DCEC73AA8}"/>
              </a:ext>
            </a:extLst>
          </p:cNvPr>
          <p:cNvSpPr>
            <a:spLocks noGrp="1" noRot="1" noChangeAspect="1"/>
          </p:cNvSpPr>
          <p:nvPr>
            <p:ph type="sldImg"/>
          </p:nvPr>
        </p:nvSpPr>
        <p:spPr>
          <a:xfrm>
            <a:off x="409575" y="698500"/>
            <a:ext cx="6203950" cy="3490913"/>
          </a:xfrm>
        </p:spPr>
      </p:sp>
      <p:sp>
        <p:nvSpPr>
          <p:cNvPr id="3" name="Notes Placeholder 2">
            <a:extLst>
              <a:ext uri="{FF2B5EF4-FFF2-40B4-BE49-F238E27FC236}">
                <a16:creationId xmlns:a16="http://schemas.microsoft.com/office/drawing/2014/main" id="{BC832ED7-9E6E-6FE3-9096-2A4EA7205E84}"/>
              </a:ext>
            </a:extLst>
          </p:cNvPr>
          <p:cNvSpPr>
            <a:spLocks noGrp="1"/>
          </p:cNvSpPr>
          <p:nvPr>
            <p:ph type="body" idx="1"/>
          </p:nvPr>
        </p:nvSpPr>
        <p:spPr/>
        <p:txBody>
          <a:bodyPr/>
          <a:lstStyle/>
          <a:p>
            <a:pPr marL="0" marR="0" indent="0">
              <a:lnSpc>
                <a:spcPct val="107000"/>
              </a:lnSpc>
              <a:spcBef>
                <a:spcPts val="0"/>
              </a:spcBef>
              <a:spcAft>
                <a:spcPts val="0"/>
              </a:spcAft>
              <a:buNone/>
            </a:pPr>
            <a:r>
              <a:rPr lang="en-US" sz="1200" b="0" kern="0" dirty="0">
                <a:effectLst/>
                <a:latin typeface="Arial" panose="020B0604020202020204" pitchFamily="34" charset="0"/>
                <a:ea typeface="Arial" panose="020B0604020202020204" pitchFamily="34" charset="0"/>
                <a:cs typeface="Times New Roman" panose="02020603050405020304" pitchFamily="18" charset="0"/>
              </a:rPr>
              <a:t>To drive this point home, looking at the BLACK parts of the diagram, we can see (depending on the substance of use) the drug being used increases brain chemicals such as natural endorphins or neurotransmitters, including Dopamine.</a:t>
            </a:r>
          </a:p>
          <a:p>
            <a:pPr marL="171450" marR="0" indent="-171450">
              <a:lnSpc>
                <a:spcPct val="107000"/>
              </a:lnSpc>
              <a:spcBef>
                <a:spcPts val="0"/>
              </a:spcBef>
              <a:spcAft>
                <a:spcPts val="0"/>
              </a:spcAft>
              <a:buFont typeface="Arial" panose="020B0604020202020204" pitchFamily="34" charset="0"/>
              <a:buChar char="•"/>
            </a:pPr>
            <a:r>
              <a:rPr lang="en-US" sz="1200" b="0" kern="0" dirty="0">
                <a:effectLst/>
                <a:latin typeface="Arial" panose="020B0604020202020204" pitchFamily="34" charset="0"/>
                <a:ea typeface="Arial" panose="020B0604020202020204" pitchFamily="34" charset="0"/>
                <a:cs typeface="Times New Roman" panose="02020603050405020304" pitchFamily="18" charset="0"/>
              </a:rPr>
              <a:t>These can positively impact mood and energy and decrease pain and cravings (again depending on the drug).</a:t>
            </a:r>
          </a:p>
          <a:p>
            <a:pPr marL="0" marR="0" indent="0">
              <a:lnSpc>
                <a:spcPct val="107000"/>
              </a:lnSpc>
              <a:spcBef>
                <a:spcPts val="0"/>
              </a:spcBef>
              <a:spcAft>
                <a:spcPts val="0"/>
              </a:spcAft>
              <a:buNone/>
            </a:pPr>
            <a:endParaRPr lang="en-US" sz="1200" b="0" kern="0" dirty="0">
              <a:effectLst/>
              <a:latin typeface="Arial" panose="020B0604020202020204" pitchFamily="34" charset="0"/>
              <a:ea typeface="Arial" panose="020B06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200" b="0" kern="0" dirty="0">
                <a:effectLst/>
                <a:latin typeface="Arial" panose="020B0604020202020204" pitchFamily="34" charset="0"/>
                <a:ea typeface="Arial" panose="020B0604020202020204" pitchFamily="34" charset="0"/>
                <a:cs typeface="Times New Roman" panose="02020603050405020304" pitchFamily="18" charset="0"/>
              </a:rPr>
              <a:t>During abstinence , the RED parts of the diagram, we see everything reverses. The individual loses those brain chemicals and it negatively impacts mood, energy, pain and cravings.</a:t>
            </a:r>
          </a:p>
        </p:txBody>
      </p:sp>
      <p:sp>
        <p:nvSpPr>
          <p:cNvPr id="4" name="Slide Number Placeholder 3">
            <a:extLst>
              <a:ext uri="{FF2B5EF4-FFF2-40B4-BE49-F238E27FC236}">
                <a16:creationId xmlns:a16="http://schemas.microsoft.com/office/drawing/2014/main" id="{6D7D7C67-F261-59D8-C002-B9530D49A8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518F6-11E9-4DDC-A30E-1265A46F7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206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200" b="0" kern="0" dirty="0">
                <a:effectLst/>
                <a:latin typeface="Arial" panose="020B0604020202020204" pitchFamily="34" charset="0"/>
                <a:ea typeface="Arial" panose="020B0604020202020204" pitchFamily="34" charset="0"/>
                <a:cs typeface="Times New Roman" panose="02020603050405020304" pitchFamily="18" charset="0"/>
              </a:rPr>
              <a:t>Finally, the GREEN part of the diagram shows how nutrition and exercise naturally increase those neurotransmitters and positively impact mental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518F6-11E9-4DDC-A30E-1265A46F7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6920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as we dig into this mini-series, I would like to introduce the rest of my esteemed colleagues and team of experts and authors of the mini-series in the order they will appear:</a:t>
            </a:r>
          </a:p>
          <a:p>
            <a:pPr marL="387350" indent="-228600">
              <a:buFont typeface="+mj-lt"/>
              <a:buAutoNum type="arabicPeriod"/>
            </a:pPr>
            <a:r>
              <a:rPr lang="en-US" b="1" dirty="0"/>
              <a:t>Dr. Ted Parran </a:t>
            </a:r>
            <a:r>
              <a:rPr lang="en-US" dirty="0"/>
              <a:t>is a physician, Board-Certified in Internal Medicine and Addiction and Medical Director for St. Vincent Health Center. He is also a professor in Medical Education at Case Western Reserve University. He will discuss addiction excluding the development and treatment of substance use disorders, highlight distinctions between mild and moderate-to-severe disorder and share a range of treatment approaches. </a:t>
            </a:r>
          </a:p>
          <a:p>
            <a:pPr marL="387350" indent="-228600">
              <a:buFont typeface="+mj-lt"/>
              <a:buAutoNum type="arabicPeriod"/>
            </a:pPr>
            <a:r>
              <a:rPr lang="en-US" b="1" dirty="0"/>
              <a:t>Dr. Heather Norman-Burgdolf</a:t>
            </a:r>
            <a:r>
              <a:rPr lang="en-US" dirty="0"/>
              <a:t>, is an Associate Professor and Extension Specialist in the Department of Dietetics and Human Nutrition at the University of Kentucky. She will discuss the role of nutrition in addiction and how substance use disrupts nutrient absorption and leads to malnutrition, highlights the critical roles of macro- and micronutrients in physical and mental recovery, and offers practical dietary strategies to enhance rehabilitation outcomes.</a:t>
            </a:r>
          </a:p>
          <a:p>
            <a:pPr marL="387350" indent="-228600">
              <a:buFont typeface="+mj-lt"/>
              <a:buAutoNum type="arabicPeriod"/>
            </a:pPr>
            <a:r>
              <a:rPr lang="en-US" sz="1100" b="1" dirty="0">
                <a:latin typeface="Arial"/>
                <a:cs typeface="Arial"/>
              </a:rPr>
              <a:t>Dr. </a:t>
            </a:r>
            <a:r>
              <a:rPr lang="en-US" sz="1800" b="1" dirty="0">
                <a:latin typeface="Arial" panose="020B0604020202020204" pitchFamily="34" charset="0"/>
                <a:cs typeface="Arial" panose="020B0604020202020204" pitchFamily="34" charset="0"/>
              </a:rPr>
              <a:t>Nora Nock</a:t>
            </a:r>
            <a:r>
              <a:rPr lang="en-US" sz="1800" dirty="0">
                <a:latin typeface="Arial" panose="020B0604020202020204" pitchFamily="34" charset="0"/>
                <a:cs typeface="Arial" panose="020B0604020202020204" pitchFamily="34" charset="0"/>
              </a:rPr>
              <a:t>, is a </a:t>
            </a:r>
            <a:r>
              <a:rPr lang="en-US" sz="1100" dirty="0">
                <a:latin typeface="Arial" panose="020B0604020202020204" pitchFamily="34" charset="0"/>
                <a:cs typeface="Arial" panose="020B0604020202020204" pitchFamily="34" charset="0"/>
              </a:rPr>
              <a:t>Professor in the Department of Population &amp; Quantitative Health Sciences at Case Western Reserve University  She will discuss how exercise enhances abstinence and mental health in people with substance use disorders, the underlying neurobiological and cardiorespiratory mechanisms, and the importance of movement-based interventions.</a:t>
            </a:r>
          </a:p>
          <a:p>
            <a:pPr marL="387350" indent="-228600">
              <a:buFont typeface="+mj-lt"/>
              <a:buAutoNum type="arabicPeriod"/>
            </a:pPr>
            <a:r>
              <a:rPr lang="en-US" sz="1100" dirty="0">
                <a:latin typeface="Arial" panose="020B0604020202020204" pitchFamily="34" charset="0"/>
                <a:cs typeface="Arial" panose="020B0604020202020204" pitchFamily="34" charset="0"/>
              </a:rPr>
              <a:t>And finally, </a:t>
            </a:r>
            <a:r>
              <a:rPr lang="en-US" sz="1100" b="1" dirty="0">
                <a:latin typeface="Arial" panose="020B0604020202020204" pitchFamily="34" charset="0"/>
                <a:cs typeface="Arial" panose="020B0604020202020204" pitchFamily="34" charset="0"/>
              </a:rPr>
              <a:t>Dr. </a:t>
            </a:r>
            <a:r>
              <a:rPr lang="en-US" sz="1800" b="1" dirty="0">
                <a:latin typeface="Arial" panose="020B0604020202020204" pitchFamily="34" charset="0"/>
                <a:cs typeface="Arial" panose="020B0604020202020204" pitchFamily="34" charset="0"/>
              </a:rPr>
              <a:t>Cortney Warren</a:t>
            </a:r>
            <a:r>
              <a:rPr lang="en-US" sz="1800" dirty="0">
                <a:latin typeface="Arial" panose="020B0604020202020204" pitchFamily="34" charset="0"/>
                <a:cs typeface="Arial" panose="020B0604020202020204" pitchFamily="34" charset="0"/>
              </a:rPr>
              <a:t>, is a </a:t>
            </a:r>
            <a:r>
              <a:rPr lang="en-US" sz="1100" dirty="0">
                <a:latin typeface="Arial" panose="020B0604020202020204" pitchFamily="34" charset="0"/>
                <a:cs typeface="Arial" panose="020B0604020202020204" pitchFamily="34" charset="0"/>
              </a:rPr>
              <a:t>Board-Certified Clinical Psychologist and Adjunct Professor in the Department of Psychiatry at the Kirk Kerkorian School of Medicine, University of Nevada Las Vegas. She will discuss the bidirectional links between eating pathology and substance use including diagnoses, comorbidities, while offering biopsychosocial, evidence-based strategies for integrated assessment and intervention.</a:t>
            </a:r>
          </a:p>
          <a:p>
            <a:pPr marL="158750" indent="0">
              <a:buNone/>
            </a:pPr>
            <a:endParaRPr lang="en-US" dirty="0"/>
          </a:p>
        </p:txBody>
      </p:sp>
    </p:spTree>
    <p:extLst>
      <p:ext uri="{BB962C8B-B14F-4D97-AF65-F5344CB8AC3E}">
        <p14:creationId xmlns:p14="http://schemas.microsoft.com/office/powerpoint/2010/main" val="172124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Physicians and health care providers often ignore common drug and alcohol disorders in their patients, rather than screen, detect, prevent, treat and/or refer them. Likely attributed to lack of training and maybe personal bias, this prevents or even obstructs the quality of care for patients with drug and alcohol concerns. Since patients and managed care providers are looking to physicians for leadership and to advocate for the patients, there is a need for medical schools and health care educators to provide training, education and opportunities for clinical experiences in addiction if possible.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This mini-series will examine the development and treatment of substance use disorders, highlight distinctions between mild and moderate-to-severe presentations and explore the prevalence and impact of comorbid conditions within this population. Emphasis is placed on a range of treatment approaches, including social support systems, counseling interventions, medication-assisted therapies, nutrition, exercise and will address co-morbidity with substance use including malnutrition and eating pathology. </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100233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I’m going to start by laying the landscape for this series. Let’s begin with this question.</a:t>
            </a:r>
          </a:p>
          <a:p>
            <a:pPr marL="158750" indent="0"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What does a patient/client look like who may be using drugs or has a history of drug use? </a:t>
            </a:r>
          </a:p>
          <a:p>
            <a:pPr marL="158750" indent="0"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Take a few seconds and jot it down or if you prefer you can just think about it. If you're really being honest with yourself it's going to look different for every single one of us. </a:t>
            </a:r>
          </a:p>
          <a:p>
            <a:pPr marL="158750" indent="0" rtl="0" fontAlgn="ctr">
              <a:spcBef>
                <a:spcPts val="0"/>
              </a:spcBef>
              <a:spcAft>
                <a:spcPts val="0"/>
              </a:spcAft>
              <a:buFont typeface="Arial" panose="020B0604020202020204" pitchFamily="34" charset="0"/>
              <a:buNone/>
            </a:pPr>
            <a:endParaRPr lang="en-US" sz="1800" dirty="0">
              <a:effectLst/>
              <a:latin typeface="Calibri" panose="020F0502020204030204" pitchFamily="34" charset="0"/>
            </a:endParaRPr>
          </a:p>
        </p:txBody>
      </p:sp>
    </p:spTree>
    <p:extLst>
      <p:ext uri="{BB962C8B-B14F-4D97-AF65-F5344CB8AC3E}">
        <p14:creationId xmlns:p14="http://schemas.microsoft.com/office/powerpoint/2010/main" val="19849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effectLst/>
                <a:latin typeface="Calibri" panose="020F0502020204030204" pitchFamily="34" charset="0"/>
              </a:rPr>
              <a:t>The obvious answer is - we don’t really know but we often attach a face, a look, a feeling or an attitude to that individual. We all have some biases and often believe that we can pick out patients with addiction.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effectLst/>
                <a:latin typeface="Calibri" panose="020F0502020204030204" pitchFamily="34" charset="0"/>
              </a:rPr>
              <a:t>Stigma is a negative social attitude we attach to someone with addiction and it can lead to stereotyping, prejudice, and discrimination. This not only harms the person emotionally but doesn’t allow them to get the care they need.</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effectLst/>
                <a:latin typeface="Calibri" panose="020F0502020204030204" pitchFamily="34" charset="0"/>
              </a:rPr>
              <a:t>Our biases can be </a:t>
            </a:r>
            <a:r>
              <a:rPr lang="en-US" sz="1100" i="1" dirty="0">
                <a:effectLst/>
                <a:latin typeface="Calibri" panose="020F0502020204030204" pitchFamily="34" charset="0"/>
              </a:rPr>
              <a:t>explicit</a:t>
            </a:r>
            <a:r>
              <a:rPr lang="en-US" sz="1100" dirty="0">
                <a:effectLst/>
                <a:latin typeface="Calibri" panose="020F0502020204030204" pitchFamily="34" charset="0"/>
              </a:rPr>
              <a:t> (conscious or directly expressed) because we are aware of those biases.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effectLst/>
                <a:latin typeface="Calibri" panose="020F0502020204030204" pitchFamily="34" charset="0"/>
              </a:rPr>
              <a:t>Or they can be </a:t>
            </a:r>
            <a:r>
              <a:rPr lang="en-US" sz="1100" i="1" dirty="0">
                <a:effectLst/>
                <a:latin typeface="Calibri" panose="020F0502020204030204" pitchFamily="34" charset="0"/>
              </a:rPr>
              <a:t>implicit</a:t>
            </a:r>
            <a:r>
              <a:rPr lang="en-US" sz="1100" dirty="0">
                <a:effectLst/>
                <a:latin typeface="Calibri" panose="020F0502020204030204" pitchFamily="34" charset="0"/>
              </a:rPr>
              <a:t> (not consciously aware or expressed indirectly). Meaning, we have internalized stereotypes that affect our perceptions without us being conscious of it. These are often based on our upbringing or past and current life experiences. </a:t>
            </a:r>
            <a:endParaRPr lang="en-US" dirty="0"/>
          </a:p>
          <a:p>
            <a:pPr marL="0" indent="0">
              <a:buFontTx/>
              <a:buNone/>
            </a:pPr>
            <a:endParaRPr lang="en-US" baseline="0" dirty="0"/>
          </a:p>
          <a:p>
            <a:pPr marL="0" indent="0">
              <a:buFontTx/>
              <a:buNone/>
            </a:pPr>
            <a:r>
              <a:rPr lang="en-US" baseline="0" dirty="0"/>
              <a:t>Sometimes, even in our best attempts not to hold biases, we might still possess these hidden unconscious biases. </a:t>
            </a:r>
          </a:p>
          <a:p>
            <a:pPr marL="0" indent="0">
              <a:buFontTx/>
              <a:buNone/>
            </a:pPr>
            <a:endParaRPr lang="en-US" baseline="0" dirty="0"/>
          </a:p>
          <a:p>
            <a:pPr marL="0" indent="0">
              <a:buFontTx/>
              <a:buNone/>
            </a:pPr>
            <a:r>
              <a:rPr lang="en-US" sz="1200" b="0" i="0" u="none" strike="noStrike" kern="1200" baseline="0" dirty="0">
                <a:solidFill>
                  <a:schemeClr val="tx1"/>
                </a:solidFill>
                <a:latin typeface="Arial" pitchFamily="34" charset="0"/>
                <a:ea typeface="+mn-ea"/>
                <a:cs typeface="+mn-cs"/>
              </a:rPr>
              <a:t>Can you think of an example of an explicit and implicit bias in a health care setting that is related to substance use? Please jot it down.</a:t>
            </a:r>
          </a:p>
          <a:p>
            <a:pPr marL="0" indent="0">
              <a:buFontTx/>
              <a:buNone/>
            </a:pPr>
            <a:endParaRPr lang="en-US" sz="1200" b="0" i="0" u="none" strike="noStrike" kern="1200" baseline="0" dirty="0">
              <a:solidFill>
                <a:schemeClr val="tx1"/>
              </a:solidFill>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524EB-149B-3842-8EB1-BA72E0CDF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20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are some I came up with…..</a:t>
            </a:r>
          </a:p>
          <a:p>
            <a:pPr marL="158750" indent="0">
              <a:buNone/>
            </a:pPr>
            <a:endParaRPr lang="en-US" dirty="0"/>
          </a:p>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dirty="0"/>
              <a:t>Explicit bias would be refusing </a:t>
            </a:r>
            <a:r>
              <a:rPr lang="en-US" sz="1200" dirty="0">
                <a:latin typeface="Arial" panose="020B0604020202020204" pitchFamily="34" charset="0"/>
                <a:cs typeface="Arial" panose="020B0604020202020204" pitchFamily="34" charset="0"/>
              </a:rPr>
              <a:t>a medication refill without assessing a patient because he is an addict and feels confident that they will misuse the medication. </a:t>
            </a:r>
          </a:p>
          <a:p>
            <a:pPr marL="330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First of all, the statement uses 1</a:t>
            </a:r>
            <a:r>
              <a:rPr lang="en-US" baseline="30000" dirty="0"/>
              <a:t>st</a:t>
            </a:r>
            <a:r>
              <a:rPr lang="en-US" dirty="0"/>
              <a:t> person language and should always be expressed as 3</a:t>
            </a:r>
            <a:r>
              <a:rPr lang="en-US" baseline="30000" dirty="0"/>
              <a:t>rd</a:t>
            </a:r>
            <a:r>
              <a:rPr lang="en-US" dirty="0"/>
              <a:t> person language. For example, a person with an addiction instead of addict. Secondly, it is explicitly bias to deny a medication refill without providing an evaluation.</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For implicit bias, spending less time with a patient who has a known history of addiction because you don’t believe any thing said or done during the appointment will matter. E</a:t>
            </a:r>
            <a:r>
              <a:rPr lang="en-US" sz="1100" kern="1200" dirty="0">
                <a:solidFill>
                  <a:srgbClr val="003366"/>
                </a:solidFill>
                <a:latin typeface="Arial" panose="020B0604020202020204"/>
                <a:ea typeface="+mn-ea"/>
                <a:cs typeface="+mn-cs"/>
              </a:rPr>
              <a:t>ven though the 3</a:t>
            </a:r>
            <a:r>
              <a:rPr lang="en-US" sz="1100" kern="1200" baseline="30000" dirty="0">
                <a:solidFill>
                  <a:srgbClr val="003366"/>
                </a:solidFill>
                <a:latin typeface="Arial" panose="020B0604020202020204"/>
                <a:ea typeface="+mn-ea"/>
                <a:cs typeface="+mn-cs"/>
              </a:rPr>
              <a:t>rd</a:t>
            </a:r>
            <a:r>
              <a:rPr lang="en-US" sz="1100" kern="1200" dirty="0">
                <a:solidFill>
                  <a:srgbClr val="003366"/>
                </a:solidFill>
                <a:latin typeface="Arial" panose="020B0604020202020204"/>
                <a:ea typeface="+mn-ea"/>
                <a:cs typeface="+mn-cs"/>
              </a:rPr>
              <a:t> person language is appropriate, subconsciously you may choose to not to provide adequate care for someone because of their known addiction.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kern="1200" dirty="0">
              <a:solidFill>
                <a:srgbClr val="003366"/>
              </a:solidFill>
              <a:latin typeface="Arial" panose="020B0604020202020204"/>
              <a:ea typeface="+mn-ea"/>
              <a:cs typeface="+mn-c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200" dirty="0">
                <a:solidFill>
                  <a:srgbClr val="003366"/>
                </a:solidFill>
                <a:latin typeface="Arial" panose="020B0604020202020204"/>
                <a:ea typeface="+mn-ea"/>
                <a:cs typeface="+mn-cs"/>
              </a:rPr>
              <a:t>For more information from NIDA about addiction and stigmatizing language, scan the QR Code.</a:t>
            </a:r>
          </a:p>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524EB-149B-3842-8EB1-BA72E0CDF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36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3856D-8305-3B9B-92F6-F399A6890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F0CA0-7B00-27D5-437A-C3B0365B2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FDEA2-A72C-290A-3EE7-78FCCA8E3A54}"/>
              </a:ext>
            </a:extLst>
          </p:cNvPr>
          <p:cNvSpPr>
            <a:spLocks noGrp="1"/>
          </p:cNvSpPr>
          <p:nvPr>
            <p:ph type="body" idx="1"/>
          </p:nvPr>
        </p:nvSpPr>
        <p:spPr/>
        <p:txBody>
          <a:bodyPr/>
          <a:lstStyle/>
          <a:p>
            <a:pPr marL="0" indent="0">
              <a:buFontTx/>
              <a:buNone/>
            </a:pPr>
            <a:r>
              <a:rPr lang="en-US" sz="1200" kern="1200" dirty="0">
                <a:solidFill>
                  <a:schemeClr val="tx1"/>
                </a:solidFill>
                <a:effectLst/>
                <a:latin typeface="Arial" pitchFamily="34" charset="0"/>
                <a:ea typeface="+mn-ea"/>
                <a:cs typeface="+mn-cs"/>
              </a:rPr>
              <a:t>In addition to provider biases, people</a:t>
            </a:r>
            <a:r>
              <a:rPr lang="en-US" sz="1200" kern="1200" baseline="0" dirty="0">
                <a:solidFill>
                  <a:schemeClr val="tx1"/>
                </a:solidFill>
                <a:effectLst/>
                <a:latin typeface="Arial" pitchFamily="34" charset="0"/>
                <a:ea typeface="+mn-ea"/>
                <a:cs typeface="+mn-cs"/>
              </a:rPr>
              <a:t> with a SUD face </a:t>
            </a:r>
            <a:r>
              <a:rPr lang="en-US" sz="1200" u="sng" kern="1200" baseline="0" dirty="0">
                <a:solidFill>
                  <a:schemeClr val="tx1"/>
                </a:solidFill>
                <a:effectLst/>
                <a:latin typeface="Arial" pitchFamily="34" charset="0"/>
                <a:ea typeface="+mn-ea"/>
                <a:cs typeface="+mn-cs"/>
              </a:rPr>
              <a:t>m</a:t>
            </a:r>
            <a:r>
              <a:rPr lang="en-US" sz="1200" u="sng" kern="1200" dirty="0">
                <a:solidFill>
                  <a:schemeClr val="tx1"/>
                </a:solidFill>
                <a:effectLst/>
                <a:latin typeface="Arial" pitchFamily="34" charset="0"/>
                <a:ea typeface="+mn-ea"/>
                <a:cs typeface="+mn-cs"/>
              </a:rPr>
              <a:t>ultiple</a:t>
            </a:r>
            <a:r>
              <a:rPr lang="en-US" sz="1200" kern="1200" dirty="0">
                <a:solidFill>
                  <a:schemeClr val="tx1"/>
                </a:solidFill>
                <a:effectLst/>
                <a:latin typeface="Arial" pitchFamily="34" charset="0"/>
                <a:ea typeface="+mn-ea"/>
                <a:cs typeface="+mn-cs"/>
              </a:rPr>
              <a:t> other dimensions of bias and stigma</a:t>
            </a:r>
            <a:r>
              <a:rPr lang="en-US" sz="1200" kern="1200" baseline="0" dirty="0">
                <a:solidFill>
                  <a:schemeClr val="tx1"/>
                </a:solidFill>
                <a:effectLst/>
                <a:latin typeface="Arial" pitchFamily="34" charset="0"/>
                <a:ea typeface="+mn-ea"/>
                <a:cs typeface="+mn-cs"/>
              </a:rPr>
              <a:t>. </a:t>
            </a:r>
          </a:p>
          <a:p>
            <a:pPr marL="0" indent="0">
              <a:buFontTx/>
              <a:buNone/>
            </a:pPr>
            <a:endParaRPr lang="en-US" sz="1200" kern="1200" baseline="0" dirty="0">
              <a:solidFill>
                <a:schemeClr val="tx1"/>
              </a:solidFill>
              <a:effectLst/>
              <a:latin typeface="Arial" pitchFamily="34"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baseline="0" dirty="0">
                <a:solidFill>
                  <a:schemeClr val="tx1"/>
                </a:solidFill>
                <a:effectLst/>
                <a:latin typeface="Arial" pitchFamily="34" charset="0"/>
                <a:ea typeface="+mn-ea"/>
                <a:cs typeface="+mn-cs"/>
              </a:rPr>
              <a:t>Starting with themselves. They are often their own worse critic. Stigma is </a:t>
            </a:r>
            <a:r>
              <a:rPr lang="en-US" sz="1200" u="sng" kern="1200" dirty="0">
                <a:solidFill>
                  <a:schemeClr val="tx1"/>
                </a:solidFill>
                <a:effectLst/>
                <a:latin typeface="Arial" pitchFamily="34" charset="0"/>
                <a:ea typeface="+mn-ea"/>
                <a:cs typeface="+mn-cs"/>
              </a:rPr>
              <a:t>Internalized</a:t>
            </a:r>
            <a:r>
              <a:rPr lang="en-US" sz="1200" u="sng" kern="1200" baseline="0" dirty="0">
                <a:solidFill>
                  <a:schemeClr val="tx1"/>
                </a:solidFill>
                <a:effectLst/>
                <a:latin typeface="Arial" pitchFamily="34" charset="0"/>
                <a:ea typeface="+mn-ea"/>
                <a:cs typeface="+mn-cs"/>
              </a:rPr>
              <a:t> </a:t>
            </a:r>
            <a:r>
              <a:rPr lang="en-US" sz="1200" kern="1200" baseline="0" dirty="0">
                <a:solidFill>
                  <a:schemeClr val="tx1"/>
                </a:solidFill>
                <a:effectLst/>
                <a:latin typeface="Arial" pitchFamily="34" charset="0"/>
                <a:ea typeface="+mn-ea"/>
                <a:cs typeface="+mn-cs"/>
              </a:rPr>
              <a:t>by the person as </a:t>
            </a:r>
            <a:r>
              <a:rPr lang="en-US" sz="1200" kern="1200" dirty="0">
                <a:solidFill>
                  <a:schemeClr val="tx1"/>
                </a:solidFill>
                <a:effectLst/>
                <a:latin typeface="Arial" pitchFamily="34" charset="0"/>
                <a:ea typeface="+mn-ea"/>
                <a:cs typeface="+mn-cs"/>
              </a:rPr>
              <a:t>a sort of self-deprecation due to feelings of</a:t>
            </a:r>
            <a:r>
              <a:rPr lang="en-US" sz="1200" u="sng" kern="1200" dirty="0">
                <a:solidFill>
                  <a:schemeClr val="tx1"/>
                </a:solidFill>
                <a:effectLst/>
                <a:latin typeface="Arial" pitchFamily="34" charset="0"/>
                <a:ea typeface="+mn-ea"/>
                <a:cs typeface="+mn-cs"/>
              </a:rPr>
              <a:t> shame </a:t>
            </a:r>
            <a:r>
              <a:rPr lang="en-US" sz="1200" kern="1200" dirty="0">
                <a:solidFill>
                  <a:schemeClr val="tx1"/>
                </a:solidFill>
                <a:effectLst/>
                <a:latin typeface="Arial" pitchFamily="34" charset="0"/>
                <a:ea typeface="+mn-ea"/>
                <a:cs typeface="+mn-cs"/>
              </a:rPr>
              <a:t>and culturally-generated expectations.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kern="1200" dirty="0">
              <a:solidFill>
                <a:schemeClr val="tx1"/>
              </a:solidFill>
              <a:effectLst/>
              <a:latin typeface="Arial" pitchFamily="34"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kern="1200" dirty="0">
                <a:solidFill>
                  <a:schemeClr val="tx1"/>
                </a:solidFill>
                <a:effectLst/>
                <a:latin typeface="Arial" pitchFamily="34" charset="0"/>
                <a:ea typeface="+mn-ea"/>
                <a:cs typeface="+mn-cs"/>
              </a:rPr>
              <a:t>It may also be </a:t>
            </a:r>
            <a:r>
              <a:rPr lang="en-US" sz="1200" u="sng" kern="1200" dirty="0">
                <a:solidFill>
                  <a:schemeClr val="tx1"/>
                </a:solidFill>
                <a:effectLst/>
                <a:latin typeface="Arial" pitchFamily="34" charset="0"/>
                <a:ea typeface="+mn-ea"/>
                <a:cs typeface="+mn-cs"/>
              </a:rPr>
              <a:t>Perceived</a:t>
            </a:r>
            <a:r>
              <a:rPr lang="en-US" sz="1200" kern="1200" baseline="0" dirty="0">
                <a:solidFill>
                  <a:schemeClr val="tx1"/>
                </a:solidFill>
                <a:effectLst/>
                <a:latin typeface="Arial" pitchFamily="34" charset="0"/>
                <a:ea typeface="+mn-ea"/>
                <a:cs typeface="+mn-cs"/>
              </a:rPr>
              <a:t> or Anticipated based on past history of </a:t>
            </a:r>
            <a:r>
              <a:rPr lang="en-US" sz="1200" u="sng" kern="1200" baseline="0" dirty="0">
                <a:solidFill>
                  <a:schemeClr val="tx1"/>
                </a:solidFill>
                <a:effectLst/>
                <a:latin typeface="Arial" pitchFamily="34" charset="0"/>
                <a:ea typeface="+mn-ea"/>
                <a:cs typeface="+mn-cs"/>
              </a:rPr>
              <a:t>enacted</a:t>
            </a:r>
            <a:r>
              <a:rPr lang="en-US" sz="1200" kern="1200" baseline="0" dirty="0">
                <a:solidFill>
                  <a:schemeClr val="tx1"/>
                </a:solidFill>
                <a:effectLst/>
                <a:latin typeface="Arial" pitchFamily="34" charset="0"/>
                <a:ea typeface="+mn-ea"/>
                <a:cs typeface="+mn-cs"/>
              </a:rPr>
              <a:t> stigma or </a:t>
            </a:r>
            <a:r>
              <a:rPr lang="en-US" sz="1200" u="sng" kern="1200" baseline="0" dirty="0">
                <a:solidFill>
                  <a:schemeClr val="tx1"/>
                </a:solidFill>
                <a:effectLst/>
                <a:latin typeface="Arial" pitchFamily="34" charset="0"/>
                <a:ea typeface="+mn-ea"/>
                <a:cs typeface="+mn-cs"/>
              </a:rPr>
              <a:t>societal norms.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u="sng" kern="1200" baseline="0" dirty="0">
              <a:solidFill>
                <a:schemeClr val="tx1"/>
              </a:solidFill>
              <a:effectLst/>
              <a:latin typeface="Arial" pitchFamily="34" charset="0"/>
              <a:ea typeface="+mn-ea"/>
              <a:cs typeface="+mn-cs"/>
            </a:endParaRPr>
          </a:p>
          <a:p>
            <a:pPr marL="228600" indent="-228600">
              <a:buFont typeface="+mj-lt"/>
              <a:buAutoNum type="arabicPeriod"/>
            </a:pPr>
            <a:r>
              <a:rPr lang="en-US" sz="1200" kern="1200" baseline="0" dirty="0">
                <a:solidFill>
                  <a:schemeClr val="tx1"/>
                </a:solidFill>
                <a:effectLst/>
                <a:latin typeface="Arial" pitchFamily="34" charset="0"/>
                <a:ea typeface="+mn-ea"/>
                <a:cs typeface="+mn-cs"/>
              </a:rPr>
              <a:t>They may have family and friends who might have lived with the person with the SUD.</a:t>
            </a:r>
          </a:p>
          <a:p>
            <a:pPr marL="228600" indent="-228600">
              <a:buFont typeface="+mj-lt"/>
              <a:buAutoNum type="arabicPeriod"/>
            </a:pPr>
            <a:endParaRPr lang="en-US" sz="1200" kern="1200" baseline="0" dirty="0">
              <a:solidFill>
                <a:schemeClr val="tx1"/>
              </a:solidFill>
              <a:effectLst/>
              <a:latin typeface="Arial" pitchFamily="34" charset="0"/>
              <a:ea typeface="+mn-ea"/>
              <a:cs typeface="+mn-cs"/>
            </a:endParaRPr>
          </a:p>
          <a:p>
            <a:pPr marL="228600" indent="-228600">
              <a:buFont typeface="+mj-lt"/>
              <a:buAutoNum type="arabicPeriod"/>
            </a:pPr>
            <a:r>
              <a:rPr lang="en-US" sz="1200" kern="1200" baseline="0" dirty="0">
                <a:solidFill>
                  <a:schemeClr val="tx1"/>
                </a:solidFill>
                <a:effectLst/>
                <a:latin typeface="Arial" pitchFamily="34" charset="0"/>
                <a:ea typeface="+mn-ea"/>
                <a:cs typeface="+mn-cs"/>
              </a:rPr>
              <a:t>Often time their peers in recovery can have biases based on the type of drugs used (feeling that one method of drug use is more or less shaming than another such as pills verses needles). Or how someone goes about recovery such as quitting cold turkey or use of methadone or some other drug to manage or treat their addiction. </a:t>
            </a:r>
          </a:p>
          <a:p>
            <a:pPr marL="228600" indent="-228600">
              <a:buFont typeface="+mj-lt"/>
              <a:buAutoNum type="arabicPeriod"/>
            </a:pPr>
            <a:endParaRPr lang="en-US" sz="1200" kern="1200" baseline="0" dirty="0">
              <a:solidFill>
                <a:schemeClr val="tx1"/>
              </a:solidFill>
              <a:effectLst/>
              <a:latin typeface="Arial" pitchFamily="34" charset="0"/>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u="none" kern="1200" baseline="0" dirty="0">
                <a:solidFill>
                  <a:schemeClr val="tx1"/>
                </a:solidFill>
                <a:effectLst/>
                <a:latin typeface="Arial" pitchFamily="34" charset="0"/>
                <a:ea typeface="+mn-ea"/>
                <a:cs typeface="+mn-cs"/>
              </a:rPr>
              <a:t>People in the criminal justice system can be further harmed by staff, corrections officers, judges, lawyers, counselors, psychologists and psychiatrists who shame them, especially women who have young children placing a burden of shame such as being a bad parent.</a:t>
            </a:r>
            <a:endParaRPr lang="en-US" dirty="0"/>
          </a:p>
        </p:txBody>
      </p:sp>
      <p:sp>
        <p:nvSpPr>
          <p:cNvPr id="4" name="Slide Number Placeholder 3">
            <a:extLst>
              <a:ext uri="{FF2B5EF4-FFF2-40B4-BE49-F238E27FC236}">
                <a16:creationId xmlns:a16="http://schemas.microsoft.com/office/drawing/2014/main" id="{E335F58D-30B7-3D2E-9BDA-D12AE9A3EBB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833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41C76-99D1-DF3B-85BC-40995B3A3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84ABC-481F-82FE-D69F-37363C7F0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6FC38-AF66-F5CC-2265-741F39EE252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addition to biases related to SUD, there are biases related to many of the comorbid conditions such as eating pathology, overweight or obese, malnutrition, inactivity, etc.</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Healthcare professionals including physicians, nurses, psychiatrist, psychologists, and dietitians hold biased attitudes and beliefs about obese or overweight patients which is a common side effect of recovery. They often characterize large bodies as unmotivated, non-compliant, and blame them for their weight or levels of inactivity or unhealthy diet. This makes it more difficult for these patients to seek or receive adequate medical attention.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Research also suggests that individuals who are overweight are less likely to be diagnosed with eating pathology, take longer to get assessed or treated, and may be simply encouraged to diet by their healthcare professionals which decreases the likelihood that patients will engage in health promoting behaviors such as exercise, healthy eating, and nutrition education.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Increased stigma and decreased self-efficacy ultimately increase the risk of developing or intensifying existing mental health symptoms such as depression, anxiety, weight concerns, binge eating and purging -- prolonging their recovery from substance use.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Pearl &amp; Puhl (2018). Weight bias internalization and health: a systematic review. Obesity reviews: An official journal of the International Association for the Study of Obesity, 19(8), 1141–1163. https://doi.org/10.1111/obr.12701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Simone et al (2019). Unhealthy weight control behaviors and substance use among adolescent girls: The harms of weight stigma. Social science &amp; medicine (1982), 233, 64–70. https://doi.org/10.1016/j.socscimed.2019.05.047</a:t>
            </a:r>
          </a:p>
        </p:txBody>
      </p:sp>
      <p:sp>
        <p:nvSpPr>
          <p:cNvPr id="4" name="Slide Number Placeholder 3">
            <a:extLst>
              <a:ext uri="{FF2B5EF4-FFF2-40B4-BE49-F238E27FC236}">
                <a16:creationId xmlns:a16="http://schemas.microsoft.com/office/drawing/2014/main" id="{CEF038CA-B15F-8120-E30A-203803324E0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69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various medical and mental health professionals, we all have a unique and different role in their recovery as we each hold a different expertise that contributes to the larger recovery process.  We bring our expertise, not to change people, but to help people WITH change as they navigate their own journey.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Even abstinence is not a singular point in time that's defined by success or failure, it is all part of the journey. Recovery is a dynamic process. It is an ongoing pursuit, occurs over time and there are varied pathways to get there.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though there is often a disconnect between medical professionals and those serving the substance use community, it may stem from a desire to stay within one’s scope of practice. But it can weaken the collaborative and holistic approach to recovery.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81269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While we have seen waves of substance use and overdose deaths across several decades that involve opioids and synthetic opioids such as fentanyl, it's important to understand that some of those deaths classified as “overdoses” may have actually been “poisonings” since many street drugs are commonly laced with street fentanyl. Which btw can be 100 times the potency of heroin.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As you can see here, methamphetamine and cocaine were both co-detected in fentanyl-positive specimens with MA detected in 60% of cases. </a:t>
            </a:r>
            <a:r>
              <a:rPr lang="en-US" b="0" dirty="0"/>
              <a:t>And I might point out, there is (to date), no FDA-approved pharmacotherapy for MA dependence which u</a:t>
            </a:r>
            <a:r>
              <a:rPr lang="en-US" sz="2800" b="0" dirty="0"/>
              <a:t>nderscores the need to further develop interventions and provide adequate health care to be able to recognize, identify and treat the symptoms.</a:t>
            </a:r>
            <a:endParaRPr lang="en-US" sz="3200" b="0" dirty="0"/>
          </a:p>
          <a:p>
            <a:pPr marL="0" indent="0">
              <a:buFont typeface="Arial" panose="020B0604020202020204" pitchFamily="34" charset="0"/>
              <a:buNone/>
            </a:pPr>
            <a:endParaRPr lang="en-US" sz="1800" b="0" i="0" u="none" strike="noStrike" baseline="0" dirty="0">
              <a:solidFill>
                <a:srgbClr val="FFFFFF"/>
              </a:solidFill>
              <a:latin typeface="AvenirNext LT Pro Bol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38389-7543-495B-99CC-E547603BF0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617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Icon of an open book">
            <a:extLst>
              <a:ext uri="{FF2B5EF4-FFF2-40B4-BE49-F238E27FC236}">
                <a16:creationId xmlns:a16="http://schemas.microsoft.com/office/drawing/2014/main" id="{154B6E7B-B14E-5193-70D8-1F7B4D9527A7}"/>
              </a:ext>
            </a:extLst>
          </p:cNvPr>
          <p:cNvPicPr>
            <a:picLocks noChangeAspect="1"/>
          </p:cNvPicPr>
          <p:nvPr userDrawn="1"/>
        </p:nvPicPr>
        <p:blipFill>
          <a:blip r:embed="rId5"/>
          <a:src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7"/>
            <a:ext cx="9144000" cy="1836737"/>
          </a:xfrm>
          <a:prstGeom prst="rect">
            <a:avLst/>
          </a:prstGeom>
        </p:spPr>
        <p:txBody>
          <a:bodyPr/>
          <a:lstStyle>
            <a:lvl1pPr marL="0" indent="0" algn="ctr">
              <a:buNone/>
              <a:defRPr sz="24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p:cNvSpPr>
            <a:spLocks noGrp="1"/>
          </p:cNvSpPr>
          <p:nvPr>
            <p:ph type="title"/>
          </p:nvPr>
        </p:nvSpPr>
        <p:spPr>
          <a:xfrm>
            <a:off x="989400" y="395289"/>
            <a:ext cx="10213200" cy="1112836"/>
          </a:xfrm>
          <a:prstGeom prst="rect">
            <a:avLst/>
          </a:prstGeom>
        </p:spPr>
        <p:txBody>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00882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838200" y="1825624"/>
            <a:ext cx="10515600" cy="364172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1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1"/>
          </p:nvPr>
        </p:nvSpPr>
        <p:spPr>
          <a:xfrm>
            <a:off x="6995684" y="1713490"/>
            <a:ext cx="4760913" cy="3454400"/>
          </a:xfrm>
        </p:spPr>
        <p:txBody>
          <a:bodyPr/>
          <a:lstStyle/>
          <a:p>
            <a:endParaRPr lang="en-US"/>
          </a:p>
        </p:txBody>
      </p:sp>
    </p:spTree>
    <p:custDataLst>
      <p:tags r:id="rId1"/>
    </p:custDataLst>
    <p:extLst>
      <p:ext uri="{BB962C8B-B14F-4D97-AF65-F5344CB8AC3E}">
        <p14:creationId xmlns:p14="http://schemas.microsoft.com/office/powerpoint/2010/main" val="250263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2"/>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6" name="Picture 5">
            <a:extLst>
              <a:ext uri="{FF2B5EF4-FFF2-40B4-BE49-F238E27FC236}">
                <a16:creationId xmlns:a16="http://schemas.microsoft.com/office/drawing/2014/main" id="{710B020F-DBE2-A8BC-1F27-F8CFDEA4F09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2"/>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2"/>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664ECF-9AC6-C270-88E1-2533951658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Icon of an open book">
            <a:extLst>
              <a:ext uri="{FF2B5EF4-FFF2-40B4-BE49-F238E27FC236}">
                <a16:creationId xmlns:a16="http://schemas.microsoft.com/office/drawing/2014/main" id="{154B6E7B-B14E-5193-70D8-1F7B4D9527A7}"/>
              </a:ext>
            </a:extLst>
          </p:cNvPr>
          <p:cNvPicPr>
            <a:picLocks noChangeAspect="1"/>
          </p:cNvPicPr>
          <p:nvPr userDrawn="1"/>
        </p:nvPicPr>
        <p:blipFill>
          <a:blip r:embed="rId5"/>
          <a:src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4"/>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664ECF-9AC6-C270-88E1-2533951658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bg1"/>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6" name="Picture 5">
            <a:extLst>
              <a:ext uri="{FF2B5EF4-FFF2-40B4-BE49-F238E27FC236}">
                <a16:creationId xmlns:a16="http://schemas.microsoft.com/office/drawing/2014/main" id="{710B020F-DBE2-A8BC-1F27-F8CFDEA4F09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4"/>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4"/>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6" name="Picture 5">
            <a:extLst>
              <a:ext uri="{FF2B5EF4-FFF2-40B4-BE49-F238E27FC236}">
                <a16:creationId xmlns:a16="http://schemas.microsoft.com/office/drawing/2014/main" id="{8CE7E6A5-A33E-F11B-568E-660730660A1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92635979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6">
            <a:extLst>
              <a:ext uri="{FF2B5EF4-FFF2-40B4-BE49-F238E27FC236}">
                <a16:creationId xmlns:a16="http://schemas.microsoft.com/office/drawing/2014/main" id="{8F449237-BA79-E6DF-C958-27DF77A17D9F}"/>
              </a:ext>
            </a:extLst>
          </p:cNvPr>
          <p:cNvSpPr>
            <a:spLocks noGrp="1"/>
          </p:cNvSpPr>
          <p:nvPr>
            <p:ph type="pic" sz="quarter" idx="12"/>
          </p:nvPr>
        </p:nvSpPr>
        <p:spPr>
          <a:xfrm>
            <a:off x="512064" y="1691640"/>
            <a:ext cx="11173968" cy="4187952"/>
          </a:xfrm>
          <a:prstGeom prst="rect">
            <a:avLst/>
          </a:prstGeom>
          <a:solidFill>
            <a:schemeClr val="bg1">
              <a:lumMod val="20000"/>
              <a:lumOff val="80000"/>
            </a:schemeClr>
          </a:solidFill>
        </p:spPr>
        <p:txBody>
          <a:bodyPr/>
          <a:lstStyle/>
          <a:p>
            <a:endParaRPr lang="en-US" dirty="0"/>
          </a:p>
        </p:txBody>
      </p:sp>
      <p:pic>
        <p:nvPicPr>
          <p:cNvPr id="3" name="Picture 2">
            <a:extLst>
              <a:ext uri="{FF2B5EF4-FFF2-40B4-BE49-F238E27FC236}">
                <a16:creationId xmlns:a16="http://schemas.microsoft.com/office/drawing/2014/main" id="{FC91480A-C095-F169-D5F2-466E0AC2F57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233560133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5A94-C5A7-982B-C654-64D74512E75C}"/>
              </a:ext>
              <a:ext uri="{C183D7F6-B498-43B3-948B-1728B52AA6E4}">
                <adec:decorative xmlns:adec="http://schemas.microsoft.com/office/drawing/2017/decorative" val="1"/>
              </a:ext>
            </a:extLst>
          </p:cNvPr>
          <p:cNvSpPr/>
          <p:nvPr userDrawn="1"/>
        </p:nvSpPr>
        <p:spPr>
          <a:xfrm>
            <a:off x="1524" y="6729984"/>
            <a:ext cx="12188952" cy="1280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cific Southwest Rural Opioid Technical Assistance Regional Center (ROTA-R) logo">
            <a:extLst>
              <a:ext uri="{FF2B5EF4-FFF2-40B4-BE49-F238E27FC236}">
                <a16:creationId xmlns:a16="http://schemas.microsoft.com/office/drawing/2014/main" id="{49AFF9D1-19B8-D531-26B7-5E8F3D398AED}"/>
              </a:ext>
            </a:extLst>
          </p:cNvPr>
          <p:cNvPicPr>
            <a:picLocks noChangeAspect="1"/>
          </p:cNvPicPr>
          <p:nvPr userDrawn="1"/>
        </p:nvPicPr>
        <p:blipFill>
          <a:blip r:embed="rId20"/>
          <a:stretch>
            <a:fillRect/>
          </a:stretch>
        </p:blipFill>
        <p:spPr>
          <a:xfrm>
            <a:off x="256032" y="6099048"/>
            <a:ext cx="1536700" cy="508000"/>
          </a:xfrm>
          <a:prstGeom prst="rect">
            <a:avLst/>
          </a:prstGeom>
        </p:spPr>
      </p:pic>
      <p:pic>
        <p:nvPicPr>
          <p:cNvPr id="4" name="Picture 3" descr="SAMHSA logo">
            <a:extLst>
              <a:ext uri="{FF2B5EF4-FFF2-40B4-BE49-F238E27FC236}">
                <a16:creationId xmlns:a16="http://schemas.microsoft.com/office/drawing/2014/main" id="{0A9A0998-7941-D2F7-1378-AADFE06EE493}"/>
              </a:ext>
            </a:extLst>
          </p:cNvPr>
          <p:cNvPicPr>
            <a:picLocks noChangeAspect="1"/>
          </p:cNvPicPr>
          <p:nvPr userDrawn="1"/>
        </p:nvPicPr>
        <p:blipFill>
          <a:blip r:embed="rId21"/>
          <a:stretch>
            <a:fillRect/>
          </a:stretch>
        </p:blipFill>
        <p:spPr>
          <a:xfrm>
            <a:off x="2039112" y="6135624"/>
            <a:ext cx="1625600" cy="419100"/>
          </a:xfrm>
          <a:prstGeom prst="rect">
            <a:avLst/>
          </a:prstGeom>
        </p:spPr>
      </p:pic>
      <p:pic>
        <p:nvPicPr>
          <p:cNvPr id="5" name="Picture 4" descr="University of Nevada, Reno Block-N">
            <a:extLst>
              <a:ext uri="{FF2B5EF4-FFF2-40B4-BE49-F238E27FC236}">
                <a16:creationId xmlns:a16="http://schemas.microsoft.com/office/drawing/2014/main" id="{27BF559B-1285-2604-DBF7-507CB0D20814}"/>
              </a:ext>
            </a:extLst>
          </p:cNvPr>
          <p:cNvPicPr>
            <a:picLocks noChangeAspect="1"/>
          </p:cNvPicPr>
          <p:nvPr userDrawn="1"/>
        </p:nvPicPr>
        <p:blipFill>
          <a:blip r:embed="rId22"/>
          <a:stretch>
            <a:fillRect/>
          </a:stretch>
        </p:blipFill>
        <p:spPr>
          <a:xfrm>
            <a:off x="3922776" y="6135624"/>
            <a:ext cx="419100" cy="419100"/>
          </a:xfrm>
          <a:prstGeom prst="rect">
            <a:avLst/>
          </a:prstGeom>
        </p:spPr>
      </p:pic>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709" r:id="rId4"/>
    <p:sldLayoutId id="2147483710" r:id="rId5"/>
    <p:sldLayoutId id="2147483711" r:id="rId6"/>
    <p:sldLayoutId id="2147483712" r:id="rId7"/>
    <p:sldLayoutId id="2147483713" r:id="rId8"/>
    <p:sldLayoutId id="2147483714" r:id="rId9"/>
    <p:sldLayoutId id="2147483733" r:id="rId10"/>
    <p:sldLayoutId id="2147483734" r:id="rId11"/>
    <p:sldLayoutId id="2147483735" r:id="rId12"/>
    <p:sldLayoutId id="2147483732" r:id="rId13"/>
    <p:sldLayoutId id="2147483729" r:id="rId14"/>
    <p:sldLayoutId id="2147483730" r:id="rId15"/>
    <p:sldLayoutId id="2147483731" r:id="rId16"/>
    <p:sldLayoutId id="2147483728" r:id="rId17"/>
    <p:sldLayoutId id="2147483727" r:id="rId1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notesSlide" Target="../notesSlides/notesSlide14.xm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en/people-man-guy-alone-sad-2567395/"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diagramColors" Target="../diagrams/colors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Layout" Target="../diagrams/layout5.xml"/><Relationship Id="rId5" Type="http://schemas.openxmlformats.org/officeDocument/2006/relationships/diagramQuickStyle" Target="../diagrams/quickStyle4.xml"/><Relationship Id="rId10" Type="http://schemas.openxmlformats.org/officeDocument/2006/relationships/diagramData" Target="../diagrams/data5.xml"/><Relationship Id="rId4" Type="http://schemas.openxmlformats.org/officeDocument/2006/relationships/diagramLayout" Target="../diagrams/layout4.xml"/><Relationship Id="rId9" Type="http://schemas.openxmlformats.org/officeDocument/2006/relationships/hyperlink" Target="https://pixabay.com/en/people-man-guy-alone-sad-2567395/" TargetMode="External"/><Relationship Id="rId14" Type="http://schemas.microsoft.com/office/2007/relationships/diagramDrawing" Target="../diagrams/drawing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FA25-0D68-B3F9-EA8D-3D6820FC7658}"/>
              </a:ext>
            </a:extLst>
          </p:cNvPr>
          <p:cNvSpPr>
            <a:spLocks noGrp="1"/>
          </p:cNvSpPr>
          <p:nvPr>
            <p:ph type="title"/>
          </p:nvPr>
        </p:nvSpPr>
        <p:spPr>
          <a:xfrm>
            <a:off x="5022015" y="1263650"/>
            <a:ext cx="6220101" cy="820213"/>
          </a:xfrm>
        </p:spPr>
        <p:txBody>
          <a:bodyPr/>
          <a:lstStyle/>
          <a:p>
            <a:r>
              <a:rPr lang="en-US" dirty="0"/>
              <a:t>Introduction</a:t>
            </a:r>
          </a:p>
        </p:txBody>
      </p:sp>
      <p:pic>
        <p:nvPicPr>
          <p:cNvPr id="3" name="Picture Placeholder 2" descr="A person smiling for a picture.">
            <a:extLst>
              <a:ext uri="{FF2B5EF4-FFF2-40B4-BE49-F238E27FC236}">
                <a16:creationId xmlns:a16="http://schemas.microsoft.com/office/drawing/2014/main" id="{3A99E5D6-D202-0EE2-9AFC-D7BDCD8237F2}"/>
              </a:ext>
            </a:extLst>
          </p:cNvPr>
          <p:cNvPicPr>
            <a:picLocks noGrp="1" noChangeAspect="1"/>
          </p:cNvPicPr>
          <p:nvPr>
            <p:ph type="pic" sz="quarter" idx="10"/>
          </p:nvPr>
        </p:nvPicPr>
        <p:blipFill>
          <a:blip r:embed="rId3"/>
          <a:srcRect l="19840" r="19840"/>
          <a:stretch>
            <a:fillRect/>
          </a:stretch>
        </p:blipFill>
        <p:spPr>
          <a:prstGeom prst="rect">
            <a:avLst/>
          </a:prstGeom>
        </p:spPr>
      </p:pic>
      <p:sp>
        <p:nvSpPr>
          <p:cNvPr id="4" name="Text Placeholder 3">
            <a:extLst>
              <a:ext uri="{FF2B5EF4-FFF2-40B4-BE49-F238E27FC236}">
                <a16:creationId xmlns:a16="http://schemas.microsoft.com/office/drawing/2014/main" id="{FDF48712-D31E-C89E-FE25-4891FB058BFC}"/>
              </a:ext>
            </a:extLst>
          </p:cNvPr>
          <p:cNvSpPr>
            <a:spLocks noGrp="1"/>
          </p:cNvSpPr>
          <p:nvPr>
            <p:ph type="body" sz="quarter" idx="11"/>
          </p:nvPr>
        </p:nvSpPr>
        <p:spPr>
          <a:xfrm>
            <a:off x="4820680" y="2303729"/>
            <a:ext cx="6789683" cy="1262062"/>
          </a:xfrm>
        </p:spPr>
        <p:txBody>
          <a:bodyPr/>
          <a:lstStyle/>
          <a:p>
            <a:r>
              <a:rPr lang="en-US" dirty="0"/>
              <a:t>Nutrition, Exercise and Disordered Eating in Substance Use and Recovery:           An Interdisciplinary Approach</a:t>
            </a:r>
          </a:p>
        </p:txBody>
      </p:sp>
      <p:sp>
        <p:nvSpPr>
          <p:cNvPr id="8" name="TextBox 7">
            <a:extLst>
              <a:ext uri="{FF2B5EF4-FFF2-40B4-BE49-F238E27FC236}">
                <a16:creationId xmlns:a16="http://schemas.microsoft.com/office/drawing/2014/main" id="{82F3831B-1AAE-52B6-05D3-C8EBE8E4F55B}"/>
              </a:ext>
            </a:extLst>
          </p:cNvPr>
          <p:cNvSpPr txBox="1"/>
          <p:nvPr/>
        </p:nvSpPr>
        <p:spPr>
          <a:xfrm>
            <a:off x="4697377" y="3986991"/>
            <a:ext cx="7261263"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4472C4">
                    <a:lumMod val="75000"/>
                  </a:srgbClr>
                </a:solidFill>
                <a:effectLst/>
                <a:uLnTx/>
                <a:uFillTx/>
                <a:latin typeface="Arial Regular"/>
                <a:ea typeface="+mn-ea"/>
                <a:cs typeface="+mn-cs"/>
              </a:rPr>
              <a:t>Anne R. Lindsay, PhD, FACSM</a:t>
            </a:r>
            <a:br>
              <a:rPr kumimoji="0" lang="en-US" sz="4000" b="1" i="0" u="none" strike="noStrike" kern="1200" cap="none" spc="0" normalizeH="0" baseline="0" noProof="0" dirty="0">
                <a:ln>
                  <a:noFill/>
                </a:ln>
                <a:solidFill>
                  <a:srgbClr val="4472C4">
                    <a:lumMod val="75000"/>
                  </a:srgbClr>
                </a:solidFill>
                <a:effectLst/>
                <a:uLnTx/>
                <a:uFillTx/>
                <a:latin typeface="Arial Regular"/>
                <a:ea typeface="+mn-ea"/>
                <a:cs typeface="+mn-cs"/>
              </a:rPr>
            </a:br>
            <a:r>
              <a:rPr lang="en-US" sz="3300" kern="1200" dirty="0">
                <a:solidFill>
                  <a:srgbClr val="4472C4">
                    <a:lumMod val="75000"/>
                  </a:srgbClr>
                </a:solidFill>
                <a:latin typeface="Arial Regular"/>
                <a:ea typeface="+mn-ea"/>
                <a:cs typeface="+mn-cs"/>
              </a:rPr>
              <a:t>Professor, Extension Specialist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300" kern="1200" dirty="0">
                <a:solidFill>
                  <a:srgbClr val="4472C4">
                    <a:lumMod val="75000"/>
                  </a:srgbClr>
                </a:solidFill>
                <a:latin typeface="Arial Regular"/>
                <a:ea typeface="+mn-ea"/>
                <a:cs typeface="+mn-cs"/>
              </a:rPr>
              <a:t>University of Nevada Reno</a:t>
            </a:r>
            <a:r>
              <a:rPr kumimoji="0" lang="en-US" sz="3300" b="0" i="0" u="none" strike="noStrike" kern="1200" cap="none" spc="0" normalizeH="0" baseline="0" noProof="0" dirty="0">
                <a:ln>
                  <a:noFill/>
                </a:ln>
                <a:solidFill>
                  <a:srgbClr val="4472C4">
                    <a:lumMod val="75000"/>
                  </a:srgbClr>
                </a:solidFill>
                <a:effectLst/>
                <a:uLnTx/>
                <a:uFillTx/>
                <a:latin typeface="Arial Regular"/>
                <a:ea typeface="+mn-ea"/>
                <a:cs typeface="+mn-cs"/>
              </a:rPr>
              <a:t>, Extension</a:t>
            </a:r>
          </a:p>
        </p:txBody>
      </p:sp>
    </p:spTree>
    <p:extLst>
      <p:ext uri="{BB962C8B-B14F-4D97-AF65-F5344CB8AC3E}">
        <p14:creationId xmlns:p14="http://schemas.microsoft.com/office/powerpoint/2010/main" val="21751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6EAF9-7FF8-44E5-ABC5-9D8F7D7B8812}"/>
              </a:ext>
            </a:extLst>
          </p:cNvPr>
          <p:cNvSpPr>
            <a:spLocks noGrp="1"/>
          </p:cNvSpPr>
          <p:nvPr>
            <p:ph type="title"/>
          </p:nvPr>
        </p:nvSpPr>
        <p:spPr/>
        <p:txBody>
          <a:bodyPr/>
          <a:lstStyle/>
          <a:p>
            <a:r>
              <a:rPr lang="en-US" sz="3200" dirty="0"/>
              <a:t>Social &amp; Human Capital</a:t>
            </a:r>
            <a:br>
              <a:rPr lang="en-US" sz="2200" dirty="0"/>
            </a:br>
            <a:endParaRPr lang="en-US" sz="2200" dirty="0"/>
          </a:p>
        </p:txBody>
      </p:sp>
      <p:sp>
        <p:nvSpPr>
          <p:cNvPr id="4" name="Text Placeholder 3">
            <a:extLst>
              <a:ext uri="{FF2B5EF4-FFF2-40B4-BE49-F238E27FC236}">
                <a16:creationId xmlns:a16="http://schemas.microsoft.com/office/drawing/2014/main" id="{5AF0AD6B-A04C-3470-A6D6-FB7147F96006}"/>
              </a:ext>
            </a:extLst>
          </p:cNvPr>
          <p:cNvSpPr>
            <a:spLocks noGrp="1"/>
          </p:cNvSpPr>
          <p:nvPr>
            <p:ph type="body" sz="quarter" idx="11"/>
          </p:nvPr>
        </p:nvSpPr>
        <p:spPr>
          <a:xfrm>
            <a:off x="4325112" y="1790700"/>
            <a:ext cx="7616952" cy="3276600"/>
          </a:xfrm>
        </p:spPr>
        <p:txBody>
          <a:bodyPr/>
          <a:lstStyle/>
          <a:p>
            <a:pPr lvl="0">
              <a:spcBef>
                <a:spcPts val="0"/>
              </a:spcBef>
              <a:buClrTx/>
              <a:buFont typeface="Wingdings" panose="05000000000000000000" pitchFamily="2" charset="2"/>
              <a:buChar char="ü"/>
              <a:defRPr/>
            </a:pPr>
            <a:r>
              <a:rPr lang="en-US" sz="2400" b="0" dirty="0"/>
              <a:t>Lower socioeconomic status</a:t>
            </a:r>
          </a:p>
          <a:p>
            <a:pPr lvl="0">
              <a:spcBef>
                <a:spcPts val="0"/>
              </a:spcBef>
              <a:buClrTx/>
              <a:buFont typeface="Wingdings" panose="05000000000000000000" pitchFamily="2" charset="2"/>
              <a:buChar char="ü"/>
              <a:defRPr/>
            </a:pPr>
            <a:r>
              <a:rPr lang="en-US" sz="2400" b="0" dirty="0"/>
              <a:t>Often unemployed, lower pay</a:t>
            </a:r>
          </a:p>
          <a:p>
            <a:pPr lvl="0">
              <a:spcBef>
                <a:spcPts val="0"/>
              </a:spcBef>
              <a:buClrTx/>
              <a:buFont typeface="Wingdings" panose="05000000000000000000" pitchFamily="2" charset="2"/>
              <a:buChar char="ü"/>
              <a:defRPr/>
            </a:pPr>
            <a:r>
              <a:rPr lang="en-US" sz="2400" b="0" dirty="0"/>
              <a:t>Less education</a:t>
            </a:r>
          </a:p>
          <a:p>
            <a:pPr lvl="0">
              <a:spcBef>
                <a:spcPts val="0"/>
              </a:spcBef>
              <a:buClrTx/>
              <a:buFont typeface="Wingdings" panose="05000000000000000000" pitchFamily="2" charset="2"/>
              <a:buChar char="ü"/>
              <a:defRPr/>
            </a:pPr>
            <a:r>
              <a:rPr lang="en-US" sz="2400" b="0" dirty="0"/>
              <a:t>Decreased self-efficacy</a:t>
            </a:r>
          </a:p>
          <a:p>
            <a:pPr lvl="0">
              <a:spcBef>
                <a:spcPts val="0"/>
              </a:spcBef>
              <a:buClrTx/>
              <a:buFont typeface="Wingdings" panose="05000000000000000000" pitchFamily="2" charset="2"/>
              <a:buChar char="ü"/>
              <a:defRPr/>
            </a:pPr>
            <a:r>
              <a:rPr lang="en-US" sz="2400" b="0" dirty="0"/>
              <a:t>Home care and family responsibilities</a:t>
            </a:r>
          </a:p>
          <a:p>
            <a:pPr lvl="0">
              <a:spcBef>
                <a:spcPts val="0"/>
              </a:spcBef>
              <a:buClrTx/>
              <a:buFont typeface="Wingdings" panose="05000000000000000000" pitchFamily="2" charset="2"/>
              <a:buChar char="ü"/>
              <a:defRPr/>
            </a:pPr>
            <a:r>
              <a:rPr lang="en-US" sz="2400" b="0" dirty="0"/>
              <a:t>Lack of child support</a:t>
            </a:r>
          </a:p>
          <a:p>
            <a:pPr lvl="0">
              <a:spcBef>
                <a:spcPts val="0"/>
              </a:spcBef>
              <a:buClrTx/>
              <a:buFont typeface="Wingdings" panose="05000000000000000000" pitchFamily="2" charset="2"/>
              <a:buChar char="ü"/>
              <a:defRPr/>
            </a:pPr>
            <a:r>
              <a:rPr lang="en-US" sz="2400" b="0" dirty="0"/>
              <a:t>Childcare expensive</a:t>
            </a:r>
          </a:p>
          <a:p>
            <a:pPr lvl="0">
              <a:spcBef>
                <a:spcPts val="0"/>
              </a:spcBef>
              <a:buClrTx/>
              <a:buFont typeface="Wingdings" panose="05000000000000000000" pitchFamily="2" charset="2"/>
              <a:buChar char="ü"/>
              <a:defRPr/>
            </a:pPr>
            <a:r>
              <a:rPr lang="en-US" sz="2400" b="0" dirty="0"/>
              <a:t>Lack of family support</a:t>
            </a:r>
          </a:p>
          <a:p>
            <a:pPr lvl="0">
              <a:spcBef>
                <a:spcPts val="0"/>
              </a:spcBef>
              <a:buClrTx/>
              <a:buFont typeface="Wingdings" panose="05000000000000000000" pitchFamily="2" charset="2"/>
              <a:buChar char="ü"/>
              <a:defRPr/>
            </a:pPr>
            <a:r>
              <a:rPr lang="en-US" sz="2400" b="0" dirty="0"/>
              <a:t>Social and legal fears (loss of children)</a:t>
            </a:r>
          </a:p>
          <a:p>
            <a:pPr lvl="0">
              <a:spcBef>
                <a:spcPts val="0"/>
              </a:spcBef>
              <a:buClrTx/>
              <a:buFont typeface="Wingdings" panose="05000000000000000000" pitchFamily="2" charset="2"/>
              <a:buChar char="ü"/>
              <a:defRPr/>
            </a:pPr>
            <a:r>
              <a:rPr lang="en-US" sz="2400" b="0" dirty="0"/>
              <a:t>Greater health consequences from SUDs</a:t>
            </a:r>
          </a:p>
          <a:p>
            <a:pPr lvl="0">
              <a:spcBef>
                <a:spcPts val="0"/>
              </a:spcBef>
              <a:buClrTx/>
              <a:buFont typeface="Wingdings" panose="05000000000000000000" pitchFamily="2" charset="2"/>
              <a:buChar char="ü"/>
              <a:defRPr/>
            </a:pPr>
            <a:r>
              <a:rPr lang="en-US" sz="2400" b="0" dirty="0"/>
              <a:t>Reproductive age complications</a:t>
            </a:r>
          </a:p>
          <a:p>
            <a:pPr lvl="0">
              <a:spcBef>
                <a:spcPts val="0"/>
              </a:spcBef>
              <a:buClrTx/>
              <a:buFont typeface="Wingdings" panose="05000000000000000000" pitchFamily="2" charset="2"/>
              <a:buChar char="ü"/>
              <a:defRPr/>
            </a:pPr>
            <a:r>
              <a:rPr lang="en-US" sz="2400" b="0" dirty="0"/>
              <a:t>History of trauma</a:t>
            </a:r>
          </a:p>
          <a:p>
            <a:endParaRPr lang="en-US" sz="2000" dirty="0"/>
          </a:p>
        </p:txBody>
      </p:sp>
      <p:pic>
        <p:nvPicPr>
          <p:cNvPr id="6" name="Picture 5">
            <a:extLst>
              <a:ext uri="{FF2B5EF4-FFF2-40B4-BE49-F238E27FC236}">
                <a16:creationId xmlns:a16="http://schemas.microsoft.com/office/drawing/2014/main" id="{94691202-0A45-322E-A20D-A886025C3657}"/>
              </a:ext>
              <a:ext uri="{C183D7F6-B498-43B3-948B-1728B52AA6E4}">
                <adec:decorative xmlns:adec="http://schemas.microsoft.com/office/drawing/2017/decorative" val="1"/>
              </a:ext>
            </a:extLst>
          </p:cNvPr>
          <p:cNvPicPr>
            <a:picLocks noChangeAspect="1"/>
          </p:cNvPicPr>
          <p:nvPr/>
        </p:nvPicPr>
        <p:blipFill rotWithShape="1">
          <a:blip r:embed="rId3"/>
          <a:srcRect l="36378" r="27177" b="-1"/>
          <a:stretch/>
        </p:blipFill>
        <p:spPr>
          <a:xfrm>
            <a:off x="601889" y="372143"/>
            <a:ext cx="3003236" cy="6114365"/>
          </a:xfrm>
          <a:prstGeom prst="rect">
            <a:avLst/>
          </a:prstGeom>
          <a:effectLst/>
        </p:spPr>
      </p:pic>
      <p:sp>
        <p:nvSpPr>
          <p:cNvPr id="8" name="Rectangle 7">
            <a:extLst>
              <a:ext uri="{FF2B5EF4-FFF2-40B4-BE49-F238E27FC236}">
                <a16:creationId xmlns:a16="http://schemas.microsoft.com/office/drawing/2014/main" id="{3582614D-4B37-8B5D-9F22-A8E079CFFCBA}"/>
              </a:ext>
            </a:extLst>
          </p:cNvPr>
          <p:cNvSpPr/>
          <p:nvPr/>
        </p:nvSpPr>
        <p:spPr>
          <a:xfrm>
            <a:off x="8125667" y="6301842"/>
            <a:ext cx="2527936" cy="369332"/>
          </a:xfrm>
          <a:prstGeom prst="rect">
            <a:avLst/>
          </a:prstGeom>
        </p:spPr>
        <p:txBody>
          <a:bodyPr wrap="none">
            <a:spAutoFit/>
          </a:bodyPr>
          <a:lstStyle/>
          <a:p>
            <a:pPr marL="0" marR="0" lvl="0" indent="0" algn="l" defTabSz="514350" rtl="0" eaLnBrk="1" fontAlgn="base" latinLnBrk="0" hangingPunct="1">
              <a:lnSpc>
                <a:spcPct val="100000"/>
              </a:lnSpc>
              <a:spcBef>
                <a:spcPct val="0"/>
              </a:spcBef>
              <a:spcAft>
                <a:spcPts val="600"/>
              </a:spcAft>
              <a:buClrTx/>
              <a:buSzTx/>
              <a:buFontTx/>
              <a:buNone/>
              <a:tabLst/>
              <a:defRPr/>
            </a:pPr>
            <a:r>
              <a:rPr kumimoji="0" lang="en-US" sz="1800" b="0" i="1" strike="noStrike" kern="1200" cap="none" spc="0" normalizeH="0" baseline="0" noProof="0" dirty="0">
                <a:ln>
                  <a:noFill/>
                </a:ln>
                <a:solidFill>
                  <a:schemeClr val="bg2"/>
                </a:solidFill>
                <a:effectLst/>
                <a:uLnTx/>
                <a:uFillTx/>
                <a:latin typeface="Arial" charset="0"/>
                <a:ea typeface="+mn-ea"/>
                <a:cs typeface="Arial"/>
                <a:sym typeface="Arial"/>
              </a:rPr>
              <a:t>Office Women's Health</a:t>
            </a:r>
          </a:p>
        </p:txBody>
      </p:sp>
    </p:spTree>
    <p:extLst>
      <p:ext uri="{BB962C8B-B14F-4D97-AF65-F5344CB8AC3E}">
        <p14:creationId xmlns:p14="http://schemas.microsoft.com/office/powerpoint/2010/main" val="2736092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A232-342C-9F2F-0C20-4D578CD7431B}"/>
              </a:ext>
            </a:extLst>
          </p:cNvPr>
          <p:cNvSpPr>
            <a:spLocks noGrp="1"/>
          </p:cNvSpPr>
          <p:nvPr>
            <p:ph type="title"/>
          </p:nvPr>
        </p:nvSpPr>
        <p:spPr>
          <a:xfrm>
            <a:off x="2179455" y="584249"/>
            <a:ext cx="7640407" cy="410474"/>
          </a:xfrm>
        </p:spPr>
        <p:txBody>
          <a:bodyPr/>
          <a:lstStyle/>
          <a:p>
            <a:r>
              <a:rPr lang="en-US" sz="4400" dirty="0">
                <a:solidFill>
                  <a:schemeClr val="bg1"/>
                </a:solidFill>
              </a:rPr>
              <a:t>Women &amp; Substance Use</a:t>
            </a:r>
          </a:p>
        </p:txBody>
      </p:sp>
      <p:sp>
        <p:nvSpPr>
          <p:cNvPr id="3" name="Text Placeholder 2">
            <a:extLst>
              <a:ext uri="{FF2B5EF4-FFF2-40B4-BE49-F238E27FC236}">
                <a16:creationId xmlns:a16="http://schemas.microsoft.com/office/drawing/2014/main" id="{CD7AD885-3117-AD7B-A56B-C672F8CA4AD2}"/>
              </a:ext>
            </a:extLst>
          </p:cNvPr>
          <p:cNvSpPr>
            <a:spLocks noGrp="1"/>
          </p:cNvSpPr>
          <p:nvPr>
            <p:ph type="body" sz="quarter" idx="11"/>
          </p:nvPr>
        </p:nvSpPr>
        <p:spPr>
          <a:xfrm>
            <a:off x="768626" y="1817363"/>
            <a:ext cx="11065565" cy="2933369"/>
          </a:xfrm>
        </p:spPr>
        <p:txBody>
          <a:bodyPr/>
          <a:lstStyle/>
          <a:p>
            <a:pPr marL="285750" indent="-285750" algn="l">
              <a:lnSpc>
                <a:spcPct val="110000"/>
              </a:lnSpc>
              <a:buFont typeface="Arial" panose="020B0604020202020204" pitchFamily="34" charset="0"/>
              <a:buChar char="•"/>
            </a:pPr>
            <a:r>
              <a:rPr lang="en-US" sz="3600" dirty="0"/>
              <a:t>Women </a:t>
            </a:r>
            <a:r>
              <a:rPr lang="en-US" sz="3600" b="1" i="1" dirty="0">
                <a:solidFill>
                  <a:schemeClr val="accent4">
                    <a:lumMod val="50000"/>
                  </a:schemeClr>
                </a:solidFill>
              </a:rPr>
              <a:t>use different drugs</a:t>
            </a:r>
            <a:r>
              <a:rPr lang="en-US" sz="3600" b="1" dirty="0">
                <a:solidFill>
                  <a:schemeClr val="accent4">
                    <a:lumMod val="50000"/>
                  </a:schemeClr>
                </a:solidFill>
              </a:rPr>
              <a:t> </a:t>
            </a:r>
            <a:r>
              <a:rPr lang="en-US" sz="3600" dirty="0"/>
              <a:t>than men</a:t>
            </a:r>
          </a:p>
          <a:p>
            <a:pPr marL="285750" indent="-285750" algn="l">
              <a:lnSpc>
                <a:spcPct val="110000"/>
              </a:lnSpc>
              <a:buFont typeface="Arial" panose="020B0604020202020204" pitchFamily="34" charset="0"/>
              <a:buChar char="•"/>
            </a:pPr>
            <a:r>
              <a:rPr lang="en-US" sz="3600" dirty="0"/>
              <a:t>Females </a:t>
            </a:r>
            <a:r>
              <a:rPr lang="en-US" sz="3600" b="1" i="1" dirty="0">
                <a:solidFill>
                  <a:schemeClr val="accent4">
                    <a:lumMod val="50000"/>
                  </a:schemeClr>
                </a:solidFill>
              </a:rPr>
              <a:t>respond to drugs differently</a:t>
            </a:r>
            <a:r>
              <a:rPr lang="en-US" sz="3600" b="1" dirty="0">
                <a:solidFill>
                  <a:schemeClr val="accent4">
                    <a:lumMod val="50000"/>
                  </a:schemeClr>
                </a:solidFill>
              </a:rPr>
              <a:t> </a:t>
            </a:r>
            <a:r>
              <a:rPr lang="en-US" sz="3600" dirty="0"/>
              <a:t>than males</a:t>
            </a:r>
          </a:p>
          <a:p>
            <a:pPr marL="285750" indent="-285750" algn="l">
              <a:lnSpc>
                <a:spcPct val="110000"/>
              </a:lnSpc>
              <a:buFont typeface="Arial" panose="020B0604020202020204" pitchFamily="34" charset="0"/>
              <a:buChar char="•"/>
            </a:pPr>
            <a:r>
              <a:rPr lang="en-US" sz="3600" dirty="0"/>
              <a:t>Women </a:t>
            </a:r>
            <a:r>
              <a:rPr lang="en-US" sz="3600" b="1" i="1" dirty="0">
                <a:solidFill>
                  <a:schemeClr val="accent4">
                    <a:lumMod val="50000"/>
                  </a:schemeClr>
                </a:solidFill>
              </a:rPr>
              <a:t>use drugs for different reasons</a:t>
            </a:r>
            <a:r>
              <a:rPr lang="en-US" sz="3600" b="1" dirty="0">
                <a:solidFill>
                  <a:schemeClr val="accent4">
                    <a:lumMod val="50000"/>
                  </a:schemeClr>
                </a:solidFill>
              </a:rPr>
              <a:t> </a:t>
            </a:r>
            <a:r>
              <a:rPr lang="en-US" sz="3600" dirty="0"/>
              <a:t>than men</a:t>
            </a:r>
          </a:p>
          <a:p>
            <a:pPr marL="285750" indent="-285750" algn="l">
              <a:lnSpc>
                <a:spcPct val="110000"/>
              </a:lnSpc>
              <a:buFont typeface="Arial" panose="020B0604020202020204" pitchFamily="34" charset="0"/>
              <a:buChar char="•"/>
            </a:pPr>
            <a:r>
              <a:rPr lang="en-US" sz="3600" dirty="0"/>
              <a:t>Women </a:t>
            </a:r>
            <a:r>
              <a:rPr lang="en-US" sz="3600" b="1" i="1" dirty="0">
                <a:solidFill>
                  <a:schemeClr val="accent4">
                    <a:lumMod val="50000"/>
                  </a:schemeClr>
                </a:solidFill>
              </a:rPr>
              <a:t>relapse for different reasons </a:t>
            </a:r>
            <a:r>
              <a:rPr lang="en-US" sz="3600" dirty="0"/>
              <a:t>than men </a:t>
            </a:r>
            <a:endParaRPr lang="en-US" sz="2800" dirty="0"/>
          </a:p>
        </p:txBody>
      </p:sp>
      <p:sp>
        <p:nvSpPr>
          <p:cNvPr id="5" name="TextBox 4">
            <a:extLst>
              <a:ext uri="{FF2B5EF4-FFF2-40B4-BE49-F238E27FC236}">
                <a16:creationId xmlns:a16="http://schemas.microsoft.com/office/drawing/2014/main" id="{CFC5EE69-CE15-1EDA-26A6-127C83EAA863}"/>
              </a:ext>
            </a:extLst>
          </p:cNvPr>
          <p:cNvSpPr txBox="1"/>
          <p:nvPr/>
        </p:nvSpPr>
        <p:spPr>
          <a:xfrm>
            <a:off x="8584734" y="6288990"/>
            <a:ext cx="36072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solidFill>
                <a:effectLst/>
                <a:uLnTx/>
                <a:uFillTx/>
                <a:latin typeface="Arial" panose="020B0604020202020204"/>
                <a:ea typeface="+mn-ea"/>
                <a:cs typeface="Arial"/>
                <a:sym typeface="Arial"/>
              </a:rPr>
              <a:t>National Institute of Drug Abuse</a:t>
            </a:r>
          </a:p>
        </p:txBody>
      </p:sp>
    </p:spTree>
    <p:extLst>
      <p:ext uri="{BB962C8B-B14F-4D97-AF65-F5344CB8AC3E}">
        <p14:creationId xmlns:p14="http://schemas.microsoft.com/office/powerpoint/2010/main" val="1684649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BCFCF-1FFD-39C2-973B-A12D12839852}"/>
              </a:ext>
            </a:extLst>
          </p:cNvPr>
          <p:cNvSpPr>
            <a:spLocks noGrp="1"/>
          </p:cNvSpPr>
          <p:nvPr>
            <p:ph type="title"/>
          </p:nvPr>
        </p:nvSpPr>
        <p:spPr>
          <a:xfrm>
            <a:off x="2129430" y="236599"/>
            <a:ext cx="8209813" cy="711139"/>
          </a:xfrm>
        </p:spPr>
        <p:txBody>
          <a:bodyPr>
            <a:normAutofit/>
          </a:bodyPr>
          <a:lstStyle/>
          <a:p>
            <a:pPr algn="ctr"/>
            <a:r>
              <a:rPr lang="en-US" sz="2200" b="1" dirty="0">
                <a:solidFill>
                  <a:schemeClr val="bg1"/>
                </a:solidFill>
                <a:latin typeface="Arial" panose="020B0604020202020204" pitchFamily="34" charset="0"/>
                <a:cs typeface="Arial" panose="020B0604020202020204" pitchFamily="34" charset="0"/>
              </a:rPr>
              <a:t>Motivators for Methamphetamine Use</a:t>
            </a:r>
          </a:p>
        </p:txBody>
      </p:sp>
      <p:pic>
        <p:nvPicPr>
          <p:cNvPr id="2" name="Content Placeholder 7" descr="Graph that shows motivators for methamphetamine use between men and women. Arrows show that men frequently use in order to work more, and for better sex. Women tend to use for weight loss, and more energy.">
            <a:extLst>
              <a:ext uri="{FF2B5EF4-FFF2-40B4-BE49-F238E27FC236}">
                <a16:creationId xmlns:a16="http://schemas.microsoft.com/office/drawing/2014/main" id="{205AD2C0-AC49-667A-829C-133C37183770}"/>
              </a:ext>
            </a:extLst>
          </p:cNvPr>
          <p:cNvPicPr>
            <a:picLocks noGrp="1" noChangeAspect="1"/>
          </p:cNvPicPr>
          <p:nvPr>
            <p:ph idx="1"/>
          </p:nvPr>
        </p:nvPicPr>
        <p:blipFill rotWithShape="1">
          <a:blip r:embed="rId3"/>
          <a:srcRect l="1896" t="13373" r="2090" b="2520"/>
          <a:stretch/>
        </p:blipFill>
        <p:spPr>
          <a:xfrm>
            <a:off x="1254761" y="883735"/>
            <a:ext cx="9682477" cy="5097938"/>
          </a:xfrm>
          <a:prstGeom prst="rect">
            <a:avLst/>
          </a:prstGeom>
          <a:ln w="38100">
            <a:solidFill>
              <a:schemeClr val="bg2"/>
            </a:solidFill>
          </a:ln>
        </p:spPr>
      </p:pic>
      <p:cxnSp>
        <p:nvCxnSpPr>
          <p:cNvPr id="9" name="Straight Arrow Connector 8">
            <a:extLst>
              <a:ext uri="{FF2B5EF4-FFF2-40B4-BE49-F238E27FC236}">
                <a16:creationId xmlns:a16="http://schemas.microsoft.com/office/drawing/2014/main" id="{0D444E68-8C17-66BD-EAFF-D35349CBD539}"/>
              </a:ext>
              <a:ext uri="{C183D7F6-B498-43B3-948B-1728B52AA6E4}">
                <adec:decorative xmlns:adec="http://schemas.microsoft.com/office/drawing/2017/decorative" val="1"/>
              </a:ext>
            </a:extLst>
          </p:cNvPr>
          <p:cNvCxnSpPr>
            <a:cxnSpLocks/>
          </p:cNvCxnSpPr>
          <p:nvPr/>
        </p:nvCxnSpPr>
        <p:spPr>
          <a:xfrm flipH="1" flipV="1">
            <a:off x="7874022" y="1613673"/>
            <a:ext cx="1363263" cy="398721"/>
          </a:xfrm>
          <a:prstGeom prst="straightConnector1">
            <a:avLst/>
          </a:prstGeom>
          <a:noFill/>
          <a:ln w="38100" cap="flat" cmpd="sng" algn="ctr">
            <a:solidFill>
              <a:srgbClr val="FC713A"/>
            </a:solidFill>
            <a:prstDash val="solid"/>
            <a:miter lim="800000"/>
            <a:tailEnd type="triangle"/>
          </a:ln>
          <a:effectLst/>
        </p:spPr>
      </p:cxnSp>
      <p:cxnSp>
        <p:nvCxnSpPr>
          <p:cNvPr id="10" name="Straight Arrow Connector 9">
            <a:extLst>
              <a:ext uri="{FF2B5EF4-FFF2-40B4-BE49-F238E27FC236}">
                <a16:creationId xmlns:a16="http://schemas.microsoft.com/office/drawing/2014/main" id="{CF2C4DE1-3300-1427-4BCB-C6FB65106D6D}"/>
              </a:ext>
              <a:ext uri="{C183D7F6-B498-43B3-948B-1728B52AA6E4}">
                <adec:decorative xmlns:adec="http://schemas.microsoft.com/office/drawing/2017/decorative" val="1"/>
              </a:ext>
            </a:extLst>
          </p:cNvPr>
          <p:cNvCxnSpPr>
            <a:cxnSpLocks/>
          </p:cNvCxnSpPr>
          <p:nvPr/>
        </p:nvCxnSpPr>
        <p:spPr>
          <a:xfrm>
            <a:off x="9237285" y="1974466"/>
            <a:ext cx="457213" cy="1454534"/>
          </a:xfrm>
          <a:prstGeom prst="straightConnector1">
            <a:avLst/>
          </a:prstGeom>
          <a:noFill/>
          <a:ln w="38100" cap="flat" cmpd="sng" algn="ctr">
            <a:solidFill>
              <a:srgbClr val="FC713A"/>
            </a:solidFill>
            <a:prstDash val="solid"/>
            <a:miter lim="800000"/>
            <a:tailEnd type="triangle"/>
          </a:ln>
          <a:effectLst/>
        </p:spPr>
      </p:cxnSp>
      <p:cxnSp>
        <p:nvCxnSpPr>
          <p:cNvPr id="12" name="Straight Arrow Connector 11">
            <a:extLst>
              <a:ext uri="{FF2B5EF4-FFF2-40B4-BE49-F238E27FC236}">
                <a16:creationId xmlns:a16="http://schemas.microsoft.com/office/drawing/2014/main" id="{0431C32D-5479-C28F-02F4-ED58C88AFAAF}"/>
              </a:ext>
              <a:ext uri="{C183D7F6-B498-43B3-948B-1728B52AA6E4}">
                <adec:decorative xmlns:adec="http://schemas.microsoft.com/office/drawing/2017/decorative" val="1"/>
              </a:ext>
            </a:extLst>
          </p:cNvPr>
          <p:cNvCxnSpPr>
            <a:cxnSpLocks/>
          </p:cNvCxnSpPr>
          <p:nvPr/>
        </p:nvCxnSpPr>
        <p:spPr>
          <a:xfrm flipH="1">
            <a:off x="5633144" y="1063824"/>
            <a:ext cx="1959552" cy="310518"/>
          </a:xfrm>
          <a:prstGeom prst="straightConnector1">
            <a:avLst/>
          </a:prstGeom>
          <a:noFill/>
          <a:ln w="38100" cap="flat" cmpd="sng" algn="ctr">
            <a:solidFill>
              <a:schemeClr val="accent3"/>
            </a:solidFill>
            <a:prstDash val="solid"/>
            <a:miter lim="800000"/>
            <a:tailEnd type="triangle"/>
          </a:ln>
          <a:effectLst/>
        </p:spPr>
      </p:cxnSp>
      <p:cxnSp>
        <p:nvCxnSpPr>
          <p:cNvPr id="13" name="Straight Arrow Connector 12">
            <a:extLst>
              <a:ext uri="{FF2B5EF4-FFF2-40B4-BE49-F238E27FC236}">
                <a16:creationId xmlns:a16="http://schemas.microsoft.com/office/drawing/2014/main" id="{CB1F40F8-1D2C-7E12-490D-6F19BA7BA173}"/>
              </a:ext>
              <a:ext uri="{C183D7F6-B498-43B3-948B-1728B52AA6E4}">
                <adec:decorative xmlns:adec="http://schemas.microsoft.com/office/drawing/2017/decorative" val="1"/>
              </a:ext>
            </a:extLst>
          </p:cNvPr>
          <p:cNvCxnSpPr>
            <a:cxnSpLocks/>
          </p:cNvCxnSpPr>
          <p:nvPr/>
        </p:nvCxnSpPr>
        <p:spPr>
          <a:xfrm flipH="1">
            <a:off x="6019777" y="1059717"/>
            <a:ext cx="1572919" cy="952677"/>
          </a:xfrm>
          <a:prstGeom prst="straightConnector1">
            <a:avLst/>
          </a:prstGeom>
          <a:noFill/>
          <a:ln w="38100" cap="flat" cmpd="sng" algn="ctr">
            <a:solidFill>
              <a:schemeClr val="accent3"/>
            </a:solidFill>
            <a:prstDash val="solid"/>
            <a:miter lim="800000"/>
            <a:tailEnd type="triangle"/>
          </a:ln>
          <a:effectLst/>
        </p:spPr>
      </p:cxnSp>
      <p:sp>
        <p:nvSpPr>
          <p:cNvPr id="16" name="TextBox 15">
            <a:extLst>
              <a:ext uri="{FF2B5EF4-FFF2-40B4-BE49-F238E27FC236}">
                <a16:creationId xmlns:a16="http://schemas.microsoft.com/office/drawing/2014/main" id="{04DB8DA8-A4DD-9902-F69F-8273B9D40FF9}"/>
              </a:ext>
            </a:extLst>
          </p:cNvPr>
          <p:cNvSpPr txBox="1"/>
          <p:nvPr/>
        </p:nvSpPr>
        <p:spPr>
          <a:xfrm>
            <a:off x="7698730" y="876327"/>
            <a:ext cx="8877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chemeClr val="bg2"/>
                  </a:solidFill>
                </a:ln>
                <a:solidFill>
                  <a:srgbClr val="94D7E4">
                    <a:lumMod val="50000"/>
                  </a:srgbClr>
                </a:solidFill>
                <a:effectLst/>
                <a:uLnTx/>
                <a:uFillTx/>
                <a:latin typeface="Corbel" panose="020B0503020204020204"/>
                <a:ea typeface="+mn-ea"/>
                <a:cs typeface="Arial"/>
                <a:sym typeface="Arial"/>
              </a:rPr>
              <a:t>Men</a:t>
            </a:r>
          </a:p>
        </p:txBody>
      </p:sp>
      <p:sp>
        <p:nvSpPr>
          <p:cNvPr id="17" name="TextBox 16">
            <a:extLst>
              <a:ext uri="{FF2B5EF4-FFF2-40B4-BE49-F238E27FC236}">
                <a16:creationId xmlns:a16="http://schemas.microsoft.com/office/drawing/2014/main" id="{5B6EB389-6614-2174-54E8-F12D04382B00}"/>
              </a:ext>
            </a:extLst>
          </p:cNvPr>
          <p:cNvSpPr txBox="1"/>
          <p:nvPr/>
        </p:nvSpPr>
        <p:spPr>
          <a:xfrm>
            <a:off x="9304604" y="1754646"/>
            <a:ext cx="133624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C713A"/>
                  </a:solidFill>
                </a:ln>
                <a:solidFill>
                  <a:srgbClr val="FCB11C">
                    <a:lumMod val="75000"/>
                  </a:srgbClr>
                </a:solidFill>
                <a:effectLst/>
                <a:uLnTx/>
                <a:uFillTx/>
                <a:latin typeface="Corbel" panose="020B0503020204020204"/>
                <a:ea typeface="+mn-ea"/>
                <a:cs typeface="Arial"/>
                <a:sym typeface="Arial"/>
              </a:rPr>
              <a:t>Women</a:t>
            </a:r>
          </a:p>
        </p:txBody>
      </p:sp>
      <p:sp>
        <p:nvSpPr>
          <p:cNvPr id="8" name="TextBox 7">
            <a:extLst>
              <a:ext uri="{FF2B5EF4-FFF2-40B4-BE49-F238E27FC236}">
                <a16:creationId xmlns:a16="http://schemas.microsoft.com/office/drawing/2014/main" id="{6E677D51-C648-3DA3-D19B-7408EDFF7B69}"/>
              </a:ext>
            </a:extLst>
          </p:cNvPr>
          <p:cNvSpPr txBox="1"/>
          <p:nvPr/>
        </p:nvSpPr>
        <p:spPr>
          <a:xfrm>
            <a:off x="10527956" y="6262127"/>
            <a:ext cx="15240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solidFill>
                <a:effectLst/>
                <a:uLnTx/>
                <a:uFillTx/>
                <a:latin typeface="Arial" panose="020B0604020202020204"/>
                <a:ea typeface="+mn-ea"/>
                <a:cs typeface="Arial"/>
                <a:sym typeface="Arial"/>
              </a:rPr>
              <a:t>Brecht, 2004</a:t>
            </a:r>
          </a:p>
        </p:txBody>
      </p:sp>
    </p:spTree>
    <p:extLst>
      <p:ext uri="{BB962C8B-B14F-4D97-AF65-F5344CB8AC3E}">
        <p14:creationId xmlns:p14="http://schemas.microsoft.com/office/powerpoint/2010/main" val="3358323656"/>
      </p:ext>
    </p:extLst>
  </p:cSld>
  <p:clrMapOvr>
    <a:masterClrMapping/>
  </p:clrMapOvr>
  <mc:AlternateContent xmlns:mc="http://schemas.openxmlformats.org/markup-compatibility/2006" xmlns:p14="http://schemas.microsoft.com/office/powerpoint/2010/main">
    <mc:Choice Requires="p14">
      <p:transition spd="slow" p14:dur="2000" advTm="35574"/>
    </mc:Choice>
    <mc:Fallback xmlns="">
      <p:transition spd="slow" advTm="3557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962E-2FA2-F2BC-BFB1-57BB664B586E}"/>
              </a:ext>
            </a:extLst>
          </p:cNvPr>
          <p:cNvSpPr>
            <a:spLocks noGrp="1"/>
          </p:cNvSpPr>
          <p:nvPr>
            <p:ph type="title"/>
          </p:nvPr>
        </p:nvSpPr>
        <p:spPr>
          <a:xfrm>
            <a:off x="1697593" y="326740"/>
            <a:ext cx="9199705" cy="544895"/>
          </a:xfrm>
        </p:spPr>
        <p:txBody>
          <a:bodyPr/>
          <a:lstStyle/>
          <a:p>
            <a:pPr>
              <a:defRPr/>
            </a:pPr>
            <a:r>
              <a:rPr lang="en-US" sz="3200" dirty="0">
                <a:solidFill>
                  <a:schemeClr val="bg1"/>
                </a:solidFill>
                <a:sym typeface="Arial"/>
              </a:rPr>
              <a:t>Weight-related concerns:</a:t>
            </a:r>
            <a:br>
              <a:rPr lang="en-US" sz="3200" dirty="0">
                <a:solidFill>
                  <a:schemeClr val="bg1"/>
                </a:solidFill>
                <a:sym typeface="Arial"/>
              </a:rPr>
            </a:br>
            <a:r>
              <a:rPr lang="en-US" sz="3200" i="1" dirty="0">
                <a:solidFill>
                  <a:schemeClr val="bg1"/>
                </a:solidFill>
                <a:sym typeface="Arial"/>
              </a:rPr>
              <a:t>Women in treatment for substance use </a:t>
            </a:r>
            <a:br>
              <a:rPr lang="en-US" sz="3200" i="1" dirty="0">
                <a:solidFill>
                  <a:schemeClr val="bg1"/>
                </a:solidFill>
                <a:sym typeface="Arial"/>
              </a:rPr>
            </a:br>
            <a:br>
              <a:rPr lang="en-US" sz="3200" i="1" dirty="0">
                <a:solidFill>
                  <a:schemeClr val="bg1"/>
                </a:solidFill>
                <a:sym typeface="Arial"/>
              </a:rPr>
            </a:br>
            <a:r>
              <a:rPr lang="en-US" sz="3200" i="1" dirty="0">
                <a:solidFill>
                  <a:schemeClr val="bg1"/>
                </a:solidFill>
                <a:sym typeface="Arial"/>
              </a:rPr>
              <a:t>(Nevada; n = 297)</a:t>
            </a:r>
            <a:endParaRPr lang="en-US" sz="3200" dirty="0">
              <a:solidFill>
                <a:schemeClr val="bg1"/>
              </a:solidFill>
            </a:endParaRPr>
          </a:p>
        </p:txBody>
      </p:sp>
      <p:sp>
        <p:nvSpPr>
          <p:cNvPr id="3" name="Text Placeholder 2">
            <a:extLst>
              <a:ext uri="{FF2B5EF4-FFF2-40B4-BE49-F238E27FC236}">
                <a16:creationId xmlns:a16="http://schemas.microsoft.com/office/drawing/2014/main" id="{429A7448-98B3-B5A1-56E6-ACF7E70221E0}"/>
              </a:ext>
            </a:extLst>
          </p:cNvPr>
          <p:cNvSpPr>
            <a:spLocks noGrp="1"/>
          </p:cNvSpPr>
          <p:nvPr>
            <p:ph type="body" sz="quarter" idx="11"/>
          </p:nvPr>
        </p:nvSpPr>
        <p:spPr>
          <a:xfrm>
            <a:off x="1116337" y="2606040"/>
            <a:ext cx="10116521" cy="1882070"/>
          </a:xfrm>
        </p:spPr>
        <p:txBody>
          <a:bodyPr/>
          <a:lstStyle/>
          <a:p>
            <a:pPr lvl="0" algn="l" defTabSz="685800">
              <a:lnSpc>
                <a:spcPct val="90000"/>
              </a:lnSpc>
              <a:spcBef>
                <a:spcPts val="0"/>
              </a:spcBef>
              <a:defRPr/>
            </a:pPr>
            <a:r>
              <a:rPr lang="en-US" sz="2800" dirty="0">
                <a:ea typeface="Times New Roman" panose="02020603050405020304" pitchFamily="18" charset="0"/>
                <a:sym typeface="Arial"/>
              </a:rPr>
              <a:t>Concerned about weight while in </a:t>
            </a:r>
            <a:r>
              <a:rPr lang="en-US" sz="2800" u="sng" dirty="0">
                <a:ea typeface="Times New Roman" panose="02020603050405020304" pitchFamily="18" charset="0"/>
                <a:sym typeface="Arial"/>
              </a:rPr>
              <a:t>recovery</a:t>
            </a:r>
            <a:r>
              <a:rPr lang="en-US" sz="2800" dirty="0">
                <a:ea typeface="Times New Roman" panose="02020603050405020304" pitchFamily="18" charset="0"/>
                <a:sym typeface="Arial"/>
              </a:rPr>
              <a:t>?	    	       	</a:t>
            </a:r>
            <a:r>
              <a:rPr lang="en-US" sz="2800" b="1" dirty="0">
                <a:ea typeface="Times New Roman" panose="02020603050405020304" pitchFamily="18" charset="0"/>
                <a:sym typeface="Arial"/>
              </a:rPr>
              <a:t>71%</a:t>
            </a:r>
          </a:p>
          <a:p>
            <a:pPr lvl="0" algn="l" defTabSz="685800">
              <a:lnSpc>
                <a:spcPct val="90000"/>
              </a:lnSpc>
              <a:spcBef>
                <a:spcPts val="0"/>
              </a:spcBef>
              <a:defRPr/>
            </a:pPr>
            <a:endParaRPr lang="en-US" sz="2800" dirty="0">
              <a:ea typeface="Times New Roman" panose="02020603050405020304" pitchFamily="18" charset="0"/>
              <a:sym typeface="Arial"/>
            </a:endParaRPr>
          </a:p>
          <a:p>
            <a:pPr lvl="0" algn="l" defTabSz="685800">
              <a:lnSpc>
                <a:spcPct val="90000"/>
              </a:lnSpc>
              <a:spcBef>
                <a:spcPts val="0"/>
              </a:spcBef>
              <a:defRPr/>
            </a:pPr>
            <a:r>
              <a:rPr lang="en-US" sz="2800" dirty="0">
                <a:ea typeface="Times New Roman" panose="02020603050405020304" pitchFamily="18" charset="0"/>
                <a:sym typeface="Arial"/>
              </a:rPr>
              <a:t>Concerned that gaining weight could </a:t>
            </a:r>
            <a:r>
              <a:rPr lang="en-US" sz="2800" u="sng" dirty="0">
                <a:ea typeface="Times New Roman" panose="02020603050405020304" pitchFamily="18" charset="0"/>
                <a:sym typeface="Arial"/>
              </a:rPr>
              <a:t>trigger relapse</a:t>
            </a:r>
            <a:r>
              <a:rPr lang="en-US" sz="2800" dirty="0">
                <a:ea typeface="Times New Roman" panose="02020603050405020304" pitchFamily="18" charset="0"/>
                <a:sym typeface="Arial"/>
              </a:rPr>
              <a:t>?  	</a:t>
            </a:r>
            <a:r>
              <a:rPr lang="en-US" sz="2800" b="1" dirty="0">
                <a:ea typeface="Times New Roman" panose="02020603050405020304" pitchFamily="18" charset="0"/>
                <a:sym typeface="Arial"/>
              </a:rPr>
              <a:t>45%</a:t>
            </a:r>
          </a:p>
          <a:p>
            <a:pPr lvl="0" algn="l" defTabSz="685800">
              <a:lnSpc>
                <a:spcPct val="90000"/>
              </a:lnSpc>
              <a:spcBef>
                <a:spcPts val="0"/>
              </a:spcBef>
              <a:defRPr/>
            </a:pPr>
            <a:endParaRPr lang="en-US" sz="2800" dirty="0">
              <a:ea typeface="Times New Roman" panose="02020603050405020304" pitchFamily="18" charset="0"/>
              <a:sym typeface="Arial"/>
            </a:endParaRPr>
          </a:p>
          <a:p>
            <a:pPr lvl="0" algn="l" defTabSz="685800">
              <a:lnSpc>
                <a:spcPct val="90000"/>
              </a:lnSpc>
              <a:spcBef>
                <a:spcPts val="0"/>
              </a:spcBef>
              <a:defRPr/>
            </a:pPr>
            <a:r>
              <a:rPr lang="en-US" sz="2800" dirty="0">
                <a:ea typeface="Times New Roman" panose="02020603050405020304" pitchFamily="18" charset="0"/>
                <a:sym typeface="Arial"/>
              </a:rPr>
              <a:t>Concerned about </a:t>
            </a:r>
            <a:r>
              <a:rPr lang="en-US" sz="2800" u="sng" dirty="0">
                <a:ea typeface="Times New Roman" panose="02020603050405020304" pitchFamily="18" charset="0"/>
                <a:sym typeface="Arial"/>
              </a:rPr>
              <a:t>using</a:t>
            </a:r>
            <a:r>
              <a:rPr lang="en-US" sz="2800" dirty="0">
                <a:ea typeface="Times New Roman" panose="02020603050405020304" pitchFamily="18" charset="0"/>
                <a:sym typeface="Arial"/>
              </a:rPr>
              <a:t> to lose weight after treatment?  	</a:t>
            </a:r>
            <a:r>
              <a:rPr lang="en-US" sz="2800" b="1" dirty="0">
                <a:ea typeface="Times New Roman" panose="02020603050405020304" pitchFamily="18" charset="0"/>
                <a:sym typeface="Arial"/>
              </a:rPr>
              <a:t>30%</a:t>
            </a:r>
            <a:r>
              <a:rPr lang="en-US" sz="1600" b="1" dirty="0">
                <a:ea typeface="Times New Roman" panose="02020603050405020304" pitchFamily="18" charset="0"/>
                <a:sym typeface="Arial"/>
              </a:rPr>
              <a:t>	</a:t>
            </a:r>
            <a:endParaRPr lang="en-US" sz="3200" dirty="0"/>
          </a:p>
        </p:txBody>
      </p:sp>
      <p:sp>
        <p:nvSpPr>
          <p:cNvPr id="5" name="TextBox 4">
            <a:extLst>
              <a:ext uri="{FF2B5EF4-FFF2-40B4-BE49-F238E27FC236}">
                <a16:creationId xmlns:a16="http://schemas.microsoft.com/office/drawing/2014/main" id="{3C4CD4C6-5CCB-B8BC-05CC-7421B1169971}"/>
              </a:ext>
            </a:extLst>
          </p:cNvPr>
          <p:cNvSpPr txBox="1"/>
          <p:nvPr/>
        </p:nvSpPr>
        <p:spPr>
          <a:xfrm>
            <a:off x="8624309" y="6161928"/>
            <a:ext cx="344805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solidFill>
                <a:effectLst/>
                <a:uLnTx/>
                <a:uFillTx/>
                <a:latin typeface="Arial" panose="020B0604020202020204"/>
                <a:ea typeface="+mn-ea"/>
                <a:cs typeface="Arial"/>
                <a:sym typeface="Arial"/>
              </a:rPr>
              <a:t>Warren, Lindsay, et al 2012</a:t>
            </a:r>
          </a:p>
        </p:txBody>
      </p:sp>
    </p:spTree>
    <p:extLst>
      <p:ext uri="{BB962C8B-B14F-4D97-AF65-F5344CB8AC3E}">
        <p14:creationId xmlns:p14="http://schemas.microsoft.com/office/powerpoint/2010/main" val="323817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AFA9A-9798-3E10-466F-B057BF06B3F5}"/>
              </a:ext>
            </a:extLst>
          </p:cNvPr>
          <p:cNvSpPr>
            <a:spLocks noGrp="1"/>
          </p:cNvSpPr>
          <p:nvPr>
            <p:ph type="title"/>
          </p:nvPr>
        </p:nvSpPr>
        <p:spPr>
          <a:xfrm>
            <a:off x="1926192" y="255502"/>
            <a:ext cx="8509712" cy="980985"/>
          </a:xfrm>
        </p:spPr>
        <p:txBody>
          <a:bodyPr>
            <a:normAutofit/>
          </a:bodyPr>
          <a:lstStyle/>
          <a:p>
            <a:pPr algn="ctr"/>
            <a:r>
              <a:rPr lang="en-US" sz="3200" b="1" dirty="0">
                <a:latin typeface="Arial" panose="020B0604020202020204" pitchFamily="34" charset="0"/>
                <a:cs typeface="Arial" panose="020B0604020202020204" pitchFamily="34" charset="0"/>
              </a:rPr>
              <a:t>Post Acute Withdrawal Symptoms (PAWS)  </a:t>
            </a:r>
            <a:r>
              <a:rPr lang="en-US" sz="3200" b="1" i="1" dirty="0">
                <a:solidFill>
                  <a:srgbClr val="B85504"/>
                </a:solidFill>
                <a:latin typeface="Arial" panose="020B0604020202020204" pitchFamily="34" charset="0"/>
                <a:cs typeface="Arial" panose="020B0604020202020204" pitchFamily="34" charset="0"/>
              </a:rPr>
              <a:t>Early Intervention</a:t>
            </a:r>
          </a:p>
        </p:txBody>
      </p:sp>
      <p:graphicFrame>
        <p:nvGraphicFramePr>
          <p:cNvPr id="7" name="Content Placeholder 2">
            <a:extLst>
              <a:ext uri="{FF2B5EF4-FFF2-40B4-BE49-F238E27FC236}">
                <a16:creationId xmlns:a16="http://schemas.microsoft.com/office/drawing/2014/main" id="{7AD70380-1F8D-4735-AF82-53EED1F2365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507563926"/>
              </p:ext>
            </p:extLst>
          </p:nvPr>
        </p:nvGraphicFramePr>
        <p:xfrm>
          <a:off x="2962315" y="2063460"/>
          <a:ext cx="3594250" cy="4111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BC87125D-542E-4798-B882-0CE6128A44F5}"/>
              </a:ext>
            </a:extLst>
          </p:cNvPr>
          <p:cNvSpPr txBox="1"/>
          <p:nvPr/>
        </p:nvSpPr>
        <p:spPr>
          <a:xfrm>
            <a:off x="263869" y="1451578"/>
            <a:ext cx="6281531" cy="424732"/>
          </a:xfrm>
          <a:prstGeom prst="rect">
            <a:avLst/>
          </a:prstGeom>
          <a:solidFill>
            <a:schemeClr val="bg1">
              <a:lumMod val="85000"/>
            </a:schemeClr>
          </a:solidFill>
        </p:spPr>
        <p:txBody>
          <a:bodyPr wrap="square" rtlCol="0">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2400" b="1" i="0" u="none" strike="noStrike" kern="1200" cap="all" spc="0" normalizeH="0" baseline="0" noProof="0" dirty="0">
                <a:ln>
                  <a:noFill/>
                </a:ln>
                <a:effectLst/>
                <a:uLnTx/>
                <a:uFillTx/>
                <a:latin typeface="Arial" panose="020B0604020202020204" pitchFamily="34" charset="0"/>
                <a:ea typeface="+mn-ea"/>
                <a:cs typeface="Arial" panose="020B0604020202020204" pitchFamily="34" charset="0"/>
              </a:rPr>
              <a:t>Post-Acute Withdrawal Symptoms</a:t>
            </a:r>
          </a:p>
        </p:txBody>
      </p:sp>
      <p:graphicFrame>
        <p:nvGraphicFramePr>
          <p:cNvPr id="11" name="Content Placeholder 2">
            <a:extLst>
              <a:ext uri="{FF2B5EF4-FFF2-40B4-BE49-F238E27FC236}">
                <a16:creationId xmlns:a16="http://schemas.microsoft.com/office/drawing/2014/main" id="{102497BE-061A-408E-91B9-F119D4B7765C}"/>
              </a:ext>
              <a:ext uri="{C183D7F6-B498-43B3-948B-1728B52AA6E4}">
                <adec:decorative xmlns:adec="http://schemas.microsoft.com/office/drawing/2017/decorative" val="1"/>
              </a:ext>
            </a:extLst>
          </p:cNvPr>
          <p:cNvGraphicFramePr>
            <a:graphicFrameLocks/>
          </p:cNvGraphicFramePr>
          <p:nvPr/>
        </p:nvGraphicFramePr>
        <p:xfrm>
          <a:off x="6762892" y="2091401"/>
          <a:ext cx="3594250" cy="41113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TextBox 11">
            <a:extLst>
              <a:ext uri="{FF2B5EF4-FFF2-40B4-BE49-F238E27FC236}">
                <a16:creationId xmlns:a16="http://schemas.microsoft.com/office/drawing/2014/main" id="{D2C11EA6-EBD5-4148-8EE2-7D01191EC9E8}"/>
              </a:ext>
            </a:extLst>
          </p:cNvPr>
          <p:cNvSpPr txBox="1"/>
          <p:nvPr/>
        </p:nvSpPr>
        <p:spPr>
          <a:xfrm>
            <a:off x="6762892" y="1451578"/>
            <a:ext cx="5214578" cy="424732"/>
          </a:xfrm>
          <a:prstGeom prst="rect">
            <a:avLst/>
          </a:prstGeom>
          <a:solidFill>
            <a:schemeClr val="bg1">
              <a:lumMod val="85000"/>
            </a:schemeClr>
          </a:solidFill>
        </p:spPr>
        <p:txBody>
          <a:bodyPr wrap="square" rtlCol="0">
            <a:spAutoFit/>
          </a:body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2400" b="1" i="0" u="none" strike="noStrike" kern="1200" cap="all" spc="0" normalizeH="0" baseline="0" noProof="0" dirty="0">
                <a:ln>
                  <a:noFill/>
                </a:ln>
                <a:effectLst/>
                <a:uLnTx/>
                <a:uFillTx/>
                <a:latin typeface="Arial" panose="020B0604020202020204" pitchFamily="34" charset="0"/>
                <a:ea typeface="+mn-ea"/>
                <a:cs typeface="Arial" panose="020B0604020202020204" pitchFamily="34" charset="0"/>
              </a:rPr>
              <a:t>Group Health INTERVENTIONS</a:t>
            </a:r>
          </a:p>
        </p:txBody>
      </p:sp>
      <p:sp>
        <p:nvSpPr>
          <p:cNvPr id="3" name="TextBox 2">
            <a:extLst>
              <a:ext uri="{FF2B5EF4-FFF2-40B4-BE49-F238E27FC236}">
                <a16:creationId xmlns:a16="http://schemas.microsoft.com/office/drawing/2014/main" id="{D1772E26-10F5-332F-6299-91F090B0E00A}"/>
              </a:ext>
            </a:extLst>
          </p:cNvPr>
          <p:cNvSpPr txBox="1"/>
          <p:nvPr/>
        </p:nvSpPr>
        <p:spPr>
          <a:xfrm>
            <a:off x="263869" y="2282911"/>
            <a:ext cx="2382497" cy="3354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Relapse rates are: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1" kern="1200" dirty="0">
              <a:solidFill>
                <a:srgbClr val="002060"/>
              </a:solidFill>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40-60% within 30 </a:t>
            </a:r>
            <a:r>
              <a:rPr lang="en-US" sz="2000" b="1">
                <a:solidFill>
                  <a:schemeClr val="bg1"/>
                </a:solidFill>
                <a:cs typeface="Arial" panose="020B0604020202020204" pitchFamily="34" charset="0"/>
              </a:rPr>
              <a:t>- 90 </a:t>
            </a:r>
            <a:r>
              <a:rPr lang="en-US" sz="2000" b="1" dirty="0">
                <a:solidFill>
                  <a:schemeClr val="bg1"/>
                </a:solidFill>
                <a:cs typeface="Arial" panose="020B0604020202020204" pitchFamily="34" charset="0"/>
              </a:rPr>
              <a:t>days</a:t>
            </a: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R="0" lvl="0" algn="ctr" defTabSz="457200" rtl="0" eaLnBrk="1" fontAlgn="auto" latinLnBrk="0" hangingPunct="1">
              <a:lnSpc>
                <a:spcPct val="100000"/>
              </a:lnSpc>
              <a:spcBef>
                <a:spcPts val="0"/>
              </a:spcBef>
              <a:spcAft>
                <a:spcPts val="0"/>
              </a:spcAft>
              <a:buClrTx/>
              <a:buSzTx/>
              <a:tabLst/>
              <a:defRPr/>
            </a:pPr>
            <a:r>
              <a:rPr kumimoji="0" lang="en-US" sz="18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(NIDA)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75-95% within 1 year </a:t>
            </a:r>
          </a:p>
          <a:p>
            <a:pPr marR="0" lvl="0" algn="ctr" defTabSz="457200" rtl="0" eaLnBrk="1" fontAlgn="auto" latinLnBrk="0" hangingPunct="1">
              <a:lnSpc>
                <a:spcPct val="100000"/>
              </a:lnSpc>
              <a:spcBef>
                <a:spcPts val="0"/>
              </a:spcBef>
              <a:spcAft>
                <a:spcPts val="0"/>
              </a:spcAft>
              <a:buClrTx/>
              <a:buSzTx/>
              <a:tabLst/>
              <a:defRPr/>
            </a:pPr>
            <a:r>
              <a:rPr kumimoji="0" lang="en-US" sz="18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(across various studies depending  on the substance)</a:t>
            </a:r>
            <a:endParaRPr kumimoji="0" lang="en-US" sz="28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C47419C-AD5B-4FB1-AE91-AF12317E7EBF}"/>
              </a:ext>
            </a:extLst>
          </p:cNvPr>
          <p:cNvSpPr txBox="1"/>
          <p:nvPr/>
        </p:nvSpPr>
        <p:spPr>
          <a:xfrm>
            <a:off x="2583810" y="1861949"/>
            <a:ext cx="1999199" cy="369332"/>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chemeClr val="bg1"/>
                </a:solidFill>
                <a:effectLst/>
                <a:uLnTx/>
                <a:uFillTx/>
                <a:latin typeface="Arial" panose="020B0604020202020204"/>
                <a:ea typeface="+mn-ea"/>
                <a:cs typeface="+mn-cs"/>
              </a:rPr>
              <a:t>Melemis</a:t>
            </a:r>
            <a:r>
              <a:rPr kumimoji="0" lang="en-US" sz="1800" b="0" i="1" u="none" strike="noStrike" kern="1200" cap="none" spc="0" normalizeH="0" baseline="0" noProof="0" dirty="0">
                <a:ln>
                  <a:noFill/>
                </a:ln>
                <a:solidFill>
                  <a:schemeClr val="bg1"/>
                </a:solidFill>
                <a:effectLst/>
                <a:uLnTx/>
                <a:uFillTx/>
                <a:latin typeface="Arial" panose="020B0604020202020204"/>
                <a:ea typeface="+mn-ea"/>
                <a:cs typeface="+mn-cs"/>
              </a:rPr>
              <a:t>, 2015</a:t>
            </a:r>
          </a:p>
        </p:txBody>
      </p:sp>
    </p:spTree>
    <p:custDataLst>
      <p:tags r:id="rId1"/>
    </p:custDataLst>
    <p:extLst>
      <p:ext uri="{BB962C8B-B14F-4D97-AF65-F5344CB8AC3E}">
        <p14:creationId xmlns:p14="http://schemas.microsoft.com/office/powerpoint/2010/main" val="3082713931"/>
      </p:ext>
    </p:extLst>
  </p:cSld>
  <p:clrMapOvr>
    <a:masterClrMapping/>
  </p:clrMapOvr>
  <mc:AlternateContent xmlns:mc="http://schemas.openxmlformats.org/markup-compatibility/2006" xmlns:p14="http://schemas.microsoft.com/office/powerpoint/2010/main">
    <mc:Choice Requires="p14">
      <p:transition spd="slow" p14:dur="2000" advTm="35345"/>
    </mc:Choice>
    <mc:Fallback xmlns="">
      <p:transition spd="slow" advTm="3534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CD401-3517-97F3-4ECC-D69AF9BD1864}"/>
            </a:ext>
          </a:extLst>
        </p:cNvPr>
        <p:cNvGrpSpPr/>
        <p:nvPr/>
      </p:nvGrpSpPr>
      <p:grpSpPr>
        <a:xfrm>
          <a:off x="0" y="0"/>
          <a:ext cx="0" cy="0"/>
          <a:chOff x="0" y="0"/>
          <a:chExt cx="0" cy="0"/>
        </a:xfrm>
      </p:grpSpPr>
      <p:graphicFrame>
        <p:nvGraphicFramePr>
          <p:cNvPr id="10" name="Diagram 9" descr="Imagine showing that alcohol, stimulants, and opioids increase beta-endorphins and dopamine, which positively impact mood/energy/pain/cravings. Early abstinence lowers these, which makes abstinence difficult. Exercise and nutrition can increase these levels naturally. ">
            <a:extLst>
              <a:ext uri="{FF2B5EF4-FFF2-40B4-BE49-F238E27FC236}">
                <a16:creationId xmlns:a16="http://schemas.microsoft.com/office/drawing/2014/main" id="{6FDDFE58-D633-DD5B-7F58-0901FFDF49B0}"/>
              </a:ext>
            </a:extLst>
          </p:cNvPr>
          <p:cNvGraphicFramePr/>
          <p:nvPr>
            <p:extLst>
              <p:ext uri="{D42A27DB-BD31-4B8C-83A1-F6EECF244321}">
                <p14:modId xmlns:p14="http://schemas.microsoft.com/office/powerpoint/2010/main" val="3564186053"/>
              </p:ext>
            </p:extLst>
          </p:nvPr>
        </p:nvGraphicFramePr>
        <p:xfrm>
          <a:off x="1402637" y="464619"/>
          <a:ext cx="8589708" cy="5797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Arrow: Bent-Up 26">
            <a:extLst>
              <a:ext uri="{FF2B5EF4-FFF2-40B4-BE49-F238E27FC236}">
                <a16:creationId xmlns:a16="http://schemas.microsoft.com/office/drawing/2014/main" id="{7FC945A8-C687-B33B-67A7-DD369CE7A76B}"/>
              </a:ext>
              <a:ext uri="{C183D7F6-B498-43B3-948B-1728B52AA6E4}">
                <adec:decorative xmlns:adec="http://schemas.microsoft.com/office/drawing/2017/decorative" val="1"/>
              </a:ext>
            </a:extLst>
          </p:cNvPr>
          <p:cNvSpPr/>
          <p:nvPr/>
        </p:nvSpPr>
        <p:spPr>
          <a:xfrm rot="16200000" flipH="1" flipV="1">
            <a:off x="3050293" y="4551017"/>
            <a:ext cx="789940" cy="922138"/>
          </a:xfrm>
          <a:prstGeom prst="bentUpArrow">
            <a:avLst>
              <a:gd name="adj1" fmla="val 32840"/>
              <a:gd name="adj2" fmla="val 25000"/>
              <a:gd name="adj3" fmla="val 35780"/>
            </a:avLst>
          </a:prstGeom>
          <a:solidFill>
            <a:schemeClr val="tx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Title 3">
            <a:extLst>
              <a:ext uri="{FF2B5EF4-FFF2-40B4-BE49-F238E27FC236}">
                <a16:creationId xmlns:a16="http://schemas.microsoft.com/office/drawing/2014/main" id="{A5377EAE-0CD2-9DE2-F86B-8FC4906A49EE}"/>
              </a:ext>
            </a:extLst>
          </p:cNvPr>
          <p:cNvSpPr>
            <a:spLocks noGrp="1"/>
          </p:cNvSpPr>
          <p:nvPr>
            <p:ph type="title"/>
          </p:nvPr>
        </p:nvSpPr>
        <p:spPr/>
        <p:txBody>
          <a:bodyPr anchor="b"/>
          <a:lstStyle/>
          <a:p>
            <a:r>
              <a:rPr lang="en-US" dirty="0"/>
              <a:t>Nutrition and Exercise Impacts on Abstinence</a:t>
            </a:r>
          </a:p>
        </p:txBody>
      </p:sp>
      <p:sp>
        <p:nvSpPr>
          <p:cNvPr id="8" name="TextBox 7">
            <a:extLst>
              <a:ext uri="{FF2B5EF4-FFF2-40B4-BE49-F238E27FC236}">
                <a16:creationId xmlns:a16="http://schemas.microsoft.com/office/drawing/2014/main" id="{63269AC1-613A-B806-061D-E2092A31A965}"/>
              </a:ext>
            </a:extLst>
          </p:cNvPr>
          <p:cNvSpPr txBox="1"/>
          <p:nvPr/>
        </p:nvSpPr>
        <p:spPr>
          <a:xfrm>
            <a:off x="4384983" y="6164978"/>
            <a:ext cx="514337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bg2"/>
                </a:solidFill>
                <a:effectLst/>
                <a:uLnTx/>
                <a:uFillTx/>
                <a:latin typeface="Calibri"/>
                <a:ea typeface="+mn-ea"/>
                <a:cs typeface="+mn-cs"/>
              </a:rPr>
              <a:t>Adapted From National Institute of Drug Abuse </a:t>
            </a:r>
          </a:p>
        </p:txBody>
      </p:sp>
      <p:sp>
        <p:nvSpPr>
          <p:cNvPr id="17" name="Arrow: Up 16">
            <a:extLst>
              <a:ext uri="{FF2B5EF4-FFF2-40B4-BE49-F238E27FC236}">
                <a16:creationId xmlns:a16="http://schemas.microsoft.com/office/drawing/2014/main" id="{60682419-37C4-0D41-F50A-60B71CA35A5C}"/>
              </a:ext>
              <a:ext uri="{C183D7F6-B498-43B3-948B-1728B52AA6E4}">
                <adec:decorative xmlns:adec="http://schemas.microsoft.com/office/drawing/2017/decorative" val="1"/>
              </a:ext>
            </a:extLst>
          </p:cNvPr>
          <p:cNvSpPr/>
          <p:nvPr/>
        </p:nvSpPr>
        <p:spPr>
          <a:xfrm>
            <a:off x="3979374" y="2422308"/>
            <a:ext cx="301053" cy="44575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Arrow: Up 21">
            <a:extLst>
              <a:ext uri="{FF2B5EF4-FFF2-40B4-BE49-F238E27FC236}">
                <a16:creationId xmlns:a16="http://schemas.microsoft.com/office/drawing/2014/main" id="{50D8F6BC-E78F-7537-527B-5387C8B31902}"/>
              </a:ext>
              <a:ext uri="{C183D7F6-B498-43B3-948B-1728B52AA6E4}">
                <adec:decorative xmlns:adec="http://schemas.microsoft.com/office/drawing/2017/decorative" val="1"/>
              </a:ext>
            </a:extLst>
          </p:cNvPr>
          <p:cNvSpPr/>
          <p:nvPr/>
        </p:nvSpPr>
        <p:spPr>
          <a:xfrm rot="10800000">
            <a:off x="6207582" y="2068911"/>
            <a:ext cx="301052" cy="445754"/>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Arrow: Up 23">
            <a:extLst>
              <a:ext uri="{FF2B5EF4-FFF2-40B4-BE49-F238E27FC236}">
                <a16:creationId xmlns:a16="http://schemas.microsoft.com/office/drawing/2014/main" id="{D742D709-4AB3-4C27-ACC5-788F3C033535}"/>
              </a:ext>
              <a:ext uri="{C183D7F6-B498-43B3-948B-1728B52AA6E4}">
                <adec:decorative xmlns:adec="http://schemas.microsoft.com/office/drawing/2017/decorative" val="1"/>
              </a:ext>
            </a:extLst>
          </p:cNvPr>
          <p:cNvSpPr/>
          <p:nvPr/>
        </p:nvSpPr>
        <p:spPr>
          <a:xfrm rot="10800000">
            <a:off x="5265527" y="3014518"/>
            <a:ext cx="307140" cy="1372465"/>
          </a:xfrm>
          <a:prstGeom prst="upArrow">
            <a:avLst/>
          </a:prstGeom>
          <a:solidFill>
            <a:schemeClr val="accent5">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Arrow: Up 24">
            <a:extLst>
              <a:ext uri="{FF2B5EF4-FFF2-40B4-BE49-F238E27FC236}">
                <a16:creationId xmlns:a16="http://schemas.microsoft.com/office/drawing/2014/main" id="{29286700-C0EE-939A-23AA-EEDE835544AF}"/>
              </a:ext>
              <a:ext uri="{C183D7F6-B498-43B3-948B-1728B52AA6E4}">
                <adec:decorative xmlns:adec="http://schemas.microsoft.com/office/drawing/2017/decorative" val="1"/>
              </a:ext>
            </a:extLst>
          </p:cNvPr>
          <p:cNvSpPr/>
          <p:nvPr/>
        </p:nvSpPr>
        <p:spPr>
          <a:xfrm rot="10800000">
            <a:off x="6397052" y="4591492"/>
            <a:ext cx="301053" cy="445754"/>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Arrow: Up 25">
            <a:extLst>
              <a:ext uri="{FF2B5EF4-FFF2-40B4-BE49-F238E27FC236}">
                <a16:creationId xmlns:a16="http://schemas.microsoft.com/office/drawing/2014/main" id="{A83DD89C-2A5E-F88F-E662-03B1FB898747}"/>
              </a:ext>
              <a:ext uri="{C183D7F6-B498-43B3-948B-1728B52AA6E4}">
                <adec:decorative xmlns:adec="http://schemas.microsoft.com/office/drawing/2017/decorative" val="1"/>
              </a:ext>
            </a:extLst>
          </p:cNvPr>
          <p:cNvSpPr/>
          <p:nvPr/>
        </p:nvSpPr>
        <p:spPr>
          <a:xfrm>
            <a:off x="3979375" y="4837422"/>
            <a:ext cx="301052" cy="44575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Arc 14">
            <a:extLst>
              <a:ext uri="{FF2B5EF4-FFF2-40B4-BE49-F238E27FC236}">
                <a16:creationId xmlns:a16="http://schemas.microsoft.com/office/drawing/2014/main" id="{4DABDDA7-D3A5-46DC-BAE8-5389F454ACD4}"/>
              </a:ext>
              <a:ext uri="{C183D7F6-B498-43B3-948B-1728B52AA6E4}">
                <adec:decorative xmlns:adec="http://schemas.microsoft.com/office/drawing/2017/decorative" val="1"/>
              </a:ext>
            </a:extLst>
          </p:cNvPr>
          <p:cNvSpPr/>
          <p:nvPr/>
        </p:nvSpPr>
        <p:spPr>
          <a:xfrm rot="20955843">
            <a:off x="4922816" y="613282"/>
            <a:ext cx="5292443" cy="4670096"/>
          </a:xfrm>
          <a:prstGeom prst="arc">
            <a:avLst>
              <a:gd name="adj1" fmla="val 16095850"/>
              <a:gd name="adj2" fmla="val 5866219"/>
            </a:avLst>
          </a:prstGeom>
          <a:ln w="762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Arrow: Up 1">
            <a:extLst>
              <a:ext uri="{FF2B5EF4-FFF2-40B4-BE49-F238E27FC236}">
                <a16:creationId xmlns:a16="http://schemas.microsoft.com/office/drawing/2014/main" id="{0EE3826F-B223-8EB4-8CFA-5BBCFD95188A}"/>
              </a:ext>
              <a:ext uri="{C183D7F6-B498-43B3-948B-1728B52AA6E4}">
                <adec:decorative xmlns:adec="http://schemas.microsoft.com/office/drawing/2017/decorative" val="1"/>
              </a:ext>
            </a:extLst>
          </p:cNvPr>
          <p:cNvSpPr/>
          <p:nvPr/>
        </p:nvSpPr>
        <p:spPr>
          <a:xfrm>
            <a:off x="3980369" y="1846034"/>
            <a:ext cx="301053" cy="445754"/>
          </a:xfrm>
          <a:prstGeom prst="up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rrow: Up 2">
            <a:extLst>
              <a:ext uri="{FF2B5EF4-FFF2-40B4-BE49-F238E27FC236}">
                <a16:creationId xmlns:a16="http://schemas.microsoft.com/office/drawing/2014/main" id="{51A6E2FD-EF6F-4647-2377-6F075D3F5270}"/>
              </a:ext>
              <a:ext uri="{C183D7F6-B498-43B3-948B-1728B52AA6E4}">
                <adec:decorative xmlns:adec="http://schemas.microsoft.com/office/drawing/2017/decorative" val="1"/>
              </a:ext>
            </a:extLst>
          </p:cNvPr>
          <p:cNvSpPr/>
          <p:nvPr/>
        </p:nvSpPr>
        <p:spPr>
          <a:xfrm>
            <a:off x="3988194" y="4261148"/>
            <a:ext cx="301053" cy="445754"/>
          </a:xfrm>
          <a:prstGeom prst="up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0088328"/>
      </p:ext>
    </p:extLst>
  </p:cSld>
  <p:clrMapOvr>
    <a:masterClrMapping/>
  </p:clrMapOvr>
  <mc:AlternateContent xmlns:mc="http://schemas.openxmlformats.org/markup-compatibility/2006" xmlns:p14="http://schemas.microsoft.com/office/powerpoint/2010/main">
    <mc:Choice Requires="p14">
      <p:transition spd="slow" p14:dur="2000" advTm="48105"/>
    </mc:Choice>
    <mc:Fallback xmlns="">
      <p:transition spd="slow" advTm="481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descr="Imagine showing that alcohol, stimulants, and opioids increase beta-endorphins and dopamine, which positively impact mood/energy/pain/cravings. Early abstinence lowers these, which makes abstinence difficult. Exercise and nutrition can increase these levels naturally. ">
            <a:extLst>
              <a:ext uri="{FF2B5EF4-FFF2-40B4-BE49-F238E27FC236}">
                <a16:creationId xmlns:a16="http://schemas.microsoft.com/office/drawing/2014/main" id="{621F1401-7E73-4D94-96D8-126A94723B5B}"/>
              </a:ext>
            </a:extLst>
          </p:cNvPr>
          <p:cNvGraphicFramePr/>
          <p:nvPr>
            <p:extLst>
              <p:ext uri="{D42A27DB-BD31-4B8C-83A1-F6EECF244321}">
                <p14:modId xmlns:p14="http://schemas.microsoft.com/office/powerpoint/2010/main" val="3514699892"/>
              </p:ext>
            </p:extLst>
          </p:nvPr>
        </p:nvGraphicFramePr>
        <p:xfrm>
          <a:off x="1402637" y="464619"/>
          <a:ext cx="8589708" cy="5797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Arrow: Bent-Up 26">
            <a:extLst>
              <a:ext uri="{FF2B5EF4-FFF2-40B4-BE49-F238E27FC236}">
                <a16:creationId xmlns:a16="http://schemas.microsoft.com/office/drawing/2014/main" id="{B7395ADD-F30B-46FF-BB06-39D4CC1F8F41}"/>
              </a:ext>
              <a:ext uri="{C183D7F6-B498-43B3-948B-1728B52AA6E4}">
                <adec:decorative xmlns:adec="http://schemas.microsoft.com/office/drawing/2017/decorative" val="1"/>
              </a:ext>
            </a:extLst>
          </p:cNvPr>
          <p:cNvSpPr/>
          <p:nvPr/>
        </p:nvSpPr>
        <p:spPr>
          <a:xfrm rot="16200000" flipH="1" flipV="1">
            <a:off x="3050293" y="4551017"/>
            <a:ext cx="789940" cy="922138"/>
          </a:xfrm>
          <a:prstGeom prst="bentUpArrow">
            <a:avLst>
              <a:gd name="adj1" fmla="val 32840"/>
              <a:gd name="adj2" fmla="val 25000"/>
              <a:gd name="adj3" fmla="val 35780"/>
            </a:avLst>
          </a:prstGeom>
          <a:solidFill>
            <a:srgbClr val="00B05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Title 3">
            <a:extLst>
              <a:ext uri="{FF2B5EF4-FFF2-40B4-BE49-F238E27FC236}">
                <a16:creationId xmlns:a16="http://schemas.microsoft.com/office/drawing/2014/main" id="{1EEABDA0-E1E5-B610-AF27-27CC87380243}"/>
              </a:ext>
            </a:extLst>
          </p:cNvPr>
          <p:cNvSpPr>
            <a:spLocks noGrp="1"/>
          </p:cNvSpPr>
          <p:nvPr>
            <p:ph type="title"/>
          </p:nvPr>
        </p:nvSpPr>
        <p:spPr/>
        <p:txBody>
          <a:bodyPr anchor="b"/>
          <a:lstStyle/>
          <a:p>
            <a:r>
              <a:rPr lang="en-US" dirty="0"/>
              <a:t>Nutrition and Exercise Impact on Abstinence</a:t>
            </a:r>
          </a:p>
        </p:txBody>
      </p:sp>
      <p:sp>
        <p:nvSpPr>
          <p:cNvPr id="8" name="TextBox 7">
            <a:extLst>
              <a:ext uri="{FF2B5EF4-FFF2-40B4-BE49-F238E27FC236}">
                <a16:creationId xmlns:a16="http://schemas.microsoft.com/office/drawing/2014/main" id="{3B0A7919-B1CB-4BE4-A4A1-65A1AA127B03}"/>
              </a:ext>
            </a:extLst>
          </p:cNvPr>
          <p:cNvSpPr txBox="1"/>
          <p:nvPr/>
        </p:nvSpPr>
        <p:spPr>
          <a:xfrm>
            <a:off x="4384983" y="6164978"/>
            <a:ext cx="514337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bg2"/>
                </a:solidFill>
                <a:effectLst/>
                <a:uLnTx/>
                <a:uFillTx/>
                <a:latin typeface="Calibri"/>
                <a:ea typeface="+mn-ea"/>
                <a:cs typeface="+mn-cs"/>
              </a:rPr>
              <a:t>Adapted From National Institute of Drug Abuse </a:t>
            </a:r>
          </a:p>
        </p:txBody>
      </p:sp>
      <p:sp>
        <p:nvSpPr>
          <p:cNvPr id="17" name="Arrow: Up 16">
            <a:extLst>
              <a:ext uri="{FF2B5EF4-FFF2-40B4-BE49-F238E27FC236}">
                <a16:creationId xmlns:a16="http://schemas.microsoft.com/office/drawing/2014/main" id="{FE10E0A4-0127-4F5E-886C-FB58FBAF9C7C}"/>
              </a:ext>
              <a:ext uri="{C183D7F6-B498-43B3-948B-1728B52AA6E4}">
                <adec:decorative xmlns:adec="http://schemas.microsoft.com/office/drawing/2017/decorative" val="1"/>
              </a:ext>
            </a:extLst>
          </p:cNvPr>
          <p:cNvSpPr/>
          <p:nvPr/>
        </p:nvSpPr>
        <p:spPr>
          <a:xfrm>
            <a:off x="3979374" y="2422308"/>
            <a:ext cx="301053" cy="445754"/>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Arrow: Up 21">
            <a:extLst>
              <a:ext uri="{FF2B5EF4-FFF2-40B4-BE49-F238E27FC236}">
                <a16:creationId xmlns:a16="http://schemas.microsoft.com/office/drawing/2014/main" id="{712568A6-1219-4DA6-BAAA-0B811DC3F56E}"/>
              </a:ext>
              <a:ext uri="{C183D7F6-B498-43B3-948B-1728B52AA6E4}">
                <adec:decorative xmlns:adec="http://schemas.microsoft.com/office/drawing/2017/decorative" val="1"/>
              </a:ext>
            </a:extLst>
          </p:cNvPr>
          <p:cNvSpPr/>
          <p:nvPr/>
        </p:nvSpPr>
        <p:spPr>
          <a:xfrm rot="10800000">
            <a:off x="6207582" y="2068911"/>
            <a:ext cx="301052" cy="445754"/>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Arrow: Up 23">
            <a:extLst>
              <a:ext uri="{FF2B5EF4-FFF2-40B4-BE49-F238E27FC236}">
                <a16:creationId xmlns:a16="http://schemas.microsoft.com/office/drawing/2014/main" id="{1288F0AC-4414-4E61-BBC4-99F71DB01A75}"/>
              </a:ext>
              <a:ext uri="{C183D7F6-B498-43B3-948B-1728B52AA6E4}">
                <adec:decorative xmlns:adec="http://schemas.microsoft.com/office/drawing/2017/decorative" val="1"/>
              </a:ext>
            </a:extLst>
          </p:cNvPr>
          <p:cNvSpPr/>
          <p:nvPr/>
        </p:nvSpPr>
        <p:spPr>
          <a:xfrm rot="10800000">
            <a:off x="5265527" y="3014518"/>
            <a:ext cx="307140" cy="1372465"/>
          </a:xfrm>
          <a:prstGeom prst="upArrow">
            <a:avLst/>
          </a:prstGeom>
          <a:solidFill>
            <a:schemeClr val="accent5">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Arrow: Up 24">
            <a:extLst>
              <a:ext uri="{FF2B5EF4-FFF2-40B4-BE49-F238E27FC236}">
                <a16:creationId xmlns:a16="http://schemas.microsoft.com/office/drawing/2014/main" id="{66D5C1C2-EB6F-494A-8E6C-19A422AF6546}"/>
              </a:ext>
              <a:ext uri="{C183D7F6-B498-43B3-948B-1728B52AA6E4}">
                <adec:decorative xmlns:adec="http://schemas.microsoft.com/office/drawing/2017/decorative" val="1"/>
              </a:ext>
            </a:extLst>
          </p:cNvPr>
          <p:cNvSpPr/>
          <p:nvPr/>
        </p:nvSpPr>
        <p:spPr>
          <a:xfrm rot="10800000">
            <a:off x="6397052" y="4591492"/>
            <a:ext cx="301053" cy="445754"/>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Arrow: Up 25">
            <a:extLst>
              <a:ext uri="{FF2B5EF4-FFF2-40B4-BE49-F238E27FC236}">
                <a16:creationId xmlns:a16="http://schemas.microsoft.com/office/drawing/2014/main" id="{B0893539-A182-4AAA-8AEB-2030C95DF8E7}"/>
              </a:ext>
              <a:ext uri="{C183D7F6-B498-43B3-948B-1728B52AA6E4}">
                <adec:decorative xmlns:adec="http://schemas.microsoft.com/office/drawing/2017/decorative" val="1"/>
              </a:ext>
            </a:extLst>
          </p:cNvPr>
          <p:cNvSpPr/>
          <p:nvPr/>
        </p:nvSpPr>
        <p:spPr>
          <a:xfrm>
            <a:off x="3979375" y="4837422"/>
            <a:ext cx="301052" cy="445754"/>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Arc 14">
            <a:extLst>
              <a:ext uri="{FF2B5EF4-FFF2-40B4-BE49-F238E27FC236}">
                <a16:creationId xmlns:a16="http://schemas.microsoft.com/office/drawing/2014/main" id="{05FA1F14-D0A2-49E9-850E-4F1D131DC978}"/>
              </a:ext>
              <a:ext uri="{C183D7F6-B498-43B3-948B-1728B52AA6E4}">
                <adec:decorative xmlns:adec="http://schemas.microsoft.com/office/drawing/2017/decorative" val="1"/>
              </a:ext>
            </a:extLst>
          </p:cNvPr>
          <p:cNvSpPr/>
          <p:nvPr/>
        </p:nvSpPr>
        <p:spPr>
          <a:xfrm rot="20955843">
            <a:off x="4922816" y="613282"/>
            <a:ext cx="5292443" cy="4670096"/>
          </a:xfrm>
          <a:prstGeom prst="arc">
            <a:avLst>
              <a:gd name="adj1" fmla="val 16095850"/>
              <a:gd name="adj2" fmla="val 5866219"/>
            </a:avLst>
          </a:prstGeom>
          <a:ln w="762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Arrow: Up 1">
            <a:extLst>
              <a:ext uri="{FF2B5EF4-FFF2-40B4-BE49-F238E27FC236}">
                <a16:creationId xmlns:a16="http://schemas.microsoft.com/office/drawing/2014/main" id="{49C84BE1-787E-EBD4-4CF1-54FCD55DBA9A}"/>
              </a:ext>
              <a:ext uri="{C183D7F6-B498-43B3-948B-1728B52AA6E4}">
                <adec:decorative xmlns:adec="http://schemas.microsoft.com/office/drawing/2017/decorative" val="1"/>
              </a:ext>
            </a:extLst>
          </p:cNvPr>
          <p:cNvSpPr/>
          <p:nvPr/>
        </p:nvSpPr>
        <p:spPr>
          <a:xfrm>
            <a:off x="3980369" y="1846034"/>
            <a:ext cx="301053" cy="445754"/>
          </a:xfrm>
          <a:prstGeom prst="up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rrow: Up 2">
            <a:extLst>
              <a:ext uri="{FF2B5EF4-FFF2-40B4-BE49-F238E27FC236}">
                <a16:creationId xmlns:a16="http://schemas.microsoft.com/office/drawing/2014/main" id="{6D1E2698-6646-0AA4-40AE-567551873FDD}"/>
              </a:ext>
              <a:ext uri="{C183D7F6-B498-43B3-948B-1728B52AA6E4}">
                <adec:decorative xmlns:adec="http://schemas.microsoft.com/office/drawing/2017/decorative" val="1"/>
              </a:ext>
            </a:extLst>
          </p:cNvPr>
          <p:cNvSpPr/>
          <p:nvPr/>
        </p:nvSpPr>
        <p:spPr>
          <a:xfrm>
            <a:off x="3988194" y="4261148"/>
            <a:ext cx="301053" cy="445754"/>
          </a:xfrm>
          <a:prstGeom prst="up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61854276"/>
      </p:ext>
    </p:extLst>
  </p:cSld>
  <p:clrMapOvr>
    <a:masterClrMapping/>
  </p:clrMapOvr>
  <mc:AlternateContent xmlns:mc="http://schemas.openxmlformats.org/markup-compatibility/2006" xmlns:p14="http://schemas.microsoft.com/office/powerpoint/2010/main">
    <mc:Choice Requires="p14">
      <p:transition spd="slow" p14:dur="2000" advTm="48105"/>
    </mc:Choice>
    <mc:Fallback xmlns="">
      <p:transition spd="slow" advTm="4810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A452-7898-4B8C-1ECF-495F46643A6D}"/>
              </a:ext>
            </a:extLst>
          </p:cNvPr>
          <p:cNvSpPr>
            <a:spLocks noGrp="1"/>
          </p:cNvSpPr>
          <p:nvPr>
            <p:ph type="title"/>
          </p:nvPr>
        </p:nvSpPr>
        <p:spPr/>
        <p:txBody>
          <a:bodyPr anchor="b"/>
          <a:lstStyle/>
          <a:p>
            <a:r>
              <a:rPr lang="en-US" dirty="0"/>
              <a:t>Team for This Project</a:t>
            </a:r>
          </a:p>
        </p:txBody>
      </p:sp>
      <p:sp>
        <p:nvSpPr>
          <p:cNvPr id="7" name="TextBox 6">
            <a:extLst>
              <a:ext uri="{FF2B5EF4-FFF2-40B4-BE49-F238E27FC236}">
                <a16:creationId xmlns:a16="http://schemas.microsoft.com/office/drawing/2014/main" id="{3E7DB66F-913D-7B70-EC0D-C3276D994AE3}"/>
              </a:ext>
            </a:extLst>
          </p:cNvPr>
          <p:cNvSpPr txBox="1"/>
          <p:nvPr/>
        </p:nvSpPr>
        <p:spPr>
          <a:xfrm>
            <a:off x="3176319" y="4921672"/>
            <a:ext cx="8950540" cy="1538883"/>
          </a:xfrm>
          <a:prstGeom prst="rect">
            <a:avLst/>
          </a:prstGeom>
          <a:noFill/>
        </p:spPr>
        <p:txBody>
          <a:bodyPr wrap="square" rtlCol="0">
            <a:spAutoFit/>
          </a:bodyPr>
          <a:lstStyle/>
          <a:p>
            <a:pPr algn="r"/>
            <a:r>
              <a:rPr lang="en-US" sz="3400" b="1" dirty="0">
                <a:solidFill>
                  <a:schemeClr val="bg1"/>
                </a:solidFill>
                <a:latin typeface="Arial" panose="020B0604020202020204" pitchFamily="34" charset="0"/>
                <a:cs typeface="Arial" panose="020B0604020202020204" pitchFamily="34" charset="0"/>
              </a:rPr>
              <a:t>           </a:t>
            </a:r>
            <a:r>
              <a:rPr lang="en-US" sz="3400" dirty="0">
                <a:solidFill>
                  <a:schemeClr val="bg1"/>
                </a:solidFill>
                <a:latin typeface="Arial" panose="020B0604020202020204" pitchFamily="34" charset="0"/>
                <a:cs typeface="Arial" panose="020B0604020202020204" pitchFamily="34" charset="0"/>
              </a:rPr>
              <a:t>Cortney S. Warren, PhD, ABPP</a:t>
            </a:r>
          </a:p>
          <a:p>
            <a:pPr algn="r"/>
            <a:r>
              <a:rPr lang="en-US" sz="2000" dirty="0">
                <a:solidFill>
                  <a:schemeClr val="bg1"/>
                </a:solidFill>
                <a:latin typeface="Arial" panose="020B0604020202020204" pitchFamily="34" charset="0"/>
                <a:cs typeface="Arial" panose="020B0604020202020204" pitchFamily="34" charset="0"/>
              </a:rPr>
              <a:t>                   Board Certified Clinical Psychologist</a:t>
            </a:r>
          </a:p>
          <a:p>
            <a:pPr algn="r"/>
            <a:r>
              <a:rPr lang="en-US" sz="2000" dirty="0">
                <a:solidFill>
                  <a:schemeClr val="bg1"/>
                </a:solidFill>
                <a:latin typeface="Arial" panose="020B0604020202020204" pitchFamily="34" charset="0"/>
                <a:cs typeface="Arial" panose="020B0604020202020204" pitchFamily="34" charset="0"/>
              </a:rPr>
              <a:t>	      Adjunct Professor, Department of Psychiatry</a:t>
            </a:r>
          </a:p>
          <a:p>
            <a:pPr algn="r"/>
            <a:r>
              <a:rPr lang="en-US" sz="2000" dirty="0">
                <a:solidFill>
                  <a:schemeClr val="bg1"/>
                </a:solidFill>
                <a:latin typeface="Arial" panose="020B0604020202020204" pitchFamily="34" charset="0"/>
                <a:cs typeface="Arial" panose="020B0604020202020204" pitchFamily="34" charset="0"/>
              </a:rPr>
              <a:t>	      Kirk Kerkorian School of Medicine at UNLV</a:t>
            </a:r>
          </a:p>
        </p:txBody>
      </p:sp>
      <p:pic>
        <p:nvPicPr>
          <p:cNvPr id="8" name="Picture 7">
            <a:extLst>
              <a:ext uri="{FF2B5EF4-FFF2-40B4-BE49-F238E27FC236}">
                <a16:creationId xmlns:a16="http://schemas.microsoft.com/office/drawing/2014/main" id="{40A37655-5E65-2E01-7BF0-48AA33356D27}"/>
              </a:ext>
              <a:ext uri="{C183D7F6-B498-43B3-948B-1728B52AA6E4}">
                <adec:decorative xmlns:adec="http://schemas.microsoft.com/office/drawing/2017/decorative" val="1"/>
              </a:ext>
            </a:extLst>
          </p:cNvPr>
          <p:cNvPicPr>
            <a:picLocks noChangeAspect="1"/>
          </p:cNvPicPr>
          <p:nvPr/>
        </p:nvPicPr>
        <p:blipFill rotWithShape="1">
          <a:blip r:embed="rId3"/>
          <a:srcRect l="11524" r="8953"/>
          <a:stretch/>
        </p:blipFill>
        <p:spPr>
          <a:xfrm>
            <a:off x="4779206" y="5050233"/>
            <a:ext cx="1124278" cy="1404309"/>
          </a:xfrm>
          <a:prstGeom prst="rect">
            <a:avLst/>
          </a:prstGeom>
        </p:spPr>
      </p:pic>
      <p:sp>
        <p:nvSpPr>
          <p:cNvPr id="9" name="TextBox 8">
            <a:extLst>
              <a:ext uri="{FF2B5EF4-FFF2-40B4-BE49-F238E27FC236}">
                <a16:creationId xmlns:a16="http://schemas.microsoft.com/office/drawing/2014/main" id="{86CB62FD-A267-1256-34CC-06368733784D}"/>
              </a:ext>
            </a:extLst>
          </p:cNvPr>
          <p:cNvSpPr txBox="1"/>
          <p:nvPr/>
        </p:nvSpPr>
        <p:spPr>
          <a:xfrm>
            <a:off x="150855" y="3426507"/>
            <a:ext cx="8008846" cy="1538883"/>
          </a:xfrm>
          <a:prstGeom prst="rect">
            <a:avLst/>
          </a:prstGeom>
          <a:noFill/>
        </p:spPr>
        <p:txBody>
          <a:bodyPr wrap="square" rtlCol="0">
            <a:spAutoFit/>
          </a:bodyPr>
          <a:lstStyle/>
          <a:p>
            <a:r>
              <a:rPr lang="en-US" sz="3400" b="1" dirty="0">
                <a:solidFill>
                  <a:schemeClr val="bg1"/>
                </a:solidFill>
                <a:latin typeface="Arial" panose="020B0604020202020204" pitchFamily="34" charset="0"/>
                <a:cs typeface="Arial" panose="020B0604020202020204" pitchFamily="34" charset="0"/>
              </a:rPr>
              <a:t>           </a:t>
            </a:r>
            <a:r>
              <a:rPr lang="en-US" sz="3400" dirty="0">
                <a:solidFill>
                  <a:schemeClr val="bg1"/>
                </a:solidFill>
                <a:latin typeface="Arial" panose="020B0604020202020204" pitchFamily="34" charset="0"/>
                <a:cs typeface="Arial" panose="020B0604020202020204" pitchFamily="34" charset="0"/>
              </a:rPr>
              <a:t>Nora L. Nock, PhD, PE, FSBM   </a:t>
            </a:r>
          </a:p>
          <a:p>
            <a:r>
              <a:rPr lang="en-US" sz="2000" dirty="0">
                <a:solidFill>
                  <a:schemeClr val="bg1"/>
                </a:solidFill>
                <a:latin typeface="Arial" panose="020B0604020202020204" pitchFamily="34" charset="0"/>
                <a:cs typeface="Arial" panose="020B0604020202020204" pitchFamily="34" charset="0"/>
              </a:rPr>
              <a:t>                   Professor                                                                                                 </a:t>
            </a:r>
          </a:p>
          <a:p>
            <a:r>
              <a:rPr lang="en-US" sz="2000" dirty="0">
                <a:solidFill>
                  <a:schemeClr val="bg1"/>
                </a:solidFill>
                <a:latin typeface="Arial" panose="020B0604020202020204" pitchFamily="34" charset="0"/>
                <a:cs typeface="Arial" panose="020B0604020202020204" pitchFamily="34" charset="0"/>
              </a:rPr>
              <a:t>                   Department of Population &amp; Quantitative Health Sciences               </a:t>
            </a:r>
          </a:p>
          <a:p>
            <a:r>
              <a:rPr lang="en-US" sz="2000" dirty="0">
                <a:solidFill>
                  <a:schemeClr val="bg1"/>
                </a:solidFill>
                <a:latin typeface="Arial" panose="020B0604020202020204" pitchFamily="34" charset="0"/>
                <a:cs typeface="Arial" panose="020B0604020202020204" pitchFamily="34" charset="0"/>
              </a:rPr>
              <a:t>                   Case Western Reserve University    </a:t>
            </a:r>
          </a:p>
        </p:txBody>
      </p:sp>
      <p:sp>
        <p:nvSpPr>
          <p:cNvPr id="10" name="TextBox 9">
            <a:extLst>
              <a:ext uri="{FF2B5EF4-FFF2-40B4-BE49-F238E27FC236}">
                <a16:creationId xmlns:a16="http://schemas.microsoft.com/office/drawing/2014/main" id="{24CB8463-54EE-2723-FC74-0D0C5B93B025}"/>
              </a:ext>
            </a:extLst>
          </p:cNvPr>
          <p:cNvSpPr txBox="1"/>
          <p:nvPr/>
        </p:nvSpPr>
        <p:spPr>
          <a:xfrm>
            <a:off x="1885676" y="1857298"/>
            <a:ext cx="10241183" cy="1846659"/>
          </a:xfrm>
          <a:prstGeom prst="rect">
            <a:avLst/>
          </a:prstGeom>
          <a:noFill/>
        </p:spPr>
        <p:txBody>
          <a:bodyPr wrap="square" rtlCol="0">
            <a:spAutoFit/>
          </a:bodyPr>
          <a:lstStyle/>
          <a:p>
            <a:pPr algn="r"/>
            <a:r>
              <a:rPr lang="en-US" sz="3400" b="1" dirty="0">
                <a:solidFill>
                  <a:schemeClr val="bg1"/>
                </a:solidFill>
                <a:latin typeface="Arial" panose="020B0604020202020204" pitchFamily="34" charset="0"/>
                <a:cs typeface="Arial" panose="020B0604020202020204" pitchFamily="34" charset="0"/>
              </a:rPr>
              <a:t>           </a:t>
            </a:r>
            <a:r>
              <a:rPr lang="en-US" sz="3400" dirty="0">
                <a:solidFill>
                  <a:schemeClr val="bg1"/>
                </a:solidFill>
                <a:latin typeface="Arial" panose="020B0604020202020204" pitchFamily="34" charset="0"/>
                <a:cs typeface="Arial" panose="020B0604020202020204" pitchFamily="34" charset="0"/>
              </a:rPr>
              <a:t>Heather Norman-Burgdolf, PhD </a:t>
            </a:r>
          </a:p>
          <a:p>
            <a:pPr algn="r"/>
            <a:r>
              <a:rPr lang="en-US" sz="2000" dirty="0">
                <a:solidFill>
                  <a:schemeClr val="bg1"/>
                </a:solidFill>
                <a:latin typeface="Arial" panose="020B0604020202020204" pitchFamily="34" charset="0"/>
                <a:cs typeface="Arial" panose="020B0604020202020204" pitchFamily="34" charset="0"/>
              </a:rPr>
              <a:t>                   Associate Extension Professor </a:t>
            </a:r>
          </a:p>
          <a:p>
            <a:pPr algn="r"/>
            <a:r>
              <a:rPr lang="en-US" sz="2000" dirty="0">
                <a:solidFill>
                  <a:schemeClr val="bg1"/>
                </a:solidFill>
                <a:latin typeface="Arial" panose="020B0604020202020204" pitchFamily="34" charset="0"/>
                <a:cs typeface="Arial" panose="020B0604020202020204" pitchFamily="34" charset="0"/>
              </a:rPr>
              <a:t>Extension Specialist Health and Nutrition </a:t>
            </a:r>
          </a:p>
          <a:p>
            <a:pPr algn="r"/>
            <a:r>
              <a:rPr lang="en-US" sz="2000" dirty="0">
                <a:solidFill>
                  <a:schemeClr val="bg1"/>
                </a:solidFill>
                <a:latin typeface="Arial" panose="020B0604020202020204" pitchFamily="34" charset="0"/>
                <a:cs typeface="Arial" panose="020B0604020202020204" pitchFamily="34" charset="0"/>
              </a:rPr>
              <a:t>	      Department of Dietetics and Human Nutrition</a:t>
            </a:r>
          </a:p>
          <a:p>
            <a:pPr algn="r"/>
            <a:r>
              <a:rPr lang="en-US" sz="2000" dirty="0">
                <a:solidFill>
                  <a:schemeClr val="bg1"/>
                </a:solidFill>
                <a:latin typeface="Arial" panose="020B0604020202020204" pitchFamily="34" charset="0"/>
                <a:cs typeface="Arial" panose="020B0604020202020204" pitchFamily="34" charset="0"/>
              </a:rPr>
              <a:t>	      University of Kentucky </a:t>
            </a:r>
          </a:p>
        </p:txBody>
      </p:sp>
      <p:pic>
        <p:nvPicPr>
          <p:cNvPr id="11" name="Picture 10">
            <a:extLst>
              <a:ext uri="{FF2B5EF4-FFF2-40B4-BE49-F238E27FC236}">
                <a16:creationId xmlns:a16="http://schemas.microsoft.com/office/drawing/2014/main" id="{048FAF0D-DE0F-484D-E456-3EB41DCF3E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0580" y="3426507"/>
            <a:ext cx="1052793" cy="1420491"/>
          </a:xfrm>
          <a:prstGeom prst="rect">
            <a:avLst/>
          </a:prstGeom>
        </p:spPr>
      </p:pic>
      <p:pic>
        <p:nvPicPr>
          <p:cNvPr id="12" name="Picture 11">
            <a:extLst>
              <a:ext uri="{FF2B5EF4-FFF2-40B4-BE49-F238E27FC236}">
                <a16:creationId xmlns:a16="http://schemas.microsoft.com/office/drawing/2014/main" id="{A67DFF84-1B64-72F9-9F8A-38670F3020A2}"/>
              </a:ext>
              <a:ext uri="{C183D7F6-B498-43B3-948B-1728B52AA6E4}">
                <adec:decorative xmlns:adec="http://schemas.microsoft.com/office/drawing/2017/decorative" val="1"/>
              </a:ext>
            </a:extLst>
          </p:cNvPr>
          <p:cNvPicPr>
            <a:picLocks noChangeAspect="1"/>
          </p:cNvPicPr>
          <p:nvPr/>
        </p:nvPicPr>
        <p:blipFill rotWithShape="1">
          <a:blip r:embed="rId5"/>
          <a:srcRect l="28254" r="20534"/>
          <a:stretch/>
        </p:blipFill>
        <p:spPr>
          <a:xfrm>
            <a:off x="4850691" y="1928612"/>
            <a:ext cx="1052793" cy="1370475"/>
          </a:xfrm>
          <a:prstGeom prst="rect">
            <a:avLst/>
          </a:prstGeom>
        </p:spPr>
      </p:pic>
      <p:sp>
        <p:nvSpPr>
          <p:cNvPr id="3" name="TextBox 2">
            <a:extLst>
              <a:ext uri="{FF2B5EF4-FFF2-40B4-BE49-F238E27FC236}">
                <a16:creationId xmlns:a16="http://schemas.microsoft.com/office/drawing/2014/main" id="{1CD0D303-2779-83D2-90E9-990F05EF1A6D}"/>
              </a:ext>
            </a:extLst>
          </p:cNvPr>
          <p:cNvSpPr txBox="1"/>
          <p:nvPr/>
        </p:nvSpPr>
        <p:spPr>
          <a:xfrm>
            <a:off x="1423332" y="233572"/>
            <a:ext cx="8008846" cy="1538883"/>
          </a:xfrm>
          <a:prstGeom prst="rect">
            <a:avLst/>
          </a:prstGeom>
          <a:noFill/>
        </p:spPr>
        <p:txBody>
          <a:bodyPr wrap="square" rtlCol="0">
            <a:spAutoFit/>
          </a:bodyPr>
          <a:lstStyle/>
          <a:p>
            <a:r>
              <a:rPr lang="en-US" sz="3400" dirty="0">
                <a:solidFill>
                  <a:schemeClr val="bg1"/>
                </a:solidFill>
                <a:latin typeface="Arial" panose="020B0604020202020204" pitchFamily="34" charset="0"/>
                <a:cs typeface="Arial" panose="020B0604020202020204" pitchFamily="34" charset="0"/>
              </a:rPr>
              <a:t>Ted Parran MD, </a:t>
            </a:r>
            <a:r>
              <a:rPr lang="en-US" sz="3400" dirty="0">
                <a:solidFill>
                  <a:schemeClr val="bg1"/>
                </a:solidFill>
                <a:cs typeface="Arial" panose="020B0604020202020204" pitchFamily="34" charset="0"/>
              </a:rPr>
              <a:t>FACP, FASAM</a:t>
            </a:r>
          </a:p>
          <a:p>
            <a:r>
              <a:rPr lang="en-US" sz="2000" dirty="0">
                <a:solidFill>
                  <a:schemeClr val="bg1"/>
                </a:solidFill>
                <a:cs typeface="Arial" panose="020B0604020202020204" pitchFamily="34" charset="0"/>
              </a:rPr>
              <a:t>Medical Director, Rosary Hall, St. Vincent Health Center</a:t>
            </a:r>
          </a:p>
          <a:p>
            <a:r>
              <a:rPr lang="en-US" sz="2000" dirty="0">
                <a:solidFill>
                  <a:schemeClr val="bg1"/>
                </a:solidFill>
                <a:cs typeface="Arial" panose="020B0604020202020204" pitchFamily="34" charset="0"/>
              </a:rPr>
              <a:t>Isabel and Carter Wang Professor in Medical Education </a:t>
            </a:r>
          </a:p>
          <a:p>
            <a:r>
              <a:rPr lang="en-US" sz="2000" dirty="0">
                <a:solidFill>
                  <a:schemeClr val="bg1"/>
                </a:solidFill>
                <a:cs typeface="Arial" panose="020B0604020202020204" pitchFamily="34" charset="0"/>
              </a:rPr>
              <a:t>Case Western Reserve University, School of Medicine</a:t>
            </a:r>
            <a:endParaRPr lang="en-US" sz="20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140C828-0853-89A5-072A-C823A846E6DC}"/>
              </a:ext>
            </a:extLst>
          </p:cNvPr>
          <p:cNvPicPr>
            <a:picLocks noChangeAspect="1"/>
          </p:cNvPicPr>
          <p:nvPr/>
        </p:nvPicPr>
        <p:blipFill>
          <a:blip r:embed="rId6"/>
          <a:srcRect/>
          <a:stretch/>
        </p:blipFill>
        <p:spPr>
          <a:xfrm>
            <a:off x="315818" y="334912"/>
            <a:ext cx="980955" cy="1292552"/>
          </a:xfrm>
          <a:prstGeom prst="rect">
            <a:avLst/>
          </a:prstGeom>
        </p:spPr>
      </p:pic>
    </p:spTree>
    <p:extLst>
      <p:ext uri="{BB962C8B-B14F-4D97-AF65-F5344CB8AC3E}">
        <p14:creationId xmlns:p14="http://schemas.microsoft.com/office/powerpoint/2010/main" val="423547754"/>
      </p:ext>
    </p:extLst>
  </p:cSld>
  <p:clrMapOvr>
    <a:masterClrMapping/>
  </p:clrMapOvr>
  <mc:AlternateContent xmlns:mc="http://schemas.openxmlformats.org/markup-compatibility/2006" xmlns:p14="http://schemas.microsoft.com/office/powerpoint/2010/main">
    <mc:Choice Requires="p14">
      <p:transition spd="slow" p14:dur="2000" advTm="49512"/>
    </mc:Choice>
    <mc:Fallback xmlns="">
      <p:transition spd="slow" advTm="495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9F49-627B-1944-0DA7-323A8AD9E6F4}"/>
              </a:ext>
            </a:extLst>
          </p:cNvPr>
          <p:cNvSpPr>
            <a:spLocks noGrp="1"/>
          </p:cNvSpPr>
          <p:nvPr>
            <p:ph type="title"/>
          </p:nvPr>
        </p:nvSpPr>
        <p:spPr>
          <a:xfrm>
            <a:off x="6430488" y="3039386"/>
            <a:ext cx="5393102" cy="1785812"/>
          </a:xfrm>
        </p:spPr>
        <p:txBody>
          <a:bodyPr/>
          <a:lstStyle/>
          <a:p>
            <a:r>
              <a:rPr lang="en-US" sz="4000" dirty="0"/>
              <a:t>Health care providers can no longer ignore common drug and alcohol disorders in their patients</a:t>
            </a:r>
          </a:p>
        </p:txBody>
      </p:sp>
      <p:pic>
        <p:nvPicPr>
          <p:cNvPr id="12" name="Picture 11" descr="Three monkeys covering the eyes, ears, and mouth.">
            <a:extLst>
              <a:ext uri="{FF2B5EF4-FFF2-40B4-BE49-F238E27FC236}">
                <a16:creationId xmlns:a16="http://schemas.microsoft.com/office/drawing/2014/main" id="{352F57D9-EAAB-ED61-0646-602DC6FC8B63}"/>
              </a:ext>
            </a:extLst>
          </p:cNvPr>
          <p:cNvPicPr>
            <a:picLocks noChangeAspect="1"/>
          </p:cNvPicPr>
          <p:nvPr/>
        </p:nvPicPr>
        <p:blipFill>
          <a:blip r:embed="rId3"/>
          <a:srcRect t="16412" b="29174"/>
          <a:stretch>
            <a:fillRect/>
          </a:stretch>
        </p:blipFill>
        <p:spPr>
          <a:xfrm>
            <a:off x="747211" y="1978303"/>
            <a:ext cx="5231958" cy="2846895"/>
          </a:xfrm>
          <a:prstGeom prst="rect">
            <a:avLst/>
          </a:prstGeom>
          <a:ln w="38100">
            <a:solidFill>
              <a:schemeClr val="bg1"/>
            </a:solidFill>
          </a:ln>
        </p:spPr>
      </p:pic>
    </p:spTree>
    <p:extLst>
      <p:ext uri="{BB962C8B-B14F-4D97-AF65-F5344CB8AC3E}">
        <p14:creationId xmlns:p14="http://schemas.microsoft.com/office/powerpoint/2010/main" val="1794901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D8CB5A-C932-DD38-CFCC-C7CCC311B297}"/>
              </a:ext>
            </a:extLst>
          </p:cNvPr>
          <p:cNvSpPr>
            <a:spLocks noGrp="1"/>
          </p:cNvSpPr>
          <p:nvPr>
            <p:ph type="title"/>
          </p:nvPr>
        </p:nvSpPr>
        <p:spPr>
          <a:xfrm>
            <a:off x="1441771" y="2064142"/>
            <a:ext cx="9308457" cy="1112836"/>
          </a:xfrm>
        </p:spPr>
        <p:txBody>
          <a:bodyPr>
            <a:noAutofit/>
          </a:bodyPr>
          <a:lstStyle/>
          <a:p>
            <a:pPr algn="ctr"/>
            <a:r>
              <a:rPr lang="en-US" sz="4800" dirty="0">
                <a:solidFill>
                  <a:schemeClr val="bg1"/>
                </a:solidFill>
                <a:latin typeface="Arial" panose="020B0604020202020204" pitchFamily="34" charset="0"/>
                <a:cs typeface="Arial" panose="020B0604020202020204" pitchFamily="34" charset="0"/>
              </a:rPr>
              <a:t>What does a patient/client look like who may be using drugs or has a history of drug use?</a:t>
            </a:r>
            <a:br>
              <a:rPr lang="en-US" sz="4800" dirty="0">
                <a:solidFill>
                  <a:schemeClr val="bg1"/>
                </a:solidFill>
                <a:latin typeface="Arial" panose="020B0604020202020204" pitchFamily="34" charset="0"/>
                <a:cs typeface="Arial" panose="020B0604020202020204" pitchFamily="34" charset="0"/>
              </a:rPr>
            </a:br>
            <a:endParaRPr lang="en-US"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222792"/>
      </p:ext>
    </p:extLst>
  </p:cSld>
  <p:clrMapOvr>
    <a:masterClrMapping/>
  </p:clrMapOvr>
  <mc:AlternateContent xmlns:mc="http://schemas.openxmlformats.org/markup-compatibility/2006" xmlns:p14="http://schemas.microsoft.com/office/powerpoint/2010/main">
    <mc:Choice Requires="p14">
      <p:transition spd="slow" p14:dur="2000" advTm="35172"/>
    </mc:Choice>
    <mc:Fallback xmlns="">
      <p:transition spd="slow" advTm="3517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C14A-1460-6BAA-2E51-FDC98D56D9DB}"/>
              </a:ext>
            </a:extLst>
          </p:cNvPr>
          <p:cNvSpPr>
            <a:spLocks noGrp="1"/>
          </p:cNvSpPr>
          <p:nvPr>
            <p:ph type="title"/>
          </p:nvPr>
        </p:nvSpPr>
        <p:spPr/>
        <p:txBody>
          <a:bodyPr anchor="b"/>
          <a:lstStyle/>
          <a:p>
            <a:r>
              <a:rPr lang="en-US" dirty="0"/>
              <a:t>Explicit vs Implicit Bias</a:t>
            </a:r>
          </a:p>
        </p:txBody>
      </p:sp>
      <p:cxnSp>
        <p:nvCxnSpPr>
          <p:cNvPr id="8" name="Straight Connector 7">
            <a:extLst>
              <a:ext uri="{C183D7F6-B498-43B3-948B-1728B52AA6E4}">
                <adec:decorative xmlns:adec="http://schemas.microsoft.com/office/drawing/2017/decorative" val="1"/>
              </a:ext>
            </a:extLst>
          </p:cNvPr>
          <p:cNvCxnSpPr/>
          <p:nvPr/>
        </p:nvCxnSpPr>
        <p:spPr>
          <a:xfrm>
            <a:off x="6974491" y="4559255"/>
            <a:ext cx="6128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descr="Explicit Bias&#10; -Aware of Bias &#10; -Express Directly, Conscious&#10;Implicit Bias&#10; -Unaware of Bias&#10; -Express Indirectly, Sub-conscious&#10;">
            <a:extLst>
              <a:ext uri="{FF2B5EF4-FFF2-40B4-BE49-F238E27FC236}">
                <a16:creationId xmlns:a16="http://schemas.microsoft.com/office/drawing/2014/main" id="{8EFCFA4F-0429-AC9C-C1E8-C472E6A0888D}"/>
              </a:ext>
            </a:extLst>
          </p:cNvPr>
          <p:cNvGraphicFramePr/>
          <p:nvPr>
            <p:extLst>
              <p:ext uri="{D42A27DB-BD31-4B8C-83A1-F6EECF244321}">
                <p14:modId xmlns:p14="http://schemas.microsoft.com/office/powerpoint/2010/main" val="380735762"/>
              </p:ext>
            </p:extLst>
          </p:nvPr>
        </p:nvGraphicFramePr>
        <p:xfrm>
          <a:off x="509660" y="304800"/>
          <a:ext cx="10263945" cy="494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562389" y="6361210"/>
            <a:ext cx="39006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Blair IV et al. (2011) Perm J.15(2) </a:t>
            </a:r>
          </a:p>
        </p:txBody>
      </p:sp>
    </p:spTree>
    <p:extLst>
      <p:ext uri="{BB962C8B-B14F-4D97-AF65-F5344CB8AC3E}">
        <p14:creationId xmlns:p14="http://schemas.microsoft.com/office/powerpoint/2010/main" val="831482000"/>
      </p:ext>
    </p:extLst>
  </p:cSld>
  <p:clrMapOvr>
    <a:masterClrMapping/>
  </p:clrMapOvr>
  <mc:AlternateContent xmlns:mc="http://schemas.openxmlformats.org/markup-compatibility/2006" xmlns:p14="http://schemas.microsoft.com/office/powerpoint/2010/main">
    <mc:Choice Requires="p14">
      <p:transition spd="slow" p14:dur="2000" advTm="75798"/>
    </mc:Choice>
    <mc:Fallback xmlns="">
      <p:transition spd="slow" advTm="7579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F72A-8FB5-7A75-1CC4-3314E0AA305B}"/>
              </a:ext>
            </a:extLst>
          </p:cNvPr>
          <p:cNvSpPr>
            <a:spLocks noGrp="1"/>
          </p:cNvSpPr>
          <p:nvPr>
            <p:ph type="title"/>
          </p:nvPr>
        </p:nvSpPr>
        <p:spPr/>
        <p:txBody>
          <a:bodyPr anchor="b"/>
          <a:lstStyle/>
          <a:p>
            <a:r>
              <a:rPr lang="en-US"/>
              <a:t>Explicit and </a:t>
            </a:r>
            <a:r>
              <a:rPr lang="en-US" dirty="0"/>
              <a:t>Implicit Bias</a:t>
            </a:r>
          </a:p>
        </p:txBody>
      </p:sp>
      <p:cxnSp>
        <p:nvCxnSpPr>
          <p:cNvPr id="8" name="Straight Connector 7">
            <a:extLst>
              <a:ext uri="{C183D7F6-B498-43B3-948B-1728B52AA6E4}">
                <adec:decorative xmlns:adec="http://schemas.microsoft.com/office/drawing/2017/decorative" val="1"/>
              </a:ext>
            </a:extLst>
          </p:cNvPr>
          <p:cNvCxnSpPr/>
          <p:nvPr/>
        </p:nvCxnSpPr>
        <p:spPr>
          <a:xfrm>
            <a:off x="6974491" y="4559255"/>
            <a:ext cx="6128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8EFCFA4F-0429-AC9C-C1E8-C472E6A0888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8803131"/>
              </p:ext>
            </p:extLst>
          </p:nvPr>
        </p:nvGraphicFramePr>
        <p:xfrm>
          <a:off x="493941" y="725456"/>
          <a:ext cx="10263945" cy="494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QR code that leads to an article on the NIDA website titled Words Matter">
            <a:extLst>
              <a:ext uri="{FF2B5EF4-FFF2-40B4-BE49-F238E27FC236}">
                <a16:creationId xmlns:a16="http://schemas.microsoft.com/office/drawing/2014/main" id="{3E688916-609E-CDA9-5DDF-73BA908114B3}"/>
              </a:ext>
            </a:extLst>
          </p:cNvPr>
          <p:cNvPicPr>
            <a:picLocks noChangeAspect="1"/>
          </p:cNvPicPr>
          <p:nvPr/>
        </p:nvPicPr>
        <p:blipFill>
          <a:blip r:embed="rId8"/>
          <a:stretch>
            <a:fillRect/>
          </a:stretch>
        </p:blipFill>
        <p:spPr>
          <a:xfrm>
            <a:off x="9988062" y="79824"/>
            <a:ext cx="2120896" cy="2120896"/>
          </a:xfrm>
          <a:prstGeom prst="rect">
            <a:avLst/>
          </a:prstGeom>
        </p:spPr>
      </p:pic>
    </p:spTree>
    <p:extLst>
      <p:ext uri="{BB962C8B-B14F-4D97-AF65-F5344CB8AC3E}">
        <p14:creationId xmlns:p14="http://schemas.microsoft.com/office/powerpoint/2010/main" val="4012329720"/>
      </p:ext>
    </p:extLst>
  </p:cSld>
  <p:clrMapOvr>
    <a:masterClrMapping/>
  </p:clrMapOvr>
  <mc:AlternateContent xmlns:mc="http://schemas.openxmlformats.org/markup-compatibility/2006" xmlns:p14="http://schemas.microsoft.com/office/powerpoint/2010/main">
    <mc:Choice Requires="p14">
      <p:transition spd="slow" p14:dur="2000" advTm="48760"/>
    </mc:Choice>
    <mc:Fallback xmlns="">
      <p:transition spd="slow" advTm="487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FD6F4-5E45-9C5D-3E6F-3FEAE51D11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C22627-9BD5-BBDF-86F0-BA0D5FA2B3AD}"/>
              </a:ext>
            </a:extLst>
          </p:cNvPr>
          <p:cNvSpPr>
            <a:spLocks noGrp="1"/>
          </p:cNvSpPr>
          <p:nvPr>
            <p:ph type="title"/>
          </p:nvPr>
        </p:nvSpPr>
        <p:spPr>
          <a:xfrm>
            <a:off x="381000" y="536208"/>
            <a:ext cx="5715000" cy="544895"/>
          </a:xfrm>
        </p:spPr>
        <p:txBody>
          <a:bodyPr/>
          <a:lstStyle/>
          <a:p>
            <a:r>
              <a:rPr lang="en-US" sz="2200" dirty="0"/>
              <a:t>Multiple Dimensions of Stigma in People with Substance Use Disorder </a:t>
            </a:r>
          </a:p>
        </p:txBody>
      </p:sp>
      <p:graphicFrame>
        <p:nvGraphicFramePr>
          <p:cNvPr id="5" name="Diagram 4" descr="Graphic describing the dimensions of stigma. Includes family, friends, and providers; self (internal); past history and societal norms; criminal justice system; and peers in recovery.">
            <a:extLst>
              <a:ext uri="{FF2B5EF4-FFF2-40B4-BE49-F238E27FC236}">
                <a16:creationId xmlns:a16="http://schemas.microsoft.com/office/drawing/2014/main" id="{42F5A378-7F93-D948-BA7C-A15A6AC3C7FB}"/>
              </a:ext>
            </a:extLst>
          </p:cNvPr>
          <p:cNvGraphicFramePr/>
          <p:nvPr>
            <p:extLst>
              <p:ext uri="{D42A27DB-BD31-4B8C-83A1-F6EECF244321}">
                <p14:modId xmlns:p14="http://schemas.microsoft.com/office/powerpoint/2010/main" val="2481052518"/>
              </p:ext>
            </p:extLst>
          </p:nvPr>
        </p:nvGraphicFramePr>
        <p:xfrm>
          <a:off x="4070800" y="182680"/>
          <a:ext cx="9454533" cy="575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silhouette of a person standing in a field">
            <a:extLst>
              <a:ext uri="{FF2B5EF4-FFF2-40B4-BE49-F238E27FC236}">
                <a16:creationId xmlns:a16="http://schemas.microsoft.com/office/drawing/2014/main" id="{38253D42-FDFC-C597-F795-557FCB52CD3C}"/>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5281" t="22386" r="26402" b="29174"/>
          <a:stretch/>
        </p:blipFill>
        <p:spPr>
          <a:xfrm>
            <a:off x="7723341" y="1982106"/>
            <a:ext cx="2149449" cy="2155124"/>
          </a:xfrm>
          <a:prstGeom prst="ellipse">
            <a:avLst/>
          </a:prstGeom>
          <a:ln w="57150">
            <a:solidFill>
              <a:schemeClr val="bg2"/>
            </a:solidFill>
          </a:ln>
        </p:spPr>
      </p:pic>
      <p:sp>
        <p:nvSpPr>
          <p:cNvPr id="8" name="TextBox 7">
            <a:extLst>
              <a:ext uri="{FF2B5EF4-FFF2-40B4-BE49-F238E27FC236}">
                <a16:creationId xmlns:a16="http://schemas.microsoft.com/office/drawing/2014/main" id="{FE89D015-08AB-CD3C-DB92-E877DFA7E9B1}"/>
              </a:ext>
            </a:extLst>
          </p:cNvPr>
          <p:cNvSpPr txBox="1"/>
          <p:nvPr/>
        </p:nvSpPr>
        <p:spPr>
          <a:xfrm>
            <a:off x="9705536" y="5290325"/>
            <a:ext cx="18569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Adapted </a:t>
            </a:r>
            <a:endParaRPr lang="en-US"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Nock et al. (2023) </a:t>
            </a:r>
          </a:p>
        </p:txBody>
      </p:sp>
    </p:spTree>
    <p:extLst>
      <p:ext uri="{BB962C8B-B14F-4D97-AF65-F5344CB8AC3E}">
        <p14:creationId xmlns:p14="http://schemas.microsoft.com/office/powerpoint/2010/main" val="3872052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2BF44-E754-8C46-D5B9-719DBF60AA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40F996-8F4A-DFCC-DDE9-8BC4A8D9EB5E}"/>
              </a:ext>
            </a:extLst>
          </p:cNvPr>
          <p:cNvSpPr>
            <a:spLocks noGrp="1"/>
          </p:cNvSpPr>
          <p:nvPr>
            <p:ph type="title"/>
          </p:nvPr>
        </p:nvSpPr>
        <p:spPr>
          <a:xfrm>
            <a:off x="381000" y="536208"/>
            <a:ext cx="5715000" cy="544895"/>
          </a:xfrm>
        </p:spPr>
        <p:txBody>
          <a:bodyPr/>
          <a:lstStyle/>
          <a:p>
            <a:r>
              <a:rPr lang="en-US" sz="2200" dirty="0"/>
              <a:t>Multiple Dimensions of Stigma in People with Substance Use Disorders </a:t>
            </a:r>
          </a:p>
        </p:txBody>
      </p:sp>
      <p:graphicFrame>
        <p:nvGraphicFramePr>
          <p:cNvPr id="5" name="Diagram 4" descr="Graphic describing the dimensions of stigma. Includes family, friends, and providers; self (internal); past history and societal norms; criminal justice system; and peers in recovery.">
            <a:extLst>
              <a:ext uri="{FF2B5EF4-FFF2-40B4-BE49-F238E27FC236}">
                <a16:creationId xmlns:a16="http://schemas.microsoft.com/office/drawing/2014/main" id="{0FF23149-90C6-EA81-DA5E-632AAEC28C35}"/>
              </a:ext>
            </a:extLst>
          </p:cNvPr>
          <p:cNvGraphicFramePr/>
          <p:nvPr/>
        </p:nvGraphicFramePr>
        <p:xfrm>
          <a:off x="4070800" y="182680"/>
          <a:ext cx="9454533" cy="575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silhouette of a person standing in a field">
            <a:extLst>
              <a:ext uri="{FF2B5EF4-FFF2-40B4-BE49-F238E27FC236}">
                <a16:creationId xmlns:a16="http://schemas.microsoft.com/office/drawing/2014/main" id="{2A1016AF-CCE9-7B15-7D50-4B5FD990E298}"/>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5281" t="22386" r="26402" b="29174"/>
          <a:stretch/>
        </p:blipFill>
        <p:spPr>
          <a:xfrm>
            <a:off x="7723341" y="1982106"/>
            <a:ext cx="2149449" cy="2155124"/>
          </a:xfrm>
          <a:prstGeom prst="ellipse">
            <a:avLst/>
          </a:prstGeom>
          <a:ln w="57150">
            <a:solidFill>
              <a:schemeClr val="bg2"/>
            </a:solidFill>
          </a:ln>
        </p:spPr>
      </p:pic>
      <p:sp>
        <p:nvSpPr>
          <p:cNvPr id="8" name="TextBox 7">
            <a:extLst>
              <a:ext uri="{FF2B5EF4-FFF2-40B4-BE49-F238E27FC236}">
                <a16:creationId xmlns:a16="http://schemas.microsoft.com/office/drawing/2014/main" id="{D0C9B30C-7B37-C143-6246-63BFF4AD1AC5}"/>
              </a:ext>
            </a:extLst>
          </p:cNvPr>
          <p:cNvSpPr txBox="1"/>
          <p:nvPr/>
        </p:nvSpPr>
        <p:spPr>
          <a:xfrm>
            <a:off x="9705536" y="5290325"/>
            <a:ext cx="18569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Adapted </a:t>
            </a:r>
            <a:endParaRPr lang="en-US"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Nock et al. (2023) </a:t>
            </a:r>
          </a:p>
        </p:txBody>
      </p:sp>
      <p:graphicFrame>
        <p:nvGraphicFramePr>
          <p:cNvPr id="2" name="Diagram 1" descr="Graphic describing the dimensions of stigma. Includes family, friends, and providers; self (internal); past history and societal norms; criminal justice system; and peers in recovery.">
            <a:extLst>
              <a:ext uri="{FF2B5EF4-FFF2-40B4-BE49-F238E27FC236}">
                <a16:creationId xmlns:a16="http://schemas.microsoft.com/office/drawing/2014/main" id="{E8E3BD42-9510-8F44-6A1C-046CC97147FE}"/>
              </a:ext>
            </a:extLst>
          </p:cNvPr>
          <p:cNvGraphicFramePr/>
          <p:nvPr/>
        </p:nvGraphicFramePr>
        <p:xfrm>
          <a:off x="-997361" y="1422401"/>
          <a:ext cx="8414161" cy="451425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TextBox 3">
            <a:extLst>
              <a:ext uri="{FF2B5EF4-FFF2-40B4-BE49-F238E27FC236}">
                <a16:creationId xmlns:a16="http://schemas.microsoft.com/office/drawing/2014/main" id="{8156A128-A45B-62E6-6F64-44ACC7B6A78C}"/>
              </a:ext>
            </a:extLst>
          </p:cNvPr>
          <p:cNvSpPr txBox="1"/>
          <p:nvPr/>
        </p:nvSpPr>
        <p:spPr>
          <a:xfrm>
            <a:off x="4155440" y="5290326"/>
            <a:ext cx="2392680" cy="646331"/>
          </a:xfrm>
          <a:prstGeom prst="rect">
            <a:avLst/>
          </a:prstGeom>
          <a:noFill/>
        </p:spPr>
        <p:txBody>
          <a:bodyPr wrap="square">
            <a:spAutoFit/>
          </a:bodyPr>
          <a:lstStyle/>
          <a:p>
            <a:pPr algn="ctr"/>
            <a:r>
              <a:rPr lang="it-IT" i="1" dirty="0">
                <a:solidFill>
                  <a:schemeClr val="bg1"/>
                </a:solidFill>
                <a:latin typeface="Calibri" panose="020F0502020204030204" pitchFamily="34" charset="0"/>
                <a:ea typeface="Calibri" panose="020F0502020204030204" pitchFamily="34" charset="0"/>
                <a:cs typeface="Calibri" panose="020F0502020204030204" pitchFamily="34" charset="0"/>
              </a:rPr>
              <a:t>Pearl &amp; Puhl (2018)</a:t>
            </a:r>
          </a:p>
          <a:p>
            <a:pPr algn="ctr"/>
            <a:r>
              <a:rPr lang="it-IT" i="1" dirty="0">
                <a:solidFill>
                  <a:schemeClr val="bg1"/>
                </a:solidFill>
                <a:latin typeface="Calibri" panose="020F0502020204030204" pitchFamily="34" charset="0"/>
                <a:ea typeface="Calibri" panose="020F0502020204030204" pitchFamily="34" charset="0"/>
                <a:cs typeface="Calibri" panose="020F0502020204030204" pitchFamily="34" charset="0"/>
              </a:rPr>
              <a:t>Simone et al (2019) </a:t>
            </a:r>
            <a:endParaRPr lang="en-US"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929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Graphic that describes the factors that can affect a person's ability to recover. Includes diet quality, food resources, nutrtion, family meal planning, budgeting, physical activity, social recreation, lifestyle; as well as detox, assessment, counseling, behavior therapy, comorbid disorders, medication, and interventions all having an impact on a person's ability to change.">
            <a:extLst>
              <a:ext uri="{FF2B5EF4-FFF2-40B4-BE49-F238E27FC236}">
                <a16:creationId xmlns:a16="http://schemas.microsoft.com/office/drawing/2014/main" id="{78CFBC22-3DD7-F94A-4E9F-FED1C612FA30}"/>
              </a:ext>
            </a:extLst>
          </p:cNvPr>
          <p:cNvGraphicFramePr/>
          <p:nvPr>
            <p:extLst>
              <p:ext uri="{D42A27DB-BD31-4B8C-83A1-F6EECF244321}">
                <p14:modId xmlns:p14="http://schemas.microsoft.com/office/powerpoint/2010/main" val="2290002346"/>
              </p:ext>
            </p:extLst>
          </p:nvPr>
        </p:nvGraphicFramePr>
        <p:xfrm>
          <a:off x="167235" y="484112"/>
          <a:ext cx="12024765" cy="6813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7E20C46-FEAA-66DE-4FA0-B9D0F635AA5B}"/>
              </a:ext>
            </a:extLst>
          </p:cNvPr>
          <p:cNvSpPr>
            <a:spLocks noGrp="1"/>
          </p:cNvSpPr>
          <p:nvPr>
            <p:ph type="title"/>
          </p:nvPr>
        </p:nvSpPr>
        <p:spPr>
          <a:xfrm>
            <a:off x="2929050" y="211664"/>
            <a:ext cx="6693407" cy="544895"/>
          </a:xfrm>
        </p:spPr>
        <p:txBody>
          <a:bodyPr/>
          <a:lstStyle/>
          <a:p>
            <a:r>
              <a:rPr lang="en-US" sz="3200" kern="0" dirty="0">
                <a:solidFill>
                  <a:schemeClr val="bg1"/>
                </a:solidFill>
                <a:latin typeface="Arial"/>
                <a:cs typeface="Arial"/>
                <a:sym typeface="Arial"/>
              </a:rPr>
              <a:t>Our goal is not to change people but to </a:t>
            </a:r>
            <a:r>
              <a:rPr lang="en-US" sz="3200" i="1" kern="0" dirty="0">
                <a:solidFill>
                  <a:schemeClr val="bg1"/>
                </a:solidFill>
                <a:latin typeface="Arial"/>
                <a:cs typeface="Arial"/>
                <a:sym typeface="Arial"/>
              </a:rPr>
              <a:t>help</a:t>
            </a:r>
            <a:r>
              <a:rPr lang="en-US" sz="3200" kern="0" dirty="0">
                <a:solidFill>
                  <a:schemeClr val="bg1"/>
                </a:solidFill>
                <a:latin typeface="Arial"/>
                <a:cs typeface="Arial"/>
                <a:sym typeface="Arial"/>
              </a:rPr>
              <a:t> people with change</a:t>
            </a:r>
            <a:br>
              <a:rPr lang="en-US" sz="3200" kern="0" dirty="0">
                <a:solidFill>
                  <a:schemeClr val="bg1"/>
                </a:solidFill>
                <a:latin typeface="Arial"/>
                <a:cs typeface="Arial"/>
                <a:sym typeface="Arial"/>
              </a:rPr>
            </a:br>
            <a:endParaRPr lang="en-US" sz="3200" dirty="0">
              <a:solidFill>
                <a:schemeClr val="bg1"/>
              </a:solidFill>
            </a:endParaRPr>
          </a:p>
        </p:txBody>
      </p:sp>
    </p:spTree>
    <p:extLst>
      <p:ext uri="{BB962C8B-B14F-4D97-AF65-F5344CB8AC3E}">
        <p14:creationId xmlns:p14="http://schemas.microsoft.com/office/powerpoint/2010/main" val="165431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958970-F7FE-607C-AF23-9A360243AC85}"/>
              </a:ext>
            </a:extLst>
          </p:cNvPr>
          <p:cNvSpPr>
            <a:spLocks noGrp="1"/>
          </p:cNvSpPr>
          <p:nvPr>
            <p:ph type="title"/>
          </p:nvPr>
        </p:nvSpPr>
        <p:spPr/>
        <p:txBody>
          <a:bodyPr anchor="b"/>
          <a:lstStyle/>
          <a:p>
            <a:r>
              <a:rPr lang="en-US" dirty="0"/>
              <a:t>Fentanyl Detection in Various Substances</a:t>
            </a:r>
          </a:p>
        </p:txBody>
      </p:sp>
      <p:sp>
        <p:nvSpPr>
          <p:cNvPr id="2" name="TextBox 1">
            <a:extLst>
              <a:ext uri="{FF2B5EF4-FFF2-40B4-BE49-F238E27FC236}">
                <a16:creationId xmlns:a16="http://schemas.microsoft.com/office/drawing/2014/main" id="{3F604C4D-6E94-35CF-38E9-988BCA8C7B99}"/>
              </a:ext>
            </a:extLst>
          </p:cNvPr>
          <p:cNvSpPr txBox="1"/>
          <p:nvPr/>
        </p:nvSpPr>
        <p:spPr>
          <a:xfrm>
            <a:off x="8114000" y="6172709"/>
            <a:ext cx="372517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2"/>
                </a:solidFill>
                <a:effectLst/>
                <a:uLnTx/>
                <a:uFillTx/>
                <a:latin typeface="Arial" panose="020B0604020202020204"/>
                <a:ea typeface="+mn-ea"/>
                <a:cs typeface="+mn-cs"/>
              </a:rPr>
              <a:t>Millennium Health, 2024</a:t>
            </a:r>
          </a:p>
        </p:txBody>
      </p:sp>
      <p:pic>
        <p:nvPicPr>
          <p:cNvPr id="3" name="Picture 2" descr="Figure that shows the detection of prescription opioids, heroin, methamphetamine, and cocaine in fentanyl-positive specimens. It shows an upward trend over time for methamphetamine, and a downward trend for cocaine, heroin, and prescription opioids.">
            <a:extLst>
              <a:ext uri="{FF2B5EF4-FFF2-40B4-BE49-F238E27FC236}">
                <a16:creationId xmlns:a16="http://schemas.microsoft.com/office/drawing/2014/main" id="{BC2FDDB4-3E2F-49A9-91DD-0A6DD2B6F55E}"/>
              </a:ext>
            </a:extLst>
          </p:cNvPr>
          <p:cNvPicPr>
            <a:picLocks noChangeAspect="1"/>
          </p:cNvPicPr>
          <p:nvPr/>
        </p:nvPicPr>
        <p:blipFill rotWithShape="1">
          <a:blip r:embed="rId3"/>
          <a:srcRect l="1010" t="2067" r="454" b="1624"/>
          <a:stretch/>
        </p:blipFill>
        <p:spPr>
          <a:xfrm>
            <a:off x="1711354" y="315959"/>
            <a:ext cx="8472881" cy="5447278"/>
          </a:xfrm>
          <a:prstGeom prst="rect">
            <a:avLst/>
          </a:prstGeom>
          <a:ln w="12700">
            <a:solidFill>
              <a:schemeClr val="bg2"/>
            </a:solidFill>
          </a:ln>
        </p:spPr>
      </p:pic>
    </p:spTree>
    <p:extLst>
      <p:ext uri="{BB962C8B-B14F-4D97-AF65-F5344CB8AC3E}">
        <p14:creationId xmlns:p14="http://schemas.microsoft.com/office/powerpoint/2010/main" val="251481404"/>
      </p:ext>
    </p:extLst>
  </p:cSld>
  <p:clrMapOvr>
    <a:masterClrMapping/>
  </p:clrMapOvr>
  <mc:AlternateContent xmlns:mc="http://schemas.openxmlformats.org/markup-compatibility/2006" xmlns:p14="http://schemas.microsoft.com/office/powerpoint/2010/main">
    <mc:Choice Requires="p14">
      <p:transition spd="slow" p14:dur="2000" advTm="60908"/>
    </mc:Choice>
    <mc:Fallback xmlns="">
      <p:transition spd="slow" advTm="6090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SROTA-R CIP #2 1">
      <a:dk1>
        <a:srgbClr val="494949"/>
      </a:dk1>
      <a:lt1>
        <a:srgbClr val="FFFFFF"/>
      </a:lt1>
      <a:dk2>
        <a:srgbClr val="44546A"/>
      </a:dk2>
      <a:lt2>
        <a:srgbClr val="F3F3F3"/>
      </a:lt2>
      <a:accent1>
        <a:srgbClr val="BAD061"/>
      </a:accent1>
      <a:accent2>
        <a:srgbClr val="81B654"/>
      </a:accent2>
      <a:accent3>
        <a:srgbClr val="58A3B0"/>
      </a:accent3>
      <a:accent4>
        <a:srgbClr val="FB9E4F"/>
      </a:accent4>
      <a:accent5>
        <a:srgbClr val="FDE571"/>
      </a:accent5>
      <a:accent6>
        <a:srgbClr val="494949"/>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Template_Heritage Month Presentation" id="{910467CA-E581-43CB-A3F9-242953556B2E}" vid="{325629C9-8C54-4982-A5E7-91DBF3E63B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3ACE82-BD1C-4CC4-B9C6-7097502B70B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A704BC66-A771-492B-8E79-E3C5E33B7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0AD4D6-2712-4EC3-A727-A5652AD67F9C}">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1902</TotalTime>
  <Words>3460</Words>
  <Application>Microsoft Office PowerPoint</Application>
  <PresentationFormat>Widescreen</PresentationFormat>
  <Paragraphs>299</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Aptos</vt:lpstr>
      <vt:lpstr>Arial</vt:lpstr>
      <vt:lpstr>Arial Regular</vt:lpstr>
      <vt:lpstr>AvenirNext LT Pro Bold</vt:lpstr>
      <vt:lpstr>Calibri</vt:lpstr>
      <vt:lpstr>Cambria</vt:lpstr>
      <vt:lpstr>Corbel</vt:lpstr>
      <vt:lpstr>Segoe UI</vt:lpstr>
      <vt:lpstr>Times New Roman</vt:lpstr>
      <vt:lpstr>Wingdings</vt:lpstr>
      <vt:lpstr>Office Theme</vt:lpstr>
      <vt:lpstr>Introduction</vt:lpstr>
      <vt:lpstr>Health care providers can no longer ignore common drug and alcohol disorders in their patients</vt:lpstr>
      <vt:lpstr>What does a patient/client look like who may be using drugs or has a history of drug use? </vt:lpstr>
      <vt:lpstr>Explicit vs Implicit Bias</vt:lpstr>
      <vt:lpstr>Explicit and Implicit Bias</vt:lpstr>
      <vt:lpstr>Multiple Dimensions of Stigma in People with Substance Use Disorder </vt:lpstr>
      <vt:lpstr>Multiple Dimensions of Stigma in People with Substance Use Disorders </vt:lpstr>
      <vt:lpstr>Our goal is not to change people but to help people with change </vt:lpstr>
      <vt:lpstr>Fentanyl Detection in Various Substances</vt:lpstr>
      <vt:lpstr>Social &amp; Human Capital </vt:lpstr>
      <vt:lpstr>Women &amp; Substance Use</vt:lpstr>
      <vt:lpstr>Motivators for Methamphetamine Use</vt:lpstr>
      <vt:lpstr>Weight-related concerns: Women in treatment for substance use   (Nevada; n = 297)</vt:lpstr>
      <vt:lpstr>Post Acute Withdrawal Symptoms (PAWS)  Early Intervention</vt:lpstr>
      <vt:lpstr>Nutrition and Exercise Impacts on Abstinence</vt:lpstr>
      <vt:lpstr>Nutrition and Exercise Impact on Abstinence</vt:lpstr>
      <vt:lpstr>Team for This Project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Annie Lindsay</dc:creator>
  <cp:keywords/>
  <dc:description/>
  <cp:lastModifiedBy>Annie Lindsay</cp:lastModifiedBy>
  <cp:revision>26</cp:revision>
  <dcterms:created xsi:type="dcterms:W3CDTF">2021-02-18T07:10:18Z</dcterms:created>
  <dcterms:modified xsi:type="dcterms:W3CDTF">2025-10-05T02:52:47Z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