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15"/>
  </p:notesMasterIdLst>
  <p:sldIdLst>
    <p:sldId id="265" r:id="rId5"/>
    <p:sldId id="266" r:id="rId6"/>
    <p:sldId id="267" r:id="rId7"/>
    <p:sldId id="268" r:id="rId8"/>
    <p:sldId id="269" r:id="rId9"/>
    <p:sldId id="270" r:id="rId10"/>
    <p:sldId id="271" r:id="rId11"/>
    <p:sldId id="272" r:id="rId12"/>
    <p:sldId id="273" r:id="rId13"/>
    <p:sldId id="274" r:id="rId1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80" userDrawn="1">
          <p15:clr>
            <a:srgbClr val="A4A3A4"/>
          </p15:clr>
        </p15:guide>
        <p15:guide id="3" pos="7200" userDrawn="1">
          <p15:clr>
            <a:srgbClr val="A4A3A4"/>
          </p15:clr>
        </p15:guide>
        <p15:guide id="4" pos="4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4387"/>
    <a:srgbClr val="FF2625"/>
    <a:srgbClr val="007788"/>
    <a:srgbClr val="297C2A"/>
    <a:srgbClr val="F69000"/>
    <a:srgbClr val="01C2D1"/>
    <a:srgbClr val="D6D734"/>
    <a:srgbClr val="005C68"/>
    <a:srgbClr val="3B2E5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6B3E73-55FA-4EAB-8E4F-8A60EBCBD971}" v="62" dt="2025-09-26T19:57:04.5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69" autoAdjust="0"/>
    <p:restoredTop sz="94658" autoAdjust="0"/>
  </p:normalViewPr>
  <p:slideViewPr>
    <p:cSldViewPr snapToGrid="0">
      <p:cViewPr varScale="1">
        <p:scale>
          <a:sx n="59" d="100"/>
          <a:sy n="59" d="100"/>
        </p:scale>
        <p:origin x="1024" y="52"/>
      </p:cViewPr>
      <p:guideLst>
        <p:guide orient="horz" pos="2160"/>
        <p:guide pos="480"/>
        <p:guide pos="7200"/>
        <p:guide pos="4368"/>
      </p:guideLst>
    </p:cSldViewPr>
  </p:slideViewPr>
  <p:notesTextViewPr>
    <p:cViewPr>
      <p:scale>
        <a:sx n="1" d="1"/>
        <a:sy n="1" d="1"/>
      </p:scale>
      <p:origin x="0" y="0"/>
    </p:cViewPr>
  </p:notesTextViewPr>
  <p:sorterViewPr>
    <p:cViewPr>
      <p:scale>
        <a:sx n="94" d="100"/>
        <a:sy n="9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eran Rynearson" userId="WI2BByrGEIWhYKMiqnkTgcgqFNbfSHjHHQP2zr00Fms=" providerId="None" clId="Web-{676B3E73-55FA-4EAB-8E4F-8A60EBCBD971}"/>
    <pc:docChg chg="modSld">
      <pc:chgData name="Cameran Rynearson" userId="WI2BByrGEIWhYKMiqnkTgcgqFNbfSHjHHQP2zr00Fms=" providerId="None" clId="Web-{676B3E73-55FA-4EAB-8E4F-8A60EBCBD971}" dt="2025-09-26T19:57:04.516" v="36" actId="1076"/>
      <pc:docMkLst>
        <pc:docMk/>
      </pc:docMkLst>
      <pc:sldChg chg="modSp">
        <pc:chgData name="Cameran Rynearson" userId="WI2BByrGEIWhYKMiqnkTgcgqFNbfSHjHHQP2zr00Fms=" providerId="None" clId="Web-{676B3E73-55FA-4EAB-8E4F-8A60EBCBD971}" dt="2025-09-26T19:55:32.593" v="0"/>
        <pc:sldMkLst>
          <pc:docMk/>
          <pc:sldMk cId="721817438" sldId="265"/>
        </pc:sldMkLst>
        <pc:picChg chg="mod">
          <ac:chgData name="Cameran Rynearson" userId="WI2BByrGEIWhYKMiqnkTgcgqFNbfSHjHHQP2zr00Fms=" providerId="None" clId="Web-{676B3E73-55FA-4EAB-8E4F-8A60EBCBD971}" dt="2025-09-26T19:55:32.593" v="0"/>
          <ac:picMkLst>
            <pc:docMk/>
            <pc:sldMk cId="721817438" sldId="265"/>
            <ac:picMk id="5" creationId="{8C4E30EB-129F-8D7A-AAD6-6641D207ABAC}"/>
          </ac:picMkLst>
        </pc:picChg>
      </pc:sldChg>
      <pc:sldChg chg="modSp">
        <pc:chgData name="Cameran Rynearson" userId="WI2BByrGEIWhYKMiqnkTgcgqFNbfSHjHHQP2zr00Fms=" providerId="None" clId="Web-{676B3E73-55FA-4EAB-8E4F-8A60EBCBD971}" dt="2025-09-26T19:55:36.297" v="1"/>
        <pc:sldMkLst>
          <pc:docMk/>
          <pc:sldMk cId="336090551" sldId="266"/>
        </pc:sldMkLst>
        <pc:picChg chg="mod">
          <ac:chgData name="Cameran Rynearson" userId="WI2BByrGEIWhYKMiqnkTgcgqFNbfSHjHHQP2zr00Fms=" providerId="None" clId="Web-{676B3E73-55FA-4EAB-8E4F-8A60EBCBD971}" dt="2025-09-26T19:55:36.297" v="1"/>
          <ac:picMkLst>
            <pc:docMk/>
            <pc:sldMk cId="336090551" sldId="266"/>
            <ac:picMk id="4" creationId="{7E5FF63D-1E77-106F-1282-09C814B6800D}"/>
          </ac:picMkLst>
        </pc:picChg>
      </pc:sldChg>
      <pc:sldChg chg="modSp">
        <pc:chgData name="Cameran Rynearson" userId="WI2BByrGEIWhYKMiqnkTgcgqFNbfSHjHHQP2zr00Fms=" providerId="None" clId="Web-{676B3E73-55FA-4EAB-8E4F-8A60EBCBD971}" dt="2025-09-26T19:55:39.765" v="2"/>
        <pc:sldMkLst>
          <pc:docMk/>
          <pc:sldMk cId="2509525608" sldId="267"/>
        </pc:sldMkLst>
        <pc:picChg chg="mod">
          <ac:chgData name="Cameran Rynearson" userId="WI2BByrGEIWhYKMiqnkTgcgqFNbfSHjHHQP2zr00Fms=" providerId="None" clId="Web-{676B3E73-55FA-4EAB-8E4F-8A60EBCBD971}" dt="2025-09-26T19:55:39.765" v="2"/>
          <ac:picMkLst>
            <pc:docMk/>
            <pc:sldMk cId="2509525608" sldId="267"/>
            <ac:picMk id="10" creationId="{C218610F-615D-4CD0-C32F-88EAD83D72BF}"/>
          </ac:picMkLst>
        </pc:picChg>
      </pc:sldChg>
      <pc:sldChg chg="modSp">
        <pc:chgData name="Cameran Rynearson" userId="WI2BByrGEIWhYKMiqnkTgcgqFNbfSHjHHQP2zr00Fms=" providerId="None" clId="Web-{676B3E73-55FA-4EAB-8E4F-8A60EBCBD971}" dt="2025-09-26T19:55:43.672" v="3"/>
        <pc:sldMkLst>
          <pc:docMk/>
          <pc:sldMk cId="351471901" sldId="268"/>
        </pc:sldMkLst>
        <pc:picChg chg="mod">
          <ac:chgData name="Cameran Rynearson" userId="WI2BByrGEIWhYKMiqnkTgcgqFNbfSHjHHQP2zr00Fms=" providerId="None" clId="Web-{676B3E73-55FA-4EAB-8E4F-8A60EBCBD971}" dt="2025-09-26T19:55:43.672" v="3"/>
          <ac:picMkLst>
            <pc:docMk/>
            <pc:sldMk cId="351471901" sldId="268"/>
            <ac:picMk id="10" creationId="{350FB30C-4DDE-BB15-A1A7-C36081474734}"/>
          </ac:picMkLst>
        </pc:picChg>
      </pc:sldChg>
      <pc:sldChg chg="addSp modSp">
        <pc:chgData name="Cameran Rynearson" userId="WI2BByrGEIWhYKMiqnkTgcgqFNbfSHjHHQP2zr00Fms=" providerId="None" clId="Web-{676B3E73-55FA-4EAB-8E4F-8A60EBCBD971}" dt="2025-09-26T19:57:04.516" v="36" actId="1076"/>
        <pc:sldMkLst>
          <pc:docMk/>
          <pc:sldMk cId="3948407237" sldId="269"/>
        </pc:sldMkLst>
        <pc:spChg chg="add mod">
          <ac:chgData name="Cameran Rynearson" userId="WI2BByrGEIWhYKMiqnkTgcgqFNbfSHjHHQP2zr00Fms=" providerId="None" clId="Web-{676B3E73-55FA-4EAB-8E4F-8A60EBCBD971}" dt="2025-09-26T19:57:04.516" v="36" actId="1076"/>
          <ac:spMkLst>
            <pc:docMk/>
            <pc:sldMk cId="3948407237" sldId="269"/>
            <ac:spMk id="3" creationId="{2D86B43C-953E-4DBB-7A55-D03B9AFB2F43}"/>
          </ac:spMkLst>
        </pc:spChg>
        <pc:picChg chg="mod">
          <ac:chgData name="Cameran Rynearson" userId="WI2BByrGEIWhYKMiqnkTgcgqFNbfSHjHHQP2zr00Fms=" providerId="None" clId="Web-{676B3E73-55FA-4EAB-8E4F-8A60EBCBD971}" dt="2025-09-26T19:55:46.922" v="4"/>
          <ac:picMkLst>
            <pc:docMk/>
            <pc:sldMk cId="3948407237" sldId="269"/>
            <ac:picMk id="17" creationId="{1177BF0E-74D3-A5F2-A758-2143D6CD0E18}"/>
          </ac:picMkLst>
        </pc:picChg>
      </pc:sldChg>
      <pc:sldChg chg="modSp">
        <pc:chgData name="Cameran Rynearson" userId="WI2BByrGEIWhYKMiqnkTgcgqFNbfSHjHHQP2zr00Fms=" providerId="None" clId="Web-{676B3E73-55FA-4EAB-8E4F-8A60EBCBD971}" dt="2025-09-26T19:55:52.094" v="5"/>
        <pc:sldMkLst>
          <pc:docMk/>
          <pc:sldMk cId="2544141814" sldId="270"/>
        </pc:sldMkLst>
        <pc:picChg chg="mod">
          <ac:chgData name="Cameran Rynearson" userId="WI2BByrGEIWhYKMiqnkTgcgqFNbfSHjHHQP2zr00Fms=" providerId="None" clId="Web-{676B3E73-55FA-4EAB-8E4F-8A60EBCBD971}" dt="2025-09-26T19:55:52.094" v="5"/>
          <ac:picMkLst>
            <pc:docMk/>
            <pc:sldMk cId="2544141814" sldId="270"/>
            <ac:picMk id="22" creationId="{6FDF012F-8932-F375-24AF-A3261DE224B1}"/>
          </ac:picMkLst>
        </pc:picChg>
      </pc:sldChg>
      <pc:sldChg chg="modSp">
        <pc:chgData name="Cameran Rynearson" userId="WI2BByrGEIWhYKMiqnkTgcgqFNbfSHjHHQP2zr00Fms=" providerId="None" clId="Web-{676B3E73-55FA-4EAB-8E4F-8A60EBCBD971}" dt="2025-09-26T19:55:54.828" v="6"/>
        <pc:sldMkLst>
          <pc:docMk/>
          <pc:sldMk cId="2716032595" sldId="271"/>
        </pc:sldMkLst>
        <pc:picChg chg="mod">
          <ac:chgData name="Cameran Rynearson" userId="WI2BByrGEIWhYKMiqnkTgcgqFNbfSHjHHQP2zr00Fms=" providerId="None" clId="Web-{676B3E73-55FA-4EAB-8E4F-8A60EBCBD971}" dt="2025-09-26T19:55:54.828" v="6"/>
          <ac:picMkLst>
            <pc:docMk/>
            <pc:sldMk cId="2716032595" sldId="271"/>
            <ac:picMk id="9" creationId="{227BCF87-FA37-8C15-E23E-2AC05838F3EB}"/>
          </ac:picMkLst>
        </pc:picChg>
      </pc:sldChg>
      <pc:sldChg chg="modSp">
        <pc:chgData name="Cameran Rynearson" userId="WI2BByrGEIWhYKMiqnkTgcgqFNbfSHjHHQP2zr00Fms=" providerId="None" clId="Web-{676B3E73-55FA-4EAB-8E4F-8A60EBCBD971}" dt="2025-09-26T19:55:56.391" v="7"/>
        <pc:sldMkLst>
          <pc:docMk/>
          <pc:sldMk cId="1850815176" sldId="272"/>
        </pc:sldMkLst>
        <pc:picChg chg="mod">
          <ac:chgData name="Cameran Rynearson" userId="WI2BByrGEIWhYKMiqnkTgcgqFNbfSHjHHQP2zr00Fms=" providerId="None" clId="Web-{676B3E73-55FA-4EAB-8E4F-8A60EBCBD971}" dt="2025-09-26T19:55:56.391" v="7"/>
          <ac:picMkLst>
            <pc:docMk/>
            <pc:sldMk cId="1850815176" sldId="272"/>
            <ac:picMk id="9" creationId="{D1673004-DE5B-B824-2EC2-ECEE705182F7}"/>
          </ac:picMkLst>
        </pc:picChg>
      </pc:sldChg>
      <pc:sldChg chg="modSp">
        <pc:chgData name="Cameran Rynearson" userId="WI2BByrGEIWhYKMiqnkTgcgqFNbfSHjHHQP2zr00Fms=" providerId="None" clId="Web-{676B3E73-55FA-4EAB-8E4F-8A60EBCBD971}" dt="2025-09-26T19:55:59.141" v="8"/>
        <pc:sldMkLst>
          <pc:docMk/>
          <pc:sldMk cId="3520631459" sldId="273"/>
        </pc:sldMkLst>
        <pc:picChg chg="mod">
          <ac:chgData name="Cameran Rynearson" userId="WI2BByrGEIWhYKMiqnkTgcgqFNbfSHjHHQP2zr00Fms=" providerId="None" clId="Web-{676B3E73-55FA-4EAB-8E4F-8A60EBCBD971}" dt="2025-09-26T19:55:59.141" v="8"/>
          <ac:picMkLst>
            <pc:docMk/>
            <pc:sldMk cId="3520631459" sldId="273"/>
            <ac:picMk id="5" creationId="{B2D7B3B6-5BBC-A605-BB89-419E8DD8F57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-Welcome back to</a:t>
            </a:r>
            <a:r>
              <a:rPr lang="en-US" baseline="0" dirty="0"/>
              <a:t> </a:t>
            </a:r>
            <a:r>
              <a:rPr lang="en-US" dirty="0"/>
              <a:t>Exercise and</a:t>
            </a:r>
            <a:r>
              <a:rPr lang="en-US" baseline="0" dirty="0"/>
              <a:t> Movement in people with substance use disorders</a:t>
            </a:r>
            <a:endParaRPr lang="en-US" dirty="0"/>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a:t>
            </a:fld>
            <a:endParaRPr lang="en-US" altLang="en-US" dirty="0"/>
          </a:p>
        </p:txBody>
      </p:sp>
    </p:spTree>
    <p:extLst>
      <p:ext uri="{BB962C8B-B14F-4D97-AF65-F5344CB8AC3E}">
        <p14:creationId xmlns:p14="http://schemas.microsoft.com/office/powerpoint/2010/main" val="3668770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Thank</a:t>
            </a:r>
            <a:r>
              <a:rPr lang="en-US" baseline="0" dirty="0"/>
              <a:t> you for your participation in this series on exercise and movement in people with SUD</a:t>
            </a: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10</a:t>
            </a:fld>
            <a:endParaRPr lang="en-US" altLang="en-US" dirty="0"/>
          </a:p>
        </p:txBody>
      </p:sp>
    </p:spTree>
    <p:extLst>
      <p:ext uri="{BB962C8B-B14F-4D97-AF65-F5344CB8AC3E}">
        <p14:creationId xmlns:p14="http://schemas.microsoft.com/office/powerpoint/2010/main" val="3361143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are on the last module in this series</a:t>
            </a:r>
            <a:r>
              <a:rPr lang="en-US" baseline="0" dirty="0"/>
              <a:t> </a:t>
            </a:r>
            <a:endParaRPr lang="en-US" dirty="0"/>
          </a:p>
        </p:txBody>
      </p:sp>
      <p:sp>
        <p:nvSpPr>
          <p:cNvPr id="4" name="Slide Number Placeholder 3"/>
          <p:cNvSpPr>
            <a:spLocks noGrp="1"/>
          </p:cNvSpPr>
          <p:nvPr>
            <p:ph type="sldNum" sz="quarter" idx="10"/>
          </p:nvPr>
        </p:nvSpPr>
        <p:spPr/>
        <p:txBody>
          <a:bodyPr/>
          <a:lstStyle/>
          <a:p>
            <a:fld id="{58B991B3-8A4D-4CBE-BE7B-BD0CA56577FD}" type="slidenum">
              <a:rPr lang="en-US" smtClean="0"/>
              <a:t>2</a:t>
            </a:fld>
            <a:endParaRPr lang="en-US"/>
          </a:p>
        </p:txBody>
      </p:sp>
    </p:spTree>
    <p:extLst>
      <p:ext uri="{BB962C8B-B14F-4D97-AF65-F5344CB8AC3E}">
        <p14:creationId xmlns:p14="http://schemas.microsoft.com/office/powerpoint/2010/main" val="1697771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because of the gaps in our knowledge regarding exercise in people with SUD,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we developed a Call To Action statement which was supported by the American College of Sports Medicine </a:t>
            </a: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3</a:t>
            </a:fld>
            <a:endParaRPr lang="en-US" altLang="en-US" dirty="0"/>
          </a:p>
        </p:txBody>
      </p:sp>
    </p:spTree>
    <p:extLst>
      <p:ext uri="{BB962C8B-B14F-4D97-AF65-F5344CB8AC3E}">
        <p14:creationId xmlns:p14="http://schemas.microsoft.com/office/powerpoint/2010/main" val="743678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Arial" charset="0"/>
                <a:ea typeface="+mn-ea"/>
                <a:cs typeface="+mn-cs"/>
              </a:rPr>
              <a:t>The primary goals of this Call to Action were to highlight the need for additional larger &amp; more rigorous studies to better understand the optimal “dose” &amp; modalities of exercise  </a:t>
            </a:r>
          </a:p>
          <a:p>
            <a:pPr marL="171450" indent="-171450">
              <a:buFontTx/>
              <a:buChar char="-"/>
            </a:pPr>
            <a:r>
              <a:rPr lang="en-US" sz="1200" b="0" i="0" u="none" strike="noStrike" kern="1200" baseline="0" dirty="0">
                <a:solidFill>
                  <a:schemeClr val="tx1"/>
                </a:solidFill>
                <a:latin typeface="Arial" charset="0"/>
                <a:ea typeface="+mn-ea"/>
                <a:cs typeface="+mn-cs"/>
              </a:rPr>
              <a:t>To acknowledge that specialized training for exercise professionals is needed because of the potential physical and mental health comorbidities </a:t>
            </a:r>
          </a:p>
          <a:p>
            <a:pPr marL="171450" indent="-171450">
              <a:buFontTx/>
              <a:buChar char="-"/>
            </a:pPr>
            <a:r>
              <a:rPr lang="en-US" sz="1200" b="0" i="0" u="none" strike="noStrike" kern="1200" baseline="0" dirty="0">
                <a:solidFill>
                  <a:schemeClr val="tx1"/>
                </a:solidFill>
                <a:latin typeface="Arial" charset="0"/>
                <a:ea typeface="+mn-ea"/>
                <a:cs typeface="+mn-cs"/>
              </a:rPr>
              <a:t>Including cardiomyopathy &amp; other cardio-metabolic conditions arising from the use/misuse of substances </a:t>
            </a:r>
          </a:p>
          <a:p>
            <a:pPr marL="171450" indent="-171450">
              <a:buFontTx/>
              <a:buChar char="-"/>
            </a:pPr>
            <a:r>
              <a:rPr lang="en-US" sz="1200" b="0" i="0" u="none" strike="noStrike" kern="1200" baseline="0" dirty="0">
                <a:solidFill>
                  <a:schemeClr val="tx1"/>
                </a:solidFill>
                <a:latin typeface="Arial" charset="0"/>
                <a:ea typeface="+mn-ea"/>
                <a:cs typeface="+mn-cs"/>
              </a:rPr>
              <a:t>To raise awareness to stigma associated with SUD and how it can negatively impact recovery</a:t>
            </a:r>
          </a:p>
          <a:p>
            <a:pPr marL="171450" indent="-171450">
              <a:buFontTx/>
              <a:buChar char="-"/>
            </a:pPr>
            <a:r>
              <a:rPr lang="en-US" sz="1200" b="0" i="0" u="none" strike="noStrike" kern="1200" baseline="0" dirty="0">
                <a:solidFill>
                  <a:schemeClr val="tx1"/>
                </a:solidFill>
                <a:latin typeface="Arial" charset="0"/>
                <a:ea typeface="+mn-ea"/>
                <a:cs typeface="+mn-cs"/>
              </a:rPr>
              <a:t>Stigma will be discussed in more detail in other sections of this course </a:t>
            </a:r>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4</a:t>
            </a:fld>
            <a:endParaRPr lang="en-US" altLang="en-US" dirty="0"/>
          </a:p>
        </p:txBody>
      </p:sp>
    </p:spTree>
    <p:extLst>
      <p:ext uri="{BB962C8B-B14F-4D97-AF65-F5344CB8AC3E}">
        <p14:creationId xmlns:p14="http://schemas.microsoft.com/office/powerpoint/2010/main" val="900521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  Thus</a:t>
            </a:r>
            <a:r>
              <a:rPr lang="en-US" sz="1200" kern="1200" baseline="0" dirty="0">
                <a:solidFill>
                  <a:schemeClr val="tx1"/>
                </a:solidFill>
                <a:effectLst/>
                <a:latin typeface="Arial" charset="0"/>
                <a:ea typeface="+mn-ea"/>
                <a:cs typeface="+mn-cs"/>
              </a:rPr>
              <a:t> far, </a:t>
            </a:r>
            <a:r>
              <a:rPr lang="en-US" sz="1200" kern="1200" dirty="0">
                <a:solidFill>
                  <a:schemeClr val="tx1"/>
                </a:solidFill>
                <a:effectLst/>
                <a:latin typeface="Arial" charset="0"/>
                <a:ea typeface="+mn-ea"/>
                <a:cs typeface="+mn-cs"/>
              </a:rPr>
              <a:t>we haven’t differentiated between</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exercise” or planned, structured p</a:t>
            </a:r>
            <a:r>
              <a:rPr lang="en-US" sz="1200" kern="1200" baseline="0" dirty="0">
                <a:solidFill>
                  <a:schemeClr val="tx1"/>
                </a:solidFill>
                <a:effectLst/>
                <a:latin typeface="Arial" charset="0"/>
                <a:ea typeface="+mn-ea"/>
                <a:cs typeface="+mn-cs"/>
              </a:rPr>
              <a:t>hysical activity and general movement </a:t>
            </a:r>
          </a:p>
          <a:p>
            <a:pPr marL="171450" indent="-171450">
              <a:buFontTx/>
              <a:buChar char="-"/>
            </a:pPr>
            <a:r>
              <a:rPr lang="en-US" sz="1200" kern="1200" baseline="0" dirty="0">
                <a:solidFill>
                  <a:schemeClr val="tx1"/>
                </a:solidFill>
                <a:effectLst/>
                <a:latin typeface="Arial" charset="0"/>
                <a:ea typeface="+mn-ea"/>
                <a:cs typeface="+mn-cs"/>
              </a:rPr>
              <a:t>But all types of movement are beneficial!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latin typeface="Calibri" panose="020F0502020204030204" pitchFamily="34" charset="0"/>
                <a:ea typeface="Calibri" panose="020F0502020204030204" pitchFamily="34" charset="0"/>
                <a:cs typeface="Times New Roman" panose="02020603050405020304" pitchFamily="18" charset="0"/>
              </a:rPr>
              <a:t>Mind-body exercises, including yoga, Tai Chi, are among the most common exercise training programs in drug treatment facilities mainly because</a:t>
            </a:r>
            <a:r>
              <a:rPr lang="en-US" baseline="0" dirty="0">
                <a:latin typeface="Calibri" panose="020F0502020204030204" pitchFamily="34" charset="0"/>
                <a:ea typeface="Calibri" panose="020F0502020204030204" pitchFamily="34" charset="0"/>
                <a:cs typeface="Times New Roman" panose="02020603050405020304" pitchFamily="18" charset="0"/>
              </a:rPr>
              <a:t> they do not require a lot of resources in terms of equipment &amp; they provide additional cognitive and potentially spiritual benefits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r>
              <a:rPr lang="en-US" sz="1200" kern="1200" baseline="0" dirty="0">
                <a:solidFill>
                  <a:schemeClr val="tx1"/>
                </a:solidFill>
                <a:effectLst/>
                <a:latin typeface="Arial" charset="0"/>
                <a:ea typeface="+mn-ea"/>
                <a:cs typeface="+mn-cs"/>
              </a:rPr>
              <a:t>Engaging in sports and community activity programs may also help </a:t>
            </a:r>
            <a:r>
              <a:rPr lang="en-US" sz="1200" kern="1200" dirty="0">
                <a:solidFill>
                  <a:schemeClr val="tx1"/>
                </a:solidFill>
                <a:effectLst/>
                <a:latin typeface="Arial" charset="0"/>
                <a:ea typeface="+mn-ea"/>
                <a:cs typeface="+mn-cs"/>
              </a:rPr>
              <a:t>connect people and enhance</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social engagement which can be particularly</a:t>
            </a:r>
            <a:r>
              <a:rPr lang="en-US" sz="1200" kern="1200" baseline="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helpful</a:t>
            </a:r>
            <a:r>
              <a:rPr lang="en-US" sz="1200" kern="1200" baseline="0" dirty="0">
                <a:solidFill>
                  <a:schemeClr val="tx1"/>
                </a:solidFill>
                <a:effectLst/>
                <a:latin typeface="Arial" charset="0"/>
                <a:ea typeface="+mn-ea"/>
                <a:cs typeface="+mn-cs"/>
              </a:rPr>
              <a:t> during recovery </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5</a:t>
            </a:fld>
            <a:endParaRPr lang="en-US" altLang="en-US" dirty="0"/>
          </a:p>
        </p:txBody>
      </p:sp>
    </p:spTree>
    <p:extLst>
      <p:ext uri="{BB962C8B-B14F-4D97-AF65-F5344CB8AC3E}">
        <p14:creationId xmlns:p14="http://schemas.microsoft.com/office/powerpoint/2010/main" val="466575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kern="1200" dirty="0">
                <a:solidFill>
                  <a:schemeClr val="tx1"/>
                </a:solidFill>
                <a:effectLst/>
                <a:latin typeface="Arial" charset="0"/>
                <a:ea typeface="+mn-ea"/>
                <a:cs typeface="+mn-cs"/>
              </a:rPr>
              <a:t>So the bottom line is altho</a:t>
            </a:r>
            <a:r>
              <a:rPr lang="en-US" sz="1200" kern="1200" baseline="0" dirty="0">
                <a:solidFill>
                  <a:schemeClr val="tx1"/>
                </a:solidFill>
                <a:effectLst/>
                <a:latin typeface="Arial" charset="0"/>
                <a:ea typeface="+mn-ea"/>
                <a:cs typeface="+mn-cs"/>
              </a:rPr>
              <a:t>ugh we do not know the optimal dose or types of exercise to precisely prescribe at this point,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a:solidFill>
                  <a:schemeClr val="tx1"/>
                </a:solidFill>
                <a:effectLst/>
                <a:latin typeface="Arial" charset="0"/>
                <a:ea typeface="+mn-ea"/>
                <a:cs typeface="+mn-cs"/>
              </a:rPr>
              <a:t>There is enough evidence to suggest that people with SUD may benefit in much the same way or potentially in an even greater capacity than the general population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a:solidFill>
                  <a:schemeClr val="tx1"/>
                </a:solidFill>
                <a:effectLst/>
                <a:latin typeface="Arial" charset="0"/>
                <a:ea typeface="+mn-ea"/>
                <a:cs typeface="+mn-cs"/>
              </a:rPr>
              <a:t>Thus, exercise should help decrease mortality and the risk of cardiovascular diseases and cancer in people with SUD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a:solidFill>
                  <a:schemeClr val="tx1"/>
                </a:solidFill>
                <a:effectLst/>
                <a:latin typeface="Arial" charset="0"/>
                <a:ea typeface="+mn-ea"/>
                <a:cs typeface="+mn-cs"/>
              </a:rPr>
              <a:t>Exercise should also help improve depression, anxiety, sleep while improving physical function and fitness as well as cognition and bone health</a:t>
            </a:r>
            <a:endParaRPr lang="en-US" sz="12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6</a:t>
            </a:fld>
            <a:endParaRPr lang="en-US" altLang="en-US" dirty="0"/>
          </a:p>
        </p:txBody>
      </p:sp>
    </p:spTree>
    <p:extLst>
      <p:ext uri="{BB962C8B-B14F-4D97-AF65-F5344CB8AC3E}">
        <p14:creationId xmlns:p14="http://schemas.microsoft.com/office/powerpoint/2010/main" val="932062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Here is</a:t>
            </a:r>
            <a:r>
              <a:rPr lang="en-US" baseline="0" dirty="0"/>
              <a:t> a list of references if you would like to dig deeper into any of these topics</a:t>
            </a:r>
            <a:endParaRPr lang="en-US" dirty="0"/>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7</a:t>
            </a:fld>
            <a:endParaRPr lang="en-US" altLang="en-US" dirty="0"/>
          </a:p>
        </p:txBody>
      </p:sp>
    </p:spTree>
    <p:extLst>
      <p:ext uri="{BB962C8B-B14F-4D97-AF65-F5344CB8AC3E}">
        <p14:creationId xmlns:p14="http://schemas.microsoft.com/office/powerpoint/2010/main" val="2338604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Here is</a:t>
            </a:r>
            <a:r>
              <a:rPr lang="en-US" baseline="0" dirty="0"/>
              <a:t> a list of references if you would like to dig deeper into any of these topics</a:t>
            </a:r>
            <a:endParaRPr lang="en-US" dirty="0"/>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8</a:t>
            </a:fld>
            <a:endParaRPr lang="en-US" altLang="en-US" dirty="0"/>
          </a:p>
        </p:txBody>
      </p:sp>
    </p:spTree>
    <p:extLst>
      <p:ext uri="{BB962C8B-B14F-4D97-AF65-F5344CB8AC3E}">
        <p14:creationId xmlns:p14="http://schemas.microsoft.com/office/powerpoint/2010/main" val="2950970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3E0B8-8A0F-7B2A-B8DF-43E3528D78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09BEF-BE67-169D-7712-0A3A592E4E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0A5059-17C9-EF27-257B-50DE33A09BAE}"/>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Here is</a:t>
            </a:r>
            <a:r>
              <a:rPr lang="en-US" baseline="0" dirty="0"/>
              <a:t> a list of references if you would like to dig deeper into any of these topics</a:t>
            </a:r>
            <a:endParaRPr lang="en-US" dirty="0"/>
          </a:p>
          <a:p>
            <a:endParaRPr lang="en-US" dirty="0"/>
          </a:p>
        </p:txBody>
      </p:sp>
      <p:sp>
        <p:nvSpPr>
          <p:cNvPr id="4" name="Slide Number Placeholder 3">
            <a:extLst>
              <a:ext uri="{FF2B5EF4-FFF2-40B4-BE49-F238E27FC236}">
                <a16:creationId xmlns:a16="http://schemas.microsoft.com/office/drawing/2014/main" id="{293841D0-6646-57FA-9941-9A2B257C45E0}"/>
              </a:ext>
            </a:extLst>
          </p:cNvPr>
          <p:cNvSpPr>
            <a:spLocks noGrp="1"/>
          </p:cNvSpPr>
          <p:nvPr>
            <p:ph type="sldNum" sz="quarter" idx="5"/>
          </p:nvPr>
        </p:nvSpPr>
        <p:spPr/>
        <p:txBody>
          <a:bodyPr/>
          <a:lstStyle/>
          <a:p>
            <a:fld id="{6DEB7EE2-04A2-4FB2-9625-C9C73AC4D32F}" type="slidenum">
              <a:rPr lang="en-US" altLang="en-US" smtClean="0"/>
              <a:pPr/>
              <a:t>9</a:t>
            </a:fld>
            <a:endParaRPr lang="en-US" altLang="en-US" dirty="0"/>
          </a:p>
        </p:txBody>
      </p:sp>
    </p:spTree>
    <p:extLst>
      <p:ext uri="{BB962C8B-B14F-4D97-AF65-F5344CB8AC3E}">
        <p14:creationId xmlns:p14="http://schemas.microsoft.com/office/powerpoint/2010/main" val="9763201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08763B0-E511-3DC4-9159-089D0DFF8490}"/>
              </a:ext>
              <a:ext uri="{C183D7F6-B498-43B3-948B-1728B52AA6E4}">
                <adec:decorative xmlns:adec="http://schemas.microsoft.com/office/drawing/2017/decorative" val="1"/>
              </a:ext>
            </a:extLst>
          </p:cNvPr>
          <p:cNvSpPr/>
          <p:nvPr userDrawn="1"/>
        </p:nvSpPr>
        <p:spPr>
          <a:xfrm>
            <a:off x="0" y="5522976"/>
            <a:ext cx="5015155" cy="1207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E7964CB-E75A-4A03-88D3-6A48EF650A09}"/>
              </a:ext>
            </a:extLst>
          </p:cNvPr>
          <p:cNvSpPr>
            <a:spLocks noGrp="1"/>
          </p:cNvSpPr>
          <p:nvPr>
            <p:ph type="title" hasCustomPrompt="1"/>
          </p:nvPr>
        </p:nvSpPr>
        <p:spPr>
          <a:xfrm>
            <a:off x="5015155" y="1639958"/>
            <a:ext cx="6220101" cy="1785812"/>
          </a:xfrm>
          <a:prstGeom prst="rect">
            <a:avLst/>
          </a:prstGeom>
        </p:spPr>
        <p:txBody>
          <a:bodyPr anchor="b"/>
          <a:lstStyle>
            <a:lvl1pPr algn="ctr">
              <a:defRPr sz="4400" b="1">
                <a:latin typeface="Arial" panose="020B0604020202020204" pitchFamily="34" charset="0"/>
                <a:cs typeface="Arial" panose="020B0604020202020204" pitchFamily="34" charset="0"/>
              </a:defRPr>
            </a:lvl1pPr>
          </a:lstStyle>
          <a:p>
            <a:r>
              <a:rPr lang="en-US" dirty="0"/>
              <a:t>Insert title here</a:t>
            </a:r>
          </a:p>
        </p:txBody>
      </p:sp>
      <p:sp>
        <p:nvSpPr>
          <p:cNvPr id="3" name="Picture Placeholder 2">
            <a:extLst>
              <a:ext uri="{FF2B5EF4-FFF2-40B4-BE49-F238E27FC236}">
                <a16:creationId xmlns:a16="http://schemas.microsoft.com/office/drawing/2014/main" id="{CE06772D-5E4A-1CC2-C59E-A6ADC898EDAF}"/>
              </a:ext>
            </a:extLst>
          </p:cNvPr>
          <p:cNvSpPr>
            <a:spLocks noGrp="1"/>
          </p:cNvSpPr>
          <p:nvPr>
            <p:ph type="pic" sz="quarter" idx="10"/>
          </p:nvPr>
        </p:nvSpPr>
        <p:spPr>
          <a:xfrm>
            <a:off x="0" y="0"/>
            <a:ext cx="4059936" cy="6729984"/>
          </a:xfrm>
          <a:prstGeom prst="rect">
            <a:avLst/>
          </a:prstGeom>
          <a:solidFill>
            <a:schemeClr val="bg1">
              <a:lumMod val="20000"/>
              <a:lumOff val="80000"/>
            </a:schemeClr>
          </a:solidFill>
          <a:ln>
            <a:noFill/>
          </a:ln>
        </p:spPr>
        <p:txBody>
          <a:bodyPr/>
          <a:lstStyle/>
          <a:p>
            <a:endParaRPr lang="en-US" dirty="0"/>
          </a:p>
        </p:txBody>
      </p:sp>
      <p:sp>
        <p:nvSpPr>
          <p:cNvPr id="6" name="Rectangle 5">
            <a:extLst>
              <a:ext uri="{FF2B5EF4-FFF2-40B4-BE49-F238E27FC236}">
                <a16:creationId xmlns:a16="http://schemas.microsoft.com/office/drawing/2014/main" id="{70E6E7D9-36CE-F080-FC82-F9C1B45AE2DA}"/>
              </a:ext>
            </a:extLst>
          </p:cNvPr>
          <p:cNvSpPr/>
          <p:nvPr userDrawn="1"/>
        </p:nvSpPr>
        <p:spPr>
          <a:xfrm>
            <a:off x="1524" y="6729984"/>
            <a:ext cx="12188952" cy="128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67C6EBD7-3F1A-DD62-3420-AA11EB8E9EE7}"/>
              </a:ext>
            </a:extLst>
          </p:cNvPr>
          <p:cNvSpPr>
            <a:spLocks noGrp="1"/>
          </p:cNvSpPr>
          <p:nvPr>
            <p:ph type="body" sz="quarter" idx="11" hasCustomPrompt="1"/>
          </p:nvPr>
        </p:nvSpPr>
        <p:spPr>
          <a:xfrm>
            <a:off x="5022016" y="3618610"/>
            <a:ext cx="6220100" cy="1262062"/>
          </a:xfrm>
          <a:prstGeom prst="rect">
            <a:avLst/>
          </a:prstGeom>
        </p:spPr>
        <p:txBody>
          <a:bodyPr/>
          <a:lstStyle>
            <a:lvl1pPr marL="0" indent="0" algn="ctr">
              <a:buNone/>
              <a:defRPr b="0" i="1">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Insert subtitle here</a:t>
            </a:r>
          </a:p>
        </p:txBody>
      </p:sp>
      <p:pic>
        <p:nvPicPr>
          <p:cNvPr id="12" name="Picture 11" descr="Pacific Southwest Rural Opioid Technical Assistance Regional Center (ROTA-R) logo">
            <a:extLst>
              <a:ext uri="{FF2B5EF4-FFF2-40B4-BE49-F238E27FC236}">
                <a16:creationId xmlns:a16="http://schemas.microsoft.com/office/drawing/2014/main" id="{9AC2B4E2-6F8A-0B8B-0188-A86AE81BAF2A}"/>
              </a:ext>
            </a:extLst>
          </p:cNvPr>
          <p:cNvPicPr>
            <a:picLocks noChangeAspect="1"/>
          </p:cNvPicPr>
          <p:nvPr userDrawn="1"/>
        </p:nvPicPr>
        <p:blipFill>
          <a:blip r:embed="rId2"/>
          <a:stretch>
            <a:fillRect/>
          </a:stretch>
        </p:blipFill>
        <p:spPr>
          <a:xfrm>
            <a:off x="6080760" y="6099048"/>
            <a:ext cx="1536700" cy="508000"/>
          </a:xfrm>
          <a:prstGeom prst="rect">
            <a:avLst/>
          </a:prstGeom>
        </p:spPr>
      </p:pic>
      <p:pic>
        <p:nvPicPr>
          <p:cNvPr id="13" name="Picture 12" descr="SAMHSA logo">
            <a:extLst>
              <a:ext uri="{FF2B5EF4-FFF2-40B4-BE49-F238E27FC236}">
                <a16:creationId xmlns:a16="http://schemas.microsoft.com/office/drawing/2014/main" id="{E7E76A39-3B75-A150-2566-2EB5B075E1EE}"/>
              </a:ext>
            </a:extLst>
          </p:cNvPr>
          <p:cNvPicPr>
            <a:picLocks noChangeAspect="1"/>
          </p:cNvPicPr>
          <p:nvPr userDrawn="1"/>
        </p:nvPicPr>
        <p:blipFill>
          <a:blip r:embed="rId3"/>
          <a:stretch>
            <a:fillRect/>
          </a:stretch>
        </p:blipFill>
        <p:spPr>
          <a:xfrm>
            <a:off x="7863840" y="6135624"/>
            <a:ext cx="1625600" cy="419100"/>
          </a:xfrm>
          <a:prstGeom prst="rect">
            <a:avLst/>
          </a:prstGeom>
        </p:spPr>
      </p:pic>
      <p:pic>
        <p:nvPicPr>
          <p:cNvPr id="14" name="Picture 13" descr="University of Nevada, Reno Block-N">
            <a:extLst>
              <a:ext uri="{FF2B5EF4-FFF2-40B4-BE49-F238E27FC236}">
                <a16:creationId xmlns:a16="http://schemas.microsoft.com/office/drawing/2014/main" id="{F7C6F80E-6FF0-D525-161A-CBF8062F404A}"/>
              </a:ext>
            </a:extLst>
          </p:cNvPr>
          <p:cNvPicPr>
            <a:picLocks noChangeAspect="1"/>
          </p:cNvPicPr>
          <p:nvPr userDrawn="1"/>
        </p:nvPicPr>
        <p:blipFill>
          <a:blip r:embed="rId4"/>
          <a:stretch>
            <a:fillRect/>
          </a:stretch>
        </p:blipFill>
        <p:spPr>
          <a:xfrm>
            <a:off x="9747504" y="6135624"/>
            <a:ext cx="419100" cy="419100"/>
          </a:xfrm>
          <a:prstGeom prst="rect">
            <a:avLst/>
          </a:prstGeom>
        </p:spPr>
      </p:pic>
      <p:pic>
        <p:nvPicPr>
          <p:cNvPr id="7" name="Picture 6" descr="Icon of a bike">
            <a:extLst>
              <a:ext uri="{FF2B5EF4-FFF2-40B4-BE49-F238E27FC236}">
                <a16:creationId xmlns:a16="http://schemas.microsoft.com/office/drawing/2014/main" id="{154B6E7B-B14E-5193-70D8-1F7B4D9527A7}"/>
              </a:ext>
            </a:extLst>
          </p:cNvPr>
          <p:cNvPicPr>
            <a:picLocks noChangeAspect="1"/>
          </p:cNvPicPr>
          <p:nvPr userDrawn="1"/>
        </p:nvPicPr>
        <p:blipFill>
          <a:blip r:embed="rId5"/>
          <a:srcRect/>
          <a:stretch/>
        </p:blipFill>
        <p:spPr>
          <a:xfrm>
            <a:off x="7671816" y="457200"/>
            <a:ext cx="914400" cy="914400"/>
          </a:xfrm>
          <a:prstGeom prst="rect">
            <a:avLst/>
          </a:prstGeom>
        </p:spPr>
      </p:pic>
    </p:spTree>
    <p:extLst>
      <p:ext uri="{BB962C8B-B14F-4D97-AF65-F5344CB8AC3E}">
        <p14:creationId xmlns:p14="http://schemas.microsoft.com/office/powerpoint/2010/main" val="1440679267"/>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33B5EA-63F2-43F4-9A52-579103E5E909}"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1ADFC-09C5-4863-875D-C257A572C188}" type="slidenum">
              <a:rPr lang="en-US" smtClean="0"/>
              <a:t>‹#›</a:t>
            </a:fld>
            <a:endParaRPr lang="en-US"/>
          </a:p>
        </p:txBody>
      </p:sp>
    </p:spTree>
    <p:extLst>
      <p:ext uri="{BB962C8B-B14F-4D97-AF65-F5344CB8AC3E}">
        <p14:creationId xmlns:p14="http://schemas.microsoft.com/office/powerpoint/2010/main" val="461102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lumns w/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256032" y="2313432"/>
            <a:ext cx="5715000" cy="2654808"/>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5">
            <a:extLst>
              <a:ext uri="{FF2B5EF4-FFF2-40B4-BE49-F238E27FC236}">
                <a16:creationId xmlns:a16="http://schemas.microsoft.com/office/drawing/2014/main" id="{36BB9F15-A293-9C44-0B35-9F332AFBC67D}"/>
              </a:ext>
            </a:extLst>
          </p:cNvPr>
          <p:cNvSpPr>
            <a:spLocks noGrp="1"/>
          </p:cNvSpPr>
          <p:nvPr>
            <p:ph type="body" sz="quarter" idx="12" hasCustomPrompt="1"/>
          </p:nvPr>
        </p:nvSpPr>
        <p:spPr>
          <a:xfrm>
            <a:off x="6217920" y="2313432"/>
            <a:ext cx="5715000" cy="2654808"/>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8" name="Text Placeholder 15">
            <a:extLst>
              <a:ext uri="{FF2B5EF4-FFF2-40B4-BE49-F238E27FC236}">
                <a16:creationId xmlns:a16="http://schemas.microsoft.com/office/drawing/2014/main" id="{FFE35809-5C15-88B2-B83A-6B64F62468AC}"/>
              </a:ext>
            </a:extLst>
          </p:cNvPr>
          <p:cNvSpPr>
            <a:spLocks noGrp="1"/>
          </p:cNvSpPr>
          <p:nvPr>
            <p:ph type="body" sz="quarter" idx="13" hasCustomPrompt="1"/>
          </p:nvPr>
        </p:nvSpPr>
        <p:spPr>
          <a:xfrm>
            <a:off x="256032" y="1691640"/>
            <a:ext cx="5715000" cy="373888"/>
          </a:xfrm>
          <a:prstGeom prst="rect">
            <a:avLst/>
          </a:prstGeom>
        </p:spPr>
        <p:txBody>
          <a:bodyPr/>
          <a:lstStyle>
            <a:lvl1pPr marL="0" indent="0" algn="l">
              <a:lnSpc>
                <a:spcPct val="100000"/>
              </a:lnSpc>
              <a:buNone/>
              <a:defRPr sz="1800" b="0" i="1">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p:txBody>
      </p:sp>
      <p:sp>
        <p:nvSpPr>
          <p:cNvPr id="9" name="Text Placeholder 15">
            <a:extLst>
              <a:ext uri="{FF2B5EF4-FFF2-40B4-BE49-F238E27FC236}">
                <a16:creationId xmlns:a16="http://schemas.microsoft.com/office/drawing/2014/main" id="{443DB4B5-E155-187A-DFF3-CBA77C87CA70}"/>
              </a:ext>
            </a:extLst>
          </p:cNvPr>
          <p:cNvSpPr>
            <a:spLocks noGrp="1"/>
          </p:cNvSpPr>
          <p:nvPr>
            <p:ph type="body" sz="quarter" idx="14" hasCustomPrompt="1"/>
          </p:nvPr>
        </p:nvSpPr>
        <p:spPr>
          <a:xfrm>
            <a:off x="6227064" y="1691640"/>
            <a:ext cx="5715000" cy="373888"/>
          </a:xfrm>
          <a:prstGeom prst="rect">
            <a:avLst/>
          </a:prstGeom>
        </p:spPr>
        <p:txBody>
          <a:bodyPr/>
          <a:lstStyle>
            <a:lvl1pPr marL="0" indent="0" algn="l">
              <a:lnSpc>
                <a:spcPct val="100000"/>
              </a:lnSpc>
              <a:buNone/>
              <a:defRPr sz="1800" b="0" i="1">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p:txBody>
      </p:sp>
    </p:spTree>
    <p:extLst>
      <p:ext uri="{BB962C8B-B14F-4D97-AF65-F5344CB8AC3E}">
        <p14:creationId xmlns:p14="http://schemas.microsoft.com/office/powerpoint/2010/main" val="261290934"/>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ent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1524000" y="1691640"/>
            <a:ext cx="9144000" cy="3276600"/>
          </a:xfrm>
          <a:prstGeom prst="rect">
            <a:avLst/>
          </a:prstGeom>
        </p:spPr>
        <p:txBody>
          <a:bodyPr/>
          <a:lstStyle>
            <a:lvl1pPr marL="0" indent="0" algn="ctr">
              <a:lnSpc>
                <a:spcPct val="100000"/>
              </a:lnSpc>
              <a:buNone/>
              <a:defRPr sz="18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88294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ull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847663"/>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5" name="Picture Placeholder 16">
            <a:extLst>
              <a:ext uri="{FF2B5EF4-FFF2-40B4-BE49-F238E27FC236}">
                <a16:creationId xmlns:a16="http://schemas.microsoft.com/office/drawing/2014/main" id="{437B1982-DD7E-75CC-63B5-714B83AA441F}"/>
              </a:ext>
            </a:extLst>
          </p:cNvPr>
          <p:cNvSpPr>
            <a:spLocks noGrp="1"/>
          </p:cNvSpPr>
          <p:nvPr>
            <p:ph type="pic" sz="quarter" idx="12"/>
          </p:nvPr>
        </p:nvSpPr>
        <p:spPr>
          <a:xfrm>
            <a:off x="0" y="0"/>
            <a:ext cx="12188952" cy="6729984"/>
          </a:xfrm>
          <a:prstGeom prst="rect">
            <a:avLst/>
          </a:prstGeom>
          <a:solidFill>
            <a:schemeClr val="bg1">
              <a:lumMod val="20000"/>
              <a:lumOff val="80000"/>
            </a:schemeClr>
          </a:solidFill>
        </p:spPr>
        <p:txBody>
          <a:bodyPr/>
          <a:lstStyle/>
          <a:p>
            <a:endParaRPr lang="en-US" dirty="0"/>
          </a:p>
        </p:txBody>
      </p:sp>
      <p:pic>
        <p:nvPicPr>
          <p:cNvPr id="4" name="Picture 3">
            <a:extLst>
              <a:ext uri="{FF2B5EF4-FFF2-40B4-BE49-F238E27FC236}">
                <a16:creationId xmlns:a16="http://schemas.microsoft.com/office/drawing/2014/main" id="{49F066A5-C4FD-3286-6113-0B70C14D01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18872" y="118872"/>
            <a:ext cx="914400" cy="914400"/>
          </a:xfrm>
          <a:prstGeom prst="rect">
            <a:avLst/>
          </a:prstGeom>
        </p:spPr>
      </p:pic>
    </p:spTree>
    <p:extLst>
      <p:ext uri="{BB962C8B-B14F-4D97-AF65-F5344CB8AC3E}">
        <p14:creationId xmlns:p14="http://schemas.microsoft.com/office/powerpoint/2010/main" val="15199382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08763B0-E511-3DC4-9159-089D0DFF8490}"/>
              </a:ext>
              <a:ext uri="{C183D7F6-B498-43B3-948B-1728B52AA6E4}">
                <adec:decorative xmlns:adec="http://schemas.microsoft.com/office/drawing/2017/decorative" val="1"/>
              </a:ext>
            </a:extLst>
          </p:cNvPr>
          <p:cNvSpPr/>
          <p:nvPr userDrawn="1"/>
        </p:nvSpPr>
        <p:spPr>
          <a:xfrm>
            <a:off x="0" y="5522976"/>
            <a:ext cx="5015155" cy="1207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E7964CB-E75A-4A03-88D3-6A48EF650A09}"/>
              </a:ext>
            </a:extLst>
          </p:cNvPr>
          <p:cNvSpPr>
            <a:spLocks noGrp="1"/>
          </p:cNvSpPr>
          <p:nvPr>
            <p:ph type="title" hasCustomPrompt="1"/>
          </p:nvPr>
        </p:nvSpPr>
        <p:spPr>
          <a:xfrm>
            <a:off x="5015155" y="1639958"/>
            <a:ext cx="6220101" cy="1785812"/>
          </a:xfrm>
          <a:prstGeom prst="rect">
            <a:avLst/>
          </a:prstGeom>
        </p:spPr>
        <p:txBody>
          <a:bodyPr anchor="b"/>
          <a:lstStyle>
            <a:lvl1pPr algn="ctr">
              <a:defRPr sz="4400" b="1">
                <a:latin typeface="Arial" panose="020B0604020202020204" pitchFamily="34" charset="0"/>
                <a:cs typeface="Arial" panose="020B0604020202020204" pitchFamily="34" charset="0"/>
              </a:defRPr>
            </a:lvl1pPr>
          </a:lstStyle>
          <a:p>
            <a:r>
              <a:rPr lang="en-US" dirty="0"/>
              <a:t>Insert title here</a:t>
            </a:r>
          </a:p>
        </p:txBody>
      </p:sp>
      <p:sp>
        <p:nvSpPr>
          <p:cNvPr id="3" name="Picture Placeholder 2">
            <a:extLst>
              <a:ext uri="{FF2B5EF4-FFF2-40B4-BE49-F238E27FC236}">
                <a16:creationId xmlns:a16="http://schemas.microsoft.com/office/drawing/2014/main" id="{CE06772D-5E4A-1CC2-C59E-A6ADC898EDAF}"/>
              </a:ext>
            </a:extLst>
          </p:cNvPr>
          <p:cNvSpPr>
            <a:spLocks noGrp="1"/>
          </p:cNvSpPr>
          <p:nvPr>
            <p:ph type="pic" sz="quarter" idx="10"/>
          </p:nvPr>
        </p:nvSpPr>
        <p:spPr>
          <a:xfrm>
            <a:off x="0" y="0"/>
            <a:ext cx="4059936" cy="6729984"/>
          </a:xfrm>
          <a:prstGeom prst="rect">
            <a:avLst/>
          </a:prstGeom>
          <a:solidFill>
            <a:schemeClr val="bg1">
              <a:lumMod val="20000"/>
              <a:lumOff val="80000"/>
            </a:schemeClr>
          </a:solidFill>
          <a:ln>
            <a:noFill/>
          </a:ln>
        </p:spPr>
        <p:txBody>
          <a:bodyPr/>
          <a:lstStyle/>
          <a:p>
            <a:endParaRPr lang="en-US" dirty="0"/>
          </a:p>
        </p:txBody>
      </p:sp>
      <p:sp>
        <p:nvSpPr>
          <p:cNvPr id="6" name="Rectangle 5">
            <a:extLst>
              <a:ext uri="{FF2B5EF4-FFF2-40B4-BE49-F238E27FC236}">
                <a16:creationId xmlns:a16="http://schemas.microsoft.com/office/drawing/2014/main" id="{70E6E7D9-36CE-F080-FC82-F9C1B45AE2DA}"/>
              </a:ext>
            </a:extLst>
          </p:cNvPr>
          <p:cNvSpPr/>
          <p:nvPr userDrawn="1"/>
        </p:nvSpPr>
        <p:spPr>
          <a:xfrm>
            <a:off x="1524" y="6729984"/>
            <a:ext cx="12188952" cy="12801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67C6EBD7-3F1A-DD62-3420-AA11EB8E9EE7}"/>
              </a:ext>
            </a:extLst>
          </p:cNvPr>
          <p:cNvSpPr>
            <a:spLocks noGrp="1"/>
          </p:cNvSpPr>
          <p:nvPr>
            <p:ph type="body" sz="quarter" idx="11" hasCustomPrompt="1"/>
          </p:nvPr>
        </p:nvSpPr>
        <p:spPr>
          <a:xfrm>
            <a:off x="5022016" y="3618610"/>
            <a:ext cx="6220100" cy="1262062"/>
          </a:xfrm>
          <a:prstGeom prst="rect">
            <a:avLst/>
          </a:prstGeom>
        </p:spPr>
        <p:txBody>
          <a:bodyPr/>
          <a:lstStyle>
            <a:lvl1pPr marL="0" indent="0" algn="ctr">
              <a:buNone/>
              <a:defRPr b="0" i="1">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Insert subtitle here</a:t>
            </a:r>
          </a:p>
        </p:txBody>
      </p:sp>
      <p:pic>
        <p:nvPicPr>
          <p:cNvPr id="12" name="Picture 11" descr="Pacific Southwest Rural Opioid Technical Assistance Regional Center (ROTA-R) logo">
            <a:extLst>
              <a:ext uri="{FF2B5EF4-FFF2-40B4-BE49-F238E27FC236}">
                <a16:creationId xmlns:a16="http://schemas.microsoft.com/office/drawing/2014/main" id="{9AC2B4E2-6F8A-0B8B-0188-A86AE81BAF2A}"/>
              </a:ext>
            </a:extLst>
          </p:cNvPr>
          <p:cNvPicPr>
            <a:picLocks noChangeAspect="1"/>
          </p:cNvPicPr>
          <p:nvPr userDrawn="1"/>
        </p:nvPicPr>
        <p:blipFill>
          <a:blip r:embed="rId2"/>
          <a:stretch>
            <a:fillRect/>
          </a:stretch>
        </p:blipFill>
        <p:spPr>
          <a:xfrm>
            <a:off x="6080760" y="6099048"/>
            <a:ext cx="1536700" cy="508000"/>
          </a:xfrm>
          <a:prstGeom prst="rect">
            <a:avLst/>
          </a:prstGeom>
        </p:spPr>
      </p:pic>
      <p:pic>
        <p:nvPicPr>
          <p:cNvPr id="13" name="Picture 12" descr="SAMHSA logo">
            <a:extLst>
              <a:ext uri="{FF2B5EF4-FFF2-40B4-BE49-F238E27FC236}">
                <a16:creationId xmlns:a16="http://schemas.microsoft.com/office/drawing/2014/main" id="{E7E76A39-3B75-A150-2566-2EB5B075E1EE}"/>
              </a:ext>
            </a:extLst>
          </p:cNvPr>
          <p:cNvPicPr>
            <a:picLocks noChangeAspect="1"/>
          </p:cNvPicPr>
          <p:nvPr userDrawn="1"/>
        </p:nvPicPr>
        <p:blipFill>
          <a:blip r:embed="rId3"/>
          <a:stretch>
            <a:fillRect/>
          </a:stretch>
        </p:blipFill>
        <p:spPr>
          <a:xfrm>
            <a:off x="7863840" y="6135624"/>
            <a:ext cx="1625600" cy="419100"/>
          </a:xfrm>
          <a:prstGeom prst="rect">
            <a:avLst/>
          </a:prstGeom>
        </p:spPr>
      </p:pic>
      <p:pic>
        <p:nvPicPr>
          <p:cNvPr id="14" name="Picture 13" descr="University of Nevada, Reno Block-N">
            <a:extLst>
              <a:ext uri="{FF2B5EF4-FFF2-40B4-BE49-F238E27FC236}">
                <a16:creationId xmlns:a16="http://schemas.microsoft.com/office/drawing/2014/main" id="{F7C6F80E-6FF0-D525-161A-CBF8062F404A}"/>
              </a:ext>
            </a:extLst>
          </p:cNvPr>
          <p:cNvPicPr>
            <a:picLocks noChangeAspect="1"/>
          </p:cNvPicPr>
          <p:nvPr userDrawn="1"/>
        </p:nvPicPr>
        <p:blipFill>
          <a:blip r:embed="rId4"/>
          <a:stretch>
            <a:fillRect/>
          </a:stretch>
        </p:blipFill>
        <p:spPr>
          <a:xfrm>
            <a:off x="9747504" y="6135624"/>
            <a:ext cx="419100" cy="419100"/>
          </a:xfrm>
          <a:prstGeom prst="rect">
            <a:avLst/>
          </a:prstGeom>
        </p:spPr>
      </p:pic>
      <p:pic>
        <p:nvPicPr>
          <p:cNvPr id="7" name="Picture 6" descr="An icon of a bike">
            <a:extLst>
              <a:ext uri="{FF2B5EF4-FFF2-40B4-BE49-F238E27FC236}">
                <a16:creationId xmlns:a16="http://schemas.microsoft.com/office/drawing/2014/main" id="{BE7F2A72-D211-D539-2591-E2FF0A2E718E}"/>
              </a:ext>
            </a:extLst>
          </p:cNvPr>
          <p:cNvPicPr>
            <a:picLocks noChangeAspect="1"/>
          </p:cNvPicPr>
          <p:nvPr userDrawn="1"/>
        </p:nvPicPr>
        <p:blipFill>
          <a:blip r:embed="rId5"/>
          <a:stretch>
            <a:fillRect/>
          </a:stretch>
        </p:blipFill>
        <p:spPr>
          <a:xfrm>
            <a:off x="7671816" y="457200"/>
            <a:ext cx="914400" cy="914400"/>
          </a:xfrm>
          <a:prstGeom prst="rect">
            <a:avLst/>
          </a:prstGeom>
        </p:spPr>
      </p:pic>
    </p:spTree>
    <p:extLst>
      <p:ext uri="{BB962C8B-B14F-4D97-AF65-F5344CB8AC3E}">
        <p14:creationId xmlns:p14="http://schemas.microsoft.com/office/powerpoint/2010/main" val="1440679267"/>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Conten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8257031" y="377952"/>
            <a:ext cx="3556000" cy="6096000"/>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1179575" y="715961"/>
            <a:ext cx="6693407"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256031" y="1691640"/>
            <a:ext cx="7616952"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1"/>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1179576"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C93F0423-E38B-74A0-CC12-3B29320AA122}"/>
              </a:ext>
            </a:extLst>
          </p:cNvPr>
          <p:cNvSpPr/>
          <p:nvPr userDrawn="1"/>
        </p:nvSpPr>
        <p:spPr>
          <a:xfrm rot="5400000">
            <a:off x="8129017" y="256033"/>
            <a:ext cx="952499" cy="952499"/>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58073477-9E10-E395-1E00-C4B0FF8EA7AA}"/>
              </a:ext>
            </a:extLst>
          </p:cNvPr>
          <p:cNvSpPr/>
          <p:nvPr userDrawn="1"/>
        </p:nvSpPr>
        <p:spPr>
          <a:xfrm rot="16200000">
            <a:off x="10991088" y="5650993"/>
            <a:ext cx="952499" cy="952499"/>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A664ECF-9AC6-C270-88E1-2533951658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502920"/>
            <a:ext cx="914400" cy="914400"/>
          </a:xfrm>
          <a:prstGeom prst="rect">
            <a:avLst/>
          </a:prstGeom>
        </p:spPr>
      </p:pic>
    </p:spTree>
    <p:extLst>
      <p:ext uri="{BB962C8B-B14F-4D97-AF65-F5344CB8AC3E}">
        <p14:creationId xmlns:p14="http://schemas.microsoft.com/office/powerpoint/2010/main" val="172072613"/>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ent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bg1"/>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1524000" y="1691640"/>
            <a:ext cx="9144000" cy="3276600"/>
          </a:xfrm>
          <a:prstGeom prst="rect">
            <a:avLst/>
          </a:prstGeom>
        </p:spPr>
        <p:txBody>
          <a:bodyPr/>
          <a:lstStyle>
            <a:lvl1pPr marL="0" indent="0" algn="ctr">
              <a:lnSpc>
                <a:spcPct val="100000"/>
              </a:lnSpc>
              <a:buNone/>
              <a:defRPr sz="18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88294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847663"/>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5" name="Picture Placeholder 16">
            <a:extLst>
              <a:ext uri="{FF2B5EF4-FFF2-40B4-BE49-F238E27FC236}">
                <a16:creationId xmlns:a16="http://schemas.microsoft.com/office/drawing/2014/main" id="{437B1982-DD7E-75CC-63B5-714B83AA441F}"/>
              </a:ext>
            </a:extLst>
          </p:cNvPr>
          <p:cNvSpPr>
            <a:spLocks noGrp="1"/>
          </p:cNvSpPr>
          <p:nvPr>
            <p:ph type="pic" sz="quarter" idx="12"/>
          </p:nvPr>
        </p:nvSpPr>
        <p:spPr>
          <a:xfrm>
            <a:off x="0" y="0"/>
            <a:ext cx="12188952" cy="6729984"/>
          </a:xfrm>
          <a:prstGeom prst="rect">
            <a:avLst/>
          </a:prstGeom>
          <a:solidFill>
            <a:schemeClr val="bg1">
              <a:lumMod val="20000"/>
              <a:lumOff val="80000"/>
            </a:schemeClr>
          </a:solidFill>
        </p:spPr>
        <p:txBody>
          <a:bodyPr/>
          <a:lstStyle/>
          <a:p>
            <a:endParaRPr lang="en-US" dirty="0"/>
          </a:p>
        </p:txBody>
      </p:sp>
      <p:pic>
        <p:nvPicPr>
          <p:cNvPr id="6" name="Picture 5">
            <a:extLst>
              <a:ext uri="{FF2B5EF4-FFF2-40B4-BE49-F238E27FC236}">
                <a16:creationId xmlns:a16="http://schemas.microsoft.com/office/drawing/2014/main" id="{710B020F-DBE2-A8BC-1F27-F8CFDEA4F09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118872"/>
            <a:ext cx="914400" cy="914400"/>
          </a:xfrm>
          <a:prstGeom prst="rect">
            <a:avLst/>
          </a:prstGeom>
        </p:spPr>
      </p:pic>
    </p:spTree>
    <p:extLst>
      <p:ext uri="{BB962C8B-B14F-4D97-AF65-F5344CB8AC3E}">
        <p14:creationId xmlns:p14="http://schemas.microsoft.com/office/powerpoint/2010/main" val="15199382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Content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6473952" y="512064"/>
            <a:ext cx="5202936" cy="5843016"/>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256032" y="715961"/>
            <a:ext cx="5715000"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256031" y="1691640"/>
            <a:ext cx="5715000"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1"/>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256032"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257577"/>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Conten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384048" y="384048"/>
            <a:ext cx="3557016" cy="2980944"/>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4315968" y="715961"/>
            <a:ext cx="7626096"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4325112" y="1691640"/>
            <a:ext cx="7616952"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1"/>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4325113"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B007895-E7E8-0084-56E3-CFF36D73A966}"/>
              </a:ext>
              <a:ext uri="{C183D7F6-B498-43B3-948B-1728B52AA6E4}">
                <adec:decorative xmlns:adec="http://schemas.microsoft.com/office/drawing/2017/decorative" val="1"/>
              </a:ext>
            </a:extLst>
          </p:cNvPr>
          <p:cNvSpPr/>
          <p:nvPr userDrawn="1"/>
        </p:nvSpPr>
        <p:spPr>
          <a:xfrm>
            <a:off x="0" y="5522976"/>
            <a:ext cx="5015155" cy="1207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16">
            <a:extLst>
              <a:ext uri="{FF2B5EF4-FFF2-40B4-BE49-F238E27FC236}">
                <a16:creationId xmlns:a16="http://schemas.microsoft.com/office/drawing/2014/main" id="{05C86F5C-3F29-2B8A-76C8-1AAA689C4644}"/>
              </a:ext>
            </a:extLst>
          </p:cNvPr>
          <p:cNvSpPr>
            <a:spLocks noGrp="1"/>
          </p:cNvSpPr>
          <p:nvPr>
            <p:ph type="pic" sz="quarter" idx="13"/>
          </p:nvPr>
        </p:nvSpPr>
        <p:spPr>
          <a:xfrm>
            <a:off x="384048" y="3493008"/>
            <a:ext cx="3557016" cy="2980944"/>
          </a:xfrm>
          <a:prstGeom prst="rect">
            <a:avLst/>
          </a:prstGeom>
          <a:solidFill>
            <a:schemeClr val="bg1">
              <a:lumMod val="20000"/>
              <a:lumOff val="80000"/>
            </a:schemeClr>
          </a:solidFill>
        </p:spPr>
        <p:txBody>
          <a:bodyPr/>
          <a:lstStyle/>
          <a:p>
            <a:endParaRPr lang="en-US" dirty="0"/>
          </a:p>
        </p:txBody>
      </p:sp>
      <p:sp>
        <p:nvSpPr>
          <p:cNvPr id="8" name="Right Triangle 7">
            <a:extLst>
              <a:ext uri="{FF2B5EF4-FFF2-40B4-BE49-F238E27FC236}">
                <a16:creationId xmlns:a16="http://schemas.microsoft.com/office/drawing/2014/main" id="{6A4F883E-54AF-604E-8436-650BF37DAC76}"/>
              </a:ext>
            </a:extLst>
          </p:cNvPr>
          <p:cNvSpPr/>
          <p:nvPr userDrawn="1"/>
        </p:nvSpPr>
        <p:spPr>
          <a:xfrm rot="10800000">
            <a:off x="3118106" y="256033"/>
            <a:ext cx="952499" cy="952499"/>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CBFBC5D2-30C8-2D6A-DA68-B17A5E37BCCD}"/>
              </a:ext>
            </a:extLst>
          </p:cNvPr>
          <p:cNvSpPr/>
          <p:nvPr userDrawn="1"/>
        </p:nvSpPr>
        <p:spPr>
          <a:xfrm>
            <a:off x="256032" y="5650992"/>
            <a:ext cx="952499" cy="952499"/>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0079614"/>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256032" y="1691640"/>
            <a:ext cx="5715000" cy="3276600"/>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5">
            <a:extLst>
              <a:ext uri="{FF2B5EF4-FFF2-40B4-BE49-F238E27FC236}">
                <a16:creationId xmlns:a16="http://schemas.microsoft.com/office/drawing/2014/main" id="{36BB9F15-A293-9C44-0B35-9F332AFBC67D}"/>
              </a:ext>
            </a:extLst>
          </p:cNvPr>
          <p:cNvSpPr>
            <a:spLocks noGrp="1"/>
          </p:cNvSpPr>
          <p:nvPr>
            <p:ph type="body" sz="quarter" idx="12" hasCustomPrompt="1"/>
          </p:nvPr>
        </p:nvSpPr>
        <p:spPr>
          <a:xfrm>
            <a:off x="6217920" y="1691640"/>
            <a:ext cx="5715000" cy="3276600"/>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pic>
        <p:nvPicPr>
          <p:cNvPr id="6" name="Picture 5">
            <a:extLst>
              <a:ext uri="{FF2B5EF4-FFF2-40B4-BE49-F238E27FC236}">
                <a16:creationId xmlns:a16="http://schemas.microsoft.com/office/drawing/2014/main" id="{8CE7E6A5-A33E-F11B-568E-660730660A1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118872"/>
            <a:ext cx="914400" cy="914400"/>
          </a:xfrm>
          <a:prstGeom prst="rect">
            <a:avLst/>
          </a:prstGeom>
        </p:spPr>
      </p:pic>
    </p:spTree>
    <p:extLst>
      <p:ext uri="{BB962C8B-B14F-4D97-AF65-F5344CB8AC3E}">
        <p14:creationId xmlns:p14="http://schemas.microsoft.com/office/powerpoint/2010/main" val="192635979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s w/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256032" y="2313432"/>
            <a:ext cx="5715000" cy="2654808"/>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5">
            <a:extLst>
              <a:ext uri="{FF2B5EF4-FFF2-40B4-BE49-F238E27FC236}">
                <a16:creationId xmlns:a16="http://schemas.microsoft.com/office/drawing/2014/main" id="{36BB9F15-A293-9C44-0B35-9F332AFBC67D}"/>
              </a:ext>
            </a:extLst>
          </p:cNvPr>
          <p:cNvSpPr>
            <a:spLocks noGrp="1"/>
          </p:cNvSpPr>
          <p:nvPr>
            <p:ph type="body" sz="quarter" idx="12" hasCustomPrompt="1"/>
          </p:nvPr>
        </p:nvSpPr>
        <p:spPr>
          <a:xfrm>
            <a:off x="6217920" y="2313432"/>
            <a:ext cx="5715000" cy="2654808"/>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8" name="Text Placeholder 15">
            <a:extLst>
              <a:ext uri="{FF2B5EF4-FFF2-40B4-BE49-F238E27FC236}">
                <a16:creationId xmlns:a16="http://schemas.microsoft.com/office/drawing/2014/main" id="{FFE35809-5C15-88B2-B83A-6B64F62468AC}"/>
              </a:ext>
            </a:extLst>
          </p:cNvPr>
          <p:cNvSpPr>
            <a:spLocks noGrp="1"/>
          </p:cNvSpPr>
          <p:nvPr>
            <p:ph type="body" sz="quarter" idx="13" hasCustomPrompt="1"/>
          </p:nvPr>
        </p:nvSpPr>
        <p:spPr>
          <a:xfrm>
            <a:off x="256032" y="1691640"/>
            <a:ext cx="5715000" cy="373888"/>
          </a:xfrm>
          <a:prstGeom prst="rect">
            <a:avLst/>
          </a:prstGeom>
        </p:spPr>
        <p:txBody>
          <a:bodyPr/>
          <a:lstStyle>
            <a:lvl1pPr marL="0" indent="0" algn="l">
              <a:lnSpc>
                <a:spcPct val="100000"/>
              </a:lnSpc>
              <a:buNone/>
              <a:defRPr sz="1800" b="0" i="1">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p:txBody>
      </p:sp>
      <p:sp>
        <p:nvSpPr>
          <p:cNvPr id="9" name="Text Placeholder 15">
            <a:extLst>
              <a:ext uri="{FF2B5EF4-FFF2-40B4-BE49-F238E27FC236}">
                <a16:creationId xmlns:a16="http://schemas.microsoft.com/office/drawing/2014/main" id="{443DB4B5-E155-187A-DFF3-CBA77C87CA70}"/>
              </a:ext>
            </a:extLst>
          </p:cNvPr>
          <p:cNvSpPr>
            <a:spLocks noGrp="1"/>
          </p:cNvSpPr>
          <p:nvPr>
            <p:ph type="body" sz="quarter" idx="14" hasCustomPrompt="1"/>
          </p:nvPr>
        </p:nvSpPr>
        <p:spPr>
          <a:xfrm>
            <a:off x="6227064" y="1691640"/>
            <a:ext cx="5715000" cy="373888"/>
          </a:xfrm>
          <a:prstGeom prst="rect">
            <a:avLst/>
          </a:prstGeom>
        </p:spPr>
        <p:txBody>
          <a:bodyPr/>
          <a:lstStyle>
            <a:lvl1pPr marL="0" indent="0" algn="l">
              <a:lnSpc>
                <a:spcPct val="100000"/>
              </a:lnSpc>
              <a:buNone/>
              <a:defRPr sz="1800" b="0" i="1">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p:txBody>
      </p:sp>
    </p:spTree>
    <p:extLst>
      <p:ext uri="{BB962C8B-B14F-4D97-AF65-F5344CB8AC3E}">
        <p14:creationId xmlns:p14="http://schemas.microsoft.com/office/powerpoint/2010/main" val="261290934"/>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6">
            <a:extLst>
              <a:ext uri="{FF2B5EF4-FFF2-40B4-BE49-F238E27FC236}">
                <a16:creationId xmlns:a16="http://schemas.microsoft.com/office/drawing/2014/main" id="{8F449237-BA79-E6DF-C958-27DF77A17D9F}"/>
              </a:ext>
            </a:extLst>
          </p:cNvPr>
          <p:cNvSpPr>
            <a:spLocks noGrp="1"/>
          </p:cNvSpPr>
          <p:nvPr>
            <p:ph type="pic" sz="quarter" idx="12"/>
          </p:nvPr>
        </p:nvSpPr>
        <p:spPr>
          <a:xfrm>
            <a:off x="512064" y="1691640"/>
            <a:ext cx="11173968" cy="4187952"/>
          </a:xfrm>
          <a:prstGeom prst="rect">
            <a:avLst/>
          </a:prstGeom>
          <a:solidFill>
            <a:schemeClr val="bg1">
              <a:lumMod val="20000"/>
              <a:lumOff val="80000"/>
            </a:schemeClr>
          </a:solidFill>
        </p:spPr>
        <p:txBody>
          <a:bodyPr/>
          <a:lstStyle/>
          <a:p>
            <a:endParaRPr lang="en-US" dirty="0"/>
          </a:p>
        </p:txBody>
      </p:sp>
      <p:pic>
        <p:nvPicPr>
          <p:cNvPr id="3" name="Picture 2">
            <a:extLst>
              <a:ext uri="{FF2B5EF4-FFF2-40B4-BE49-F238E27FC236}">
                <a16:creationId xmlns:a16="http://schemas.microsoft.com/office/drawing/2014/main" id="{FC91480A-C095-F169-D5F2-466E0AC2F57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118872"/>
            <a:ext cx="914400" cy="914400"/>
          </a:xfrm>
          <a:prstGeom prst="rect">
            <a:avLst/>
          </a:prstGeom>
        </p:spPr>
      </p:pic>
    </p:spTree>
    <p:extLst>
      <p:ext uri="{BB962C8B-B14F-4D97-AF65-F5344CB8AC3E}">
        <p14:creationId xmlns:p14="http://schemas.microsoft.com/office/powerpoint/2010/main" val="2335601339"/>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8A5A94-C5A7-982B-C654-64D74512E75C}"/>
              </a:ext>
              <a:ext uri="{C183D7F6-B498-43B3-948B-1728B52AA6E4}">
                <adec:decorative xmlns:adec="http://schemas.microsoft.com/office/drawing/2017/decorative" val="1"/>
              </a:ext>
            </a:extLst>
          </p:cNvPr>
          <p:cNvSpPr/>
          <p:nvPr userDrawn="1"/>
        </p:nvSpPr>
        <p:spPr>
          <a:xfrm>
            <a:off x="1524" y="6729984"/>
            <a:ext cx="12188952" cy="128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acific Southwest Rural Opioid Technical Assistance Regional Center (ROTA-R) logo">
            <a:extLst>
              <a:ext uri="{FF2B5EF4-FFF2-40B4-BE49-F238E27FC236}">
                <a16:creationId xmlns:a16="http://schemas.microsoft.com/office/drawing/2014/main" id="{49AFF9D1-19B8-D531-26B7-5E8F3D398AED}"/>
              </a:ext>
            </a:extLst>
          </p:cNvPr>
          <p:cNvPicPr>
            <a:picLocks noChangeAspect="1"/>
          </p:cNvPicPr>
          <p:nvPr userDrawn="1"/>
        </p:nvPicPr>
        <p:blipFill>
          <a:blip r:embed="rId16"/>
          <a:stretch>
            <a:fillRect/>
          </a:stretch>
        </p:blipFill>
        <p:spPr>
          <a:xfrm>
            <a:off x="256032" y="6099048"/>
            <a:ext cx="1536700" cy="508000"/>
          </a:xfrm>
          <a:prstGeom prst="rect">
            <a:avLst/>
          </a:prstGeom>
        </p:spPr>
      </p:pic>
      <p:pic>
        <p:nvPicPr>
          <p:cNvPr id="4" name="Picture 3" descr="SAMHSA logo">
            <a:extLst>
              <a:ext uri="{FF2B5EF4-FFF2-40B4-BE49-F238E27FC236}">
                <a16:creationId xmlns:a16="http://schemas.microsoft.com/office/drawing/2014/main" id="{0A9A0998-7941-D2F7-1378-AADFE06EE493}"/>
              </a:ext>
            </a:extLst>
          </p:cNvPr>
          <p:cNvPicPr>
            <a:picLocks noChangeAspect="1"/>
          </p:cNvPicPr>
          <p:nvPr userDrawn="1"/>
        </p:nvPicPr>
        <p:blipFill>
          <a:blip r:embed="rId17"/>
          <a:stretch>
            <a:fillRect/>
          </a:stretch>
        </p:blipFill>
        <p:spPr>
          <a:xfrm>
            <a:off x="2039112" y="6135624"/>
            <a:ext cx="1625600" cy="419100"/>
          </a:xfrm>
          <a:prstGeom prst="rect">
            <a:avLst/>
          </a:prstGeom>
        </p:spPr>
      </p:pic>
      <p:pic>
        <p:nvPicPr>
          <p:cNvPr id="5" name="Picture 4" descr="University of Nevada, Reno Block-N">
            <a:extLst>
              <a:ext uri="{FF2B5EF4-FFF2-40B4-BE49-F238E27FC236}">
                <a16:creationId xmlns:a16="http://schemas.microsoft.com/office/drawing/2014/main" id="{27BF559B-1285-2604-DBF7-507CB0D20814}"/>
              </a:ext>
            </a:extLst>
          </p:cNvPr>
          <p:cNvPicPr>
            <a:picLocks noChangeAspect="1"/>
          </p:cNvPicPr>
          <p:nvPr userDrawn="1"/>
        </p:nvPicPr>
        <p:blipFill>
          <a:blip r:embed="rId18"/>
          <a:stretch>
            <a:fillRect/>
          </a:stretch>
        </p:blipFill>
        <p:spPr>
          <a:xfrm>
            <a:off x="3922776" y="6135624"/>
            <a:ext cx="419100" cy="419100"/>
          </a:xfrm>
          <a:prstGeom prst="rect">
            <a:avLst/>
          </a:prstGeom>
        </p:spPr>
      </p:pic>
    </p:spTree>
    <p:extLst>
      <p:ext uri="{BB962C8B-B14F-4D97-AF65-F5344CB8AC3E}">
        <p14:creationId xmlns:p14="http://schemas.microsoft.com/office/powerpoint/2010/main" val="3429690444"/>
      </p:ext>
    </p:extLst>
  </p:cSld>
  <p:clrMap bg1="dk1" tx1="lt1" bg2="dk2" tx2="lt2" accent1="accent1" accent2="accent2" accent3="accent3" accent4="accent4" accent5="accent5" accent6="accent6" hlink="hlink" folHlink="folHlink"/>
  <p:sldLayoutIdLst>
    <p:sldLayoutId id="2147483689" r:id="rId1"/>
    <p:sldLayoutId id="2147483699" r:id="rId2"/>
    <p:sldLayoutId id="2147483700" r:id="rId3"/>
    <p:sldLayoutId id="2147483709" r:id="rId4"/>
    <p:sldLayoutId id="2147483710" r:id="rId5"/>
    <p:sldLayoutId id="2147483711" r:id="rId6"/>
    <p:sldLayoutId id="2147483712" r:id="rId7"/>
    <p:sldLayoutId id="2147483713" r:id="rId8"/>
    <p:sldLayoutId id="2147483714" r:id="rId9"/>
    <p:sldLayoutId id="2147483721" r:id="rId10"/>
    <p:sldLayoutId id="2147483720" r:id="rId11"/>
    <p:sldLayoutId id="2147483719" r:id="rId12"/>
    <p:sldLayoutId id="2147483718" r:id="rId13"/>
    <p:sldLayoutId id="2147483717" r:id="rId14"/>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jp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g"/><Relationship Id="rId5" Type="http://schemas.openxmlformats.org/officeDocument/2006/relationships/image" Target="../media/image10.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8.xml"/><Relationship Id="rId7" Type="http://schemas.openxmlformats.org/officeDocument/2006/relationships/image" Target="../media/image13.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jpeg"/><Relationship Id="rId5" Type="http://schemas.openxmlformats.org/officeDocument/2006/relationships/image" Target="../media/image11.jpg"/><Relationship Id="rId10" Type="http://schemas.openxmlformats.org/officeDocument/2006/relationships/image" Target="../media/image9.jpg"/><Relationship Id="rId4" Type="http://schemas.openxmlformats.org/officeDocument/2006/relationships/notesSlide" Target="../notesSlides/notesSlide5.xml"/><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FA25-0D68-B3F9-EA8D-3D6820FC7658}"/>
              </a:ext>
            </a:extLst>
          </p:cNvPr>
          <p:cNvSpPr>
            <a:spLocks noGrp="1"/>
          </p:cNvSpPr>
          <p:nvPr>
            <p:ph type="title"/>
          </p:nvPr>
        </p:nvSpPr>
        <p:spPr/>
        <p:txBody>
          <a:bodyPr/>
          <a:lstStyle/>
          <a:p>
            <a:r>
              <a:rPr lang="en-US" sz="3400" dirty="0"/>
              <a:t>Exercise and Movement in People with Substance Use Disorders</a:t>
            </a:r>
            <a:br>
              <a:rPr lang="en-US" sz="3400" dirty="0"/>
            </a:br>
            <a:r>
              <a:rPr lang="en-US" sz="2000" dirty="0"/>
              <a:t>Rural Opioid Technical Assistance Course</a:t>
            </a:r>
            <a:br>
              <a:rPr lang="en-US" sz="2000" dirty="0"/>
            </a:br>
            <a:r>
              <a:rPr lang="en-US" sz="2000" dirty="0"/>
              <a:t>Pacific Southwest Region</a:t>
            </a:r>
            <a:endParaRPr lang="en-US" sz="3400" dirty="0"/>
          </a:p>
        </p:txBody>
      </p:sp>
      <p:sp>
        <p:nvSpPr>
          <p:cNvPr id="4" name="Text Placeholder 3">
            <a:extLst>
              <a:ext uri="{FF2B5EF4-FFF2-40B4-BE49-F238E27FC236}">
                <a16:creationId xmlns:a16="http://schemas.microsoft.com/office/drawing/2014/main" id="{FDF48712-D31E-C89E-FE25-4891FB058BFC}"/>
              </a:ext>
            </a:extLst>
          </p:cNvPr>
          <p:cNvSpPr>
            <a:spLocks noGrp="1"/>
          </p:cNvSpPr>
          <p:nvPr>
            <p:ph type="body" sz="quarter" idx="11"/>
          </p:nvPr>
        </p:nvSpPr>
        <p:spPr/>
        <p:txBody>
          <a:bodyPr/>
          <a:lstStyle/>
          <a:p>
            <a:r>
              <a:rPr lang="en-US" b="1" i="0" dirty="0"/>
              <a:t>Nora L. Nock, PhD, PE, FSBM   </a:t>
            </a:r>
          </a:p>
          <a:p>
            <a:r>
              <a:rPr lang="en-US" sz="1200" dirty="0"/>
              <a:t>Professor</a:t>
            </a:r>
          </a:p>
          <a:p>
            <a:r>
              <a:rPr lang="en-US" sz="1200" dirty="0"/>
              <a:t>Department of Population &amp; Quantitative Health Sciences</a:t>
            </a:r>
          </a:p>
          <a:p>
            <a:r>
              <a:rPr lang="en-US" sz="1200" dirty="0"/>
              <a:t>Case Western Reserve University </a:t>
            </a:r>
          </a:p>
        </p:txBody>
      </p:sp>
      <p:pic>
        <p:nvPicPr>
          <p:cNvPr id="8" name="Picture 7" descr="Case Western Reserve University logo.">
            <a:extLst>
              <a:ext uri="{FF2B5EF4-FFF2-40B4-BE49-F238E27FC236}">
                <a16:creationId xmlns:a16="http://schemas.microsoft.com/office/drawing/2014/main" id="{27A3BC49-7D2A-34ED-27D1-3D7884F49A8F}"/>
              </a:ext>
            </a:extLst>
          </p:cNvPr>
          <p:cNvPicPr>
            <a:picLocks noChangeAspect="1"/>
          </p:cNvPicPr>
          <p:nvPr/>
        </p:nvPicPr>
        <p:blipFill>
          <a:blip r:embed="rId5" cstate="print"/>
          <a:stretch>
            <a:fillRect/>
          </a:stretch>
        </p:blipFill>
        <p:spPr>
          <a:xfrm>
            <a:off x="-1" y="5526157"/>
            <a:ext cx="3597965" cy="1152939"/>
          </a:xfrm>
          <a:prstGeom prst="rect">
            <a:avLst/>
          </a:prstGeom>
        </p:spPr>
      </p:pic>
      <p:pic>
        <p:nvPicPr>
          <p:cNvPr id="11" name="Picture 10" descr="Image showing the intersection between power, exclusion, labeling, stereotyping, discrimination, and stigma.">
            <a:extLst>
              <a:ext uri="{FF2B5EF4-FFF2-40B4-BE49-F238E27FC236}">
                <a16:creationId xmlns:a16="http://schemas.microsoft.com/office/drawing/2014/main" id="{11D22D77-3B05-5A41-9A0B-A905BAFB346C}"/>
              </a:ext>
            </a:extLst>
          </p:cNvPr>
          <p:cNvPicPr>
            <a:picLocks noChangeAspect="1"/>
          </p:cNvPicPr>
          <p:nvPr/>
        </p:nvPicPr>
        <p:blipFill>
          <a:blip r:embed="rId6"/>
          <a:stretch>
            <a:fillRect/>
          </a:stretch>
        </p:blipFill>
        <p:spPr>
          <a:xfrm>
            <a:off x="2908659" y="609274"/>
            <a:ext cx="2061367" cy="2061367"/>
          </a:xfrm>
          <a:prstGeom prst="rect">
            <a:avLst/>
          </a:prstGeom>
        </p:spPr>
      </p:pic>
      <p:pic>
        <p:nvPicPr>
          <p:cNvPr id="1028" name="Picture 4" descr="Image of a brain on a bicycle.&#10;">
            <a:extLst>
              <a:ext uri="{FF2B5EF4-FFF2-40B4-BE49-F238E27FC236}">
                <a16:creationId xmlns:a16="http://schemas.microsoft.com/office/drawing/2014/main" id="{15275F6D-70CA-70BC-5A9D-7D838FBB20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398" y="2026777"/>
            <a:ext cx="2364423" cy="279798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8C4E30EB-129F-8D7A-AAD6-6641D207ABA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t="16667" b="16667"/>
          <a:stretch/>
        </p:blipFill>
        <p:spPr>
          <a:xfrm>
            <a:off x="3232821" y="3069699"/>
            <a:ext cx="2057400" cy="2057400"/>
          </a:xfrm>
          <a:prstGeom prst="ellipse">
            <a:avLst/>
          </a:prstGeom>
        </p:spPr>
      </p:pic>
    </p:spTree>
    <p:extLst>
      <p:ext uri="{BB962C8B-B14F-4D97-AF65-F5344CB8AC3E}">
        <p14:creationId xmlns:p14="http://schemas.microsoft.com/office/powerpoint/2010/main" val="721817438"/>
      </p:ext>
    </p:extLst>
  </p:cSld>
  <p:clrMapOvr>
    <a:masterClrMapping/>
  </p:clrMapOvr>
  <mc:AlternateContent xmlns:mc="http://schemas.openxmlformats.org/markup-compatibility/2006" xmlns:p14="http://schemas.microsoft.com/office/powerpoint/2010/main">
    <mc:Choice Requires="p14">
      <p:transition spd="slow" p14:dur="2000" advTm="5968"/>
    </mc:Choice>
    <mc:Fallback xmlns="">
      <p:transition spd="slow" advTm="5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D64B8-FCC0-9D20-CDA1-D97AB3053FE5}"/>
              </a:ext>
            </a:extLst>
          </p:cNvPr>
          <p:cNvSpPr>
            <a:spLocks noGrp="1"/>
          </p:cNvSpPr>
          <p:nvPr>
            <p:ph type="title"/>
          </p:nvPr>
        </p:nvSpPr>
        <p:spPr>
          <a:xfrm>
            <a:off x="2749296" y="2884105"/>
            <a:ext cx="6693407" cy="544895"/>
          </a:xfrm>
        </p:spPr>
        <p:txBody>
          <a:bodyPr/>
          <a:lstStyle/>
          <a:p>
            <a:r>
              <a:rPr lang="en-US" sz="5000" dirty="0"/>
              <a:t>Thank You!</a:t>
            </a:r>
          </a:p>
        </p:txBody>
      </p:sp>
      <p:pic>
        <p:nvPicPr>
          <p:cNvPr id="4" name="Audio 3">
            <a:hlinkClick r:id="" action="ppaction://media"/>
            <a:extLst>
              <a:ext uri="{FF2B5EF4-FFF2-40B4-BE49-F238E27FC236}">
                <a16:creationId xmlns:a16="http://schemas.microsoft.com/office/drawing/2014/main" id="{AA22B537-6962-C48D-15C4-7BE274770E9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10052304" y="4718304"/>
            <a:ext cx="2057400" cy="2057400"/>
          </a:xfrm>
          <a:prstGeom prst="ellipse">
            <a:avLst/>
          </a:prstGeom>
        </p:spPr>
      </p:pic>
    </p:spTree>
    <p:extLst>
      <p:ext uri="{BB962C8B-B14F-4D97-AF65-F5344CB8AC3E}">
        <p14:creationId xmlns:p14="http://schemas.microsoft.com/office/powerpoint/2010/main" val="2030514123"/>
      </p:ext>
    </p:extLst>
  </p:cSld>
  <p:clrMapOvr>
    <a:masterClrMapping/>
  </p:clrMapOvr>
  <mc:AlternateContent xmlns:mc="http://schemas.openxmlformats.org/markup-compatibility/2006" xmlns:p14="http://schemas.microsoft.com/office/powerpoint/2010/main">
    <mc:Choice Requires="p14">
      <p:transition spd="slow" p14:dur="2000" advTm="6952"/>
    </mc:Choice>
    <mc:Fallback xmlns="">
      <p:transition spd="slow" advTm="6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16333"/>
            <a:ext cx="10515600" cy="2852737"/>
          </a:xfrm>
        </p:spPr>
        <p:txBody>
          <a:bodyPr>
            <a:normAutofit/>
          </a:bodyPr>
          <a:lstStyle/>
          <a:p>
            <a:pPr algn="ctr"/>
            <a:r>
              <a:rPr lang="en-US" sz="5000" dirty="0">
                <a:latin typeface="Arial" panose="020B0604020202020204" pitchFamily="34" charset="0"/>
                <a:cs typeface="Arial" panose="020B0604020202020204" pitchFamily="34" charset="0"/>
              </a:rPr>
              <a:t>Module 5: Exercise and SUD:           ACSM “Call to Action” and Summary </a:t>
            </a:r>
            <a:br>
              <a:rPr lang="en-US" sz="5400" dirty="0">
                <a:latin typeface="Arial" panose="020B0604020202020204" pitchFamily="34" charset="0"/>
                <a:cs typeface="Arial" panose="020B0604020202020204" pitchFamily="34" charset="0"/>
              </a:rPr>
            </a:br>
            <a:endParaRPr lang="en-US" sz="360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7E5FF63D-1E77-106F-1282-09C814B6800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10052304" y="4718304"/>
            <a:ext cx="2057400" cy="2057400"/>
          </a:xfrm>
          <a:prstGeom prst="ellipse">
            <a:avLst/>
          </a:prstGeom>
        </p:spPr>
      </p:pic>
    </p:spTree>
    <p:extLst>
      <p:ext uri="{BB962C8B-B14F-4D97-AF65-F5344CB8AC3E}">
        <p14:creationId xmlns:p14="http://schemas.microsoft.com/office/powerpoint/2010/main" val="336090551"/>
      </p:ext>
    </p:extLst>
  </p:cSld>
  <p:clrMapOvr>
    <a:masterClrMapping/>
  </p:clrMapOvr>
  <mc:AlternateContent xmlns:mc="http://schemas.openxmlformats.org/markup-compatibility/2006" xmlns:p14="http://schemas.microsoft.com/office/powerpoint/2010/main">
    <mc:Choice Requires="p14">
      <p:transition spd="slow" p14:dur="2000" advTm="4644"/>
    </mc:Choice>
    <mc:Fallback xmlns="">
      <p:transition spd="slow" advTm="4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bstract of an article titled &quot;Exercise as Medicine for People with a Substance Use Disorder: An ACSM Call to Action Statement.">
            <a:extLst>
              <a:ext uri="{FF2B5EF4-FFF2-40B4-BE49-F238E27FC236}">
                <a16:creationId xmlns:a16="http://schemas.microsoft.com/office/drawing/2014/main" id="{A4CD50C5-432B-E8A2-2005-C6D8534E37B8}"/>
              </a:ext>
            </a:extLst>
          </p:cNvPr>
          <p:cNvPicPr>
            <a:picLocks noChangeAspect="1"/>
          </p:cNvPicPr>
          <p:nvPr/>
        </p:nvPicPr>
        <p:blipFill rotWithShape="1">
          <a:blip r:embed="rId5"/>
          <a:srcRect b="862"/>
          <a:stretch/>
        </p:blipFill>
        <p:spPr>
          <a:xfrm>
            <a:off x="1075253" y="183699"/>
            <a:ext cx="10041494" cy="5897263"/>
          </a:xfrm>
          <a:prstGeom prst="rect">
            <a:avLst/>
          </a:prstGeom>
        </p:spPr>
      </p:pic>
      <p:sp>
        <p:nvSpPr>
          <p:cNvPr id="7" name="TextBox 6">
            <a:extLst>
              <a:ext uri="{FF2B5EF4-FFF2-40B4-BE49-F238E27FC236}">
                <a16:creationId xmlns:a16="http://schemas.microsoft.com/office/drawing/2014/main" id="{37D8F87E-7A32-6F8F-E48B-ED9A77CD7FFA}"/>
              </a:ext>
            </a:extLst>
          </p:cNvPr>
          <p:cNvSpPr txBox="1"/>
          <p:nvPr/>
        </p:nvSpPr>
        <p:spPr>
          <a:xfrm>
            <a:off x="5033010" y="6428080"/>
            <a:ext cx="6863715" cy="246221"/>
          </a:xfrm>
          <a:prstGeom prst="rect">
            <a:avLst/>
          </a:prstGeom>
          <a:noFill/>
        </p:spPr>
        <p:txBody>
          <a:bodyPr wrap="square" rtlCol="0">
            <a:spAutoFit/>
          </a:bodyPr>
          <a:lstStyle/>
          <a:p>
            <a:r>
              <a:rPr lang="en-US" sz="1000" dirty="0">
                <a:solidFill>
                  <a:schemeClr val="bg1"/>
                </a:solidFill>
              </a:rPr>
              <a:t>https://journals.lww.com/acsm-csmr/abstract/2024/02000/exercise_as_medicine_for_people_with_a_substance.8.aspx</a:t>
            </a:r>
          </a:p>
        </p:txBody>
      </p:sp>
      <p:sp>
        <p:nvSpPr>
          <p:cNvPr id="3" name="Title 2">
            <a:extLst>
              <a:ext uri="{FF2B5EF4-FFF2-40B4-BE49-F238E27FC236}">
                <a16:creationId xmlns:a16="http://schemas.microsoft.com/office/drawing/2014/main" id="{0247DDD6-2E59-1200-D184-CE46C6ECAF5F}"/>
              </a:ext>
            </a:extLst>
          </p:cNvPr>
          <p:cNvSpPr>
            <a:spLocks noGrp="1"/>
          </p:cNvSpPr>
          <p:nvPr>
            <p:ph type="title"/>
          </p:nvPr>
        </p:nvSpPr>
        <p:spPr>
          <a:xfrm>
            <a:off x="2749297" y="-544895"/>
            <a:ext cx="6693407" cy="544895"/>
          </a:xfrm>
        </p:spPr>
        <p:txBody>
          <a:bodyPr lIns="0" rIns="0" anchor="b">
            <a:noAutofit/>
          </a:bodyPr>
          <a:lstStyle/>
          <a:p>
            <a:r>
              <a:rPr lang="en-US" dirty="0"/>
              <a:t>Call to Action Statement</a:t>
            </a:r>
          </a:p>
        </p:txBody>
      </p:sp>
      <p:pic>
        <p:nvPicPr>
          <p:cNvPr id="10" name="Audio 9">
            <a:hlinkClick r:id="" action="ppaction://media"/>
            <a:extLst>
              <a:ext uri="{FF2B5EF4-FFF2-40B4-BE49-F238E27FC236}">
                <a16:creationId xmlns:a16="http://schemas.microsoft.com/office/drawing/2014/main" id="{C218610F-615D-4CD0-C32F-88EAD83D72B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6667" b="16667"/>
          <a:stretch/>
        </p:blipFill>
        <p:spPr>
          <a:xfrm>
            <a:off x="10415273" y="925285"/>
            <a:ext cx="1681188" cy="1681188"/>
          </a:xfrm>
          <a:prstGeom prst="ellipse">
            <a:avLst/>
          </a:prstGeom>
        </p:spPr>
      </p:pic>
    </p:spTree>
    <p:extLst>
      <p:ext uri="{BB962C8B-B14F-4D97-AF65-F5344CB8AC3E}">
        <p14:creationId xmlns:p14="http://schemas.microsoft.com/office/powerpoint/2010/main" val="2509525608"/>
      </p:ext>
    </p:extLst>
  </p:cSld>
  <p:clrMapOvr>
    <a:masterClrMapping/>
  </p:clrMapOvr>
  <mc:AlternateContent xmlns:mc="http://schemas.openxmlformats.org/markup-compatibility/2006" xmlns:p14="http://schemas.microsoft.com/office/powerpoint/2010/main">
    <mc:Choice Requires="p14">
      <p:transition spd="slow" p14:dur="2000" advTm="14491"/>
    </mc:Choice>
    <mc:Fallback xmlns="">
      <p:transition spd="slow" advTm="14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54C6D-E70A-ACDD-01F2-A1718C57B520}"/>
              </a:ext>
            </a:extLst>
          </p:cNvPr>
          <p:cNvSpPr>
            <a:spLocks noGrp="1"/>
          </p:cNvSpPr>
          <p:nvPr>
            <p:ph type="title"/>
          </p:nvPr>
        </p:nvSpPr>
        <p:spPr>
          <a:xfrm>
            <a:off x="1487351" y="362935"/>
            <a:ext cx="8889356" cy="544895"/>
          </a:xfrm>
        </p:spPr>
        <p:txBody>
          <a:bodyPr/>
          <a:lstStyle/>
          <a:p>
            <a:r>
              <a:rPr lang="en-US" sz="3200" dirty="0"/>
              <a:t>ACSM “Call to Action”: </a:t>
            </a:r>
            <a:br>
              <a:rPr lang="en-US" sz="3200" dirty="0"/>
            </a:br>
            <a:r>
              <a:rPr lang="en-US" sz="3200" dirty="0"/>
              <a:t>Exercise as Medicine for People with SUD </a:t>
            </a:r>
          </a:p>
        </p:txBody>
      </p:sp>
      <p:sp>
        <p:nvSpPr>
          <p:cNvPr id="3" name="Text Placeholder 2">
            <a:extLst>
              <a:ext uri="{FF2B5EF4-FFF2-40B4-BE49-F238E27FC236}">
                <a16:creationId xmlns:a16="http://schemas.microsoft.com/office/drawing/2014/main" id="{E91E4A5E-1D87-BDA5-09B6-607B2DF6D027}"/>
              </a:ext>
            </a:extLst>
          </p:cNvPr>
          <p:cNvSpPr>
            <a:spLocks noGrp="1"/>
          </p:cNvSpPr>
          <p:nvPr>
            <p:ph type="body" sz="quarter" idx="11"/>
          </p:nvPr>
        </p:nvSpPr>
        <p:spPr>
          <a:xfrm>
            <a:off x="968828" y="1669869"/>
            <a:ext cx="10254343" cy="4110446"/>
          </a:xfrm>
        </p:spPr>
        <p:txBody>
          <a:bodyPr/>
          <a:lstStyle/>
          <a:p>
            <a:pPr marL="457200" indent="-457200" algn="l">
              <a:buFont typeface="Arial" panose="020B0604020202020204" pitchFamily="34" charset="0"/>
              <a:buChar char="•"/>
            </a:pPr>
            <a:r>
              <a:rPr lang="en-US" sz="2400" dirty="0"/>
              <a:t>Highlight the need for additional larger and more rigorous studies to better understand the </a:t>
            </a:r>
            <a:r>
              <a:rPr lang="en-US" sz="2400" u="sng" dirty="0"/>
              <a:t>optimal “dose” </a:t>
            </a:r>
            <a:r>
              <a:rPr lang="en-US" sz="2400" dirty="0"/>
              <a:t>and </a:t>
            </a:r>
            <a:r>
              <a:rPr lang="en-US" sz="2400" u="sng" dirty="0"/>
              <a:t>modalities</a:t>
            </a:r>
            <a:r>
              <a:rPr lang="en-US" sz="2400" dirty="0"/>
              <a:t> of exercise</a:t>
            </a:r>
          </a:p>
          <a:p>
            <a:pPr marL="457200" indent="-457200" algn="l">
              <a:buFont typeface="Arial" panose="020B0604020202020204" pitchFamily="34" charset="0"/>
              <a:buChar char="•"/>
            </a:pPr>
            <a:r>
              <a:rPr lang="en-US" sz="2400" dirty="0"/>
              <a:t>Acknowledge the need for updated guidance on exercise testing and </a:t>
            </a:r>
            <a:r>
              <a:rPr lang="en-US" sz="2400" u="sng" dirty="0"/>
              <a:t>specialized training</a:t>
            </a:r>
            <a:r>
              <a:rPr lang="en-US" sz="2400" dirty="0"/>
              <a:t> for exercise professionals because of the potential physical and mental health comorbidities in people with SUD </a:t>
            </a:r>
          </a:p>
          <a:p>
            <a:pPr marL="457200" indent="-457200" algn="l">
              <a:buFont typeface="Arial" panose="020B0604020202020204" pitchFamily="34" charset="0"/>
              <a:buChar char="•"/>
            </a:pPr>
            <a:r>
              <a:rPr lang="en-US" sz="2400" dirty="0"/>
              <a:t>Raise awareness to </a:t>
            </a:r>
            <a:r>
              <a:rPr lang="en-US" sz="2400" u="sng" dirty="0"/>
              <a:t>stigma</a:t>
            </a:r>
            <a:r>
              <a:rPr lang="en-US" sz="2400" dirty="0"/>
              <a:t> associated with SUD and how it can negatively impact recovery</a:t>
            </a:r>
          </a:p>
          <a:p>
            <a:pPr marL="457200" indent="-457200" algn="l">
              <a:buFont typeface="Arial" panose="020B0604020202020204" pitchFamily="34" charset="0"/>
              <a:buChar char="•"/>
            </a:pPr>
            <a:r>
              <a:rPr lang="en-US" sz="2400" dirty="0"/>
              <a:t>Highlight the need for developing a toolkit for community treatment centers to integrate exercise into recovery </a:t>
            </a:r>
          </a:p>
          <a:p>
            <a:endParaRPr lang="en-US" dirty="0"/>
          </a:p>
        </p:txBody>
      </p:sp>
      <p:sp>
        <p:nvSpPr>
          <p:cNvPr id="5" name="TextBox 4">
            <a:extLst>
              <a:ext uri="{FF2B5EF4-FFF2-40B4-BE49-F238E27FC236}">
                <a16:creationId xmlns:a16="http://schemas.microsoft.com/office/drawing/2014/main" id="{37D8F87E-7A32-6F8F-E48B-ED9A77CD7FFA}"/>
              </a:ext>
            </a:extLst>
          </p:cNvPr>
          <p:cNvSpPr txBox="1"/>
          <p:nvPr/>
        </p:nvSpPr>
        <p:spPr>
          <a:xfrm>
            <a:off x="4468312" y="6364260"/>
            <a:ext cx="8224429" cy="261610"/>
          </a:xfrm>
          <a:prstGeom prst="rect">
            <a:avLst/>
          </a:prstGeom>
          <a:noFill/>
        </p:spPr>
        <p:txBody>
          <a:bodyPr wrap="square" rtlCol="0">
            <a:spAutoFit/>
          </a:bodyPr>
          <a:lstStyle/>
          <a:p>
            <a:r>
              <a:rPr lang="en-US" sz="1100" dirty="0">
                <a:solidFill>
                  <a:schemeClr val="bg1"/>
                </a:solidFill>
              </a:rPr>
              <a:t>https://journals.lww.com/acsmcsmr/abstract/2024/02000/exercise_as_medicine_for_people_with_a_substance.8.aspx</a:t>
            </a:r>
          </a:p>
        </p:txBody>
      </p:sp>
      <p:pic>
        <p:nvPicPr>
          <p:cNvPr id="10" name="Audio 9">
            <a:hlinkClick r:id="" action="ppaction://media"/>
            <a:extLst>
              <a:ext uri="{FF2B5EF4-FFF2-40B4-BE49-F238E27FC236}">
                <a16:creationId xmlns:a16="http://schemas.microsoft.com/office/drawing/2014/main" id="{350FB30C-4DDE-BB15-A1A7-C3608147473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10456700" y="4735285"/>
            <a:ext cx="1532941" cy="1532941"/>
          </a:xfrm>
          <a:prstGeom prst="ellipse">
            <a:avLst/>
          </a:prstGeom>
        </p:spPr>
      </p:pic>
    </p:spTree>
    <p:extLst>
      <p:ext uri="{BB962C8B-B14F-4D97-AF65-F5344CB8AC3E}">
        <p14:creationId xmlns:p14="http://schemas.microsoft.com/office/powerpoint/2010/main" val="351471901"/>
      </p:ext>
    </p:extLst>
  </p:cSld>
  <p:clrMapOvr>
    <a:masterClrMapping/>
  </p:clrMapOvr>
  <mc:AlternateContent xmlns:mc="http://schemas.openxmlformats.org/markup-compatibility/2006" xmlns:p14="http://schemas.microsoft.com/office/powerpoint/2010/main">
    <mc:Choice Requires="p14">
      <p:transition spd="slow" p14:dur="2000" advTm="44074"/>
    </mc:Choice>
    <mc:Fallback xmlns="">
      <p:transition spd="slow" advTm="44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D09FD-D8E3-94BE-D26C-6DAFA24ABEDA}"/>
              </a:ext>
            </a:extLst>
          </p:cNvPr>
          <p:cNvSpPr>
            <a:spLocks noGrp="1"/>
          </p:cNvSpPr>
          <p:nvPr>
            <p:ph type="title"/>
          </p:nvPr>
        </p:nvSpPr>
        <p:spPr>
          <a:xfrm>
            <a:off x="1632031" y="224038"/>
            <a:ext cx="8721523" cy="441505"/>
          </a:xfrm>
        </p:spPr>
        <p:txBody>
          <a:bodyPr/>
          <a:lstStyle/>
          <a:p>
            <a:r>
              <a:rPr lang="en-US" sz="3200" dirty="0"/>
              <a:t>Mind-Body Exercises, Sports, Community Activity Programs and General Movement</a:t>
            </a:r>
          </a:p>
        </p:txBody>
      </p:sp>
      <p:pic>
        <p:nvPicPr>
          <p:cNvPr id="7" name="Content Placeholder 4" descr="Group of women doing yoga.">
            <a:extLst>
              <a:ext uri="{FF2B5EF4-FFF2-40B4-BE49-F238E27FC236}">
                <a16:creationId xmlns:a16="http://schemas.microsoft.com/office/drawing/2014/main" id="{A057922F-6BB6-881D-CC27-04597F3FD62A}"/>
              </a:ext>
            </a:extLst>
          </p:cNvPr>
          <p:cNvPicPr>
            <a:picLocks noChangeAspect="1"/>
          </p:cNvPicPr>
          <p:nvPr/>
        </p:nvPicPr>
        <p:blipFill rotWithShape="1">
          <a:blip r:embed="rId5"/>
          <a:srcRect r="-2" b="684"/>
          <a:stretch/>
        </p:blipFill>
        <p:spPr>
          <a:xfrm>
            <a:off x="2026731" y="1564036"/>
            <a:ext cx="3355735" cy="2249574"/>
          </a:xfrm>
          <a:prstGeom prst="rect">
            <a:avLst/>
          </a:prstGeom>
        </p:spPr>
      </p:pic>
      <p:pic>
        <p:nvPicPr>
          <p:cNvPr id="8" name="Picture 7" descr="A gym with exercise equipment.">
            <a:extLst>
              <a:ext uri="{FF2B5EF4-FFF2-40B4-BE49-F238E27FC236}">
                <a16:creationId xmlns:a16="http://schemas.microsoft.com/office/drawing/2014/main" id="{BB6492CA-F4FD-05E0-2599-090E91DDF0BE}"/>
              </a:ext>
            </a:extLst>
          </p:cNvPr>
          <p:cNvPicPr>
            <a:picLocks noChangeAspect="1"/>
          </p:cNvPicPr>
          <p:nvPr/>
        </p:nvPicPr>
        <p:blipFill rotWithShape="1">
          <a:blip r:embed="rId6"/>
          <a:srcRect l="196" t="468" r="359" b="4013"/>
          <a:stretch/>
        </p:blipFill>
        <p:spPr>
          <a:xfrm>
            <a:off x="6747401" y="1546675"/>
            <a:ext cx="3459480" cy="2389397"/>
          </a:xfrm>
          <a:prstGeom prst="rect">
            <a:avLst/>
          </a:prstGeom>
        </p:spPr>
      </p:pic>
      <p:pic>
        <p:nvPicPr>
          <p:cNvPr id="9" name="Picture 8" descr="A room full of boxing equipment.">
            <a:extLst>
              <a:ext uri="{FF2B5EF4-FFF2-40B4-BE49-F238E27FC236}">
                <a16:creationId xmlns:a16="http://schemas.microsoft.com/office/drawing/2014/main" id="{D0F932FB-1495-9C92-07FD-22A94E0AEADC}"/>
              </a:ext>
            </a:extLst>
          </p:cNvPr>
          <p:cNvPicPr>
            <a:picLocks noChangeAspect="1"/>
          </p:cNvPicPr>
          <p:nvPr/>
        </p:nvPicPr>
        <p:blipFill rotWithShape="1">
          <a:blip r:embed="rId7"/>
          <a:srcRect l="21392" r="2153" b="17891"/>
          <a:stretch/>
        </p:blipFill>
        <p:spPr>
          <a:xfrm>
            <a:off x="624840" y="3936072"/>
            <a:ext cx="2724150" cy="2168264"/>
          </a:xfrm>
          <a:prstGeom prst="rect">
            <a:avLst/>
          </a:prstGeom>
        </p:spPr>
      </p:pic>
      <p:pic>
        <p:nvPicPr>
          <p:cNvPr id="10" name="Picture 9" descr="A group of cyclists.">
            <a:extLst>
              <a:ext uri="{FF2B5EF4-FFF2-40B4-BE49-F238E27FC236}">
                <a16:creationId xmlns:a16="http://schemas.microsoft.com/office/drawing/2014/main" id="{DF2CB308-1C1D-95ED-958A-62AF499FDC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2690" y="4082068"/>
            <a:ext cx="2889123" cy="1926082"/>
          </a:xfrm>
          <a:prstGeom prst="rect">
            <a:avLst/>
          </a:prstGeom>
        </p:spPr>
      </p:pic>
      <p:pic>
        <p:nvPicPr>
          <p:cNvPr id="11" name="Picture 10" descr="A group of men playing baseball.">
            <a:extLst>
              <a:ext uri="{FF2B5EF4-FFF2-40B4-BE49-F238E27FC236}">
                <a16:creationId xmlns:a16="http://schemas.microsoft.com/office/drawing/2014/main" id="{1EDC45F1-4E34-5BCA-5470-8DD8F51E28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5513" y="4047411"/>
            <a:ext cx="3085387" cy="2056925"/>
          </a:xfrm>
          <a:prstGeom prst="rect">
            <a:avLst/>
          </a:prstGeom>
        </p:spPr>
      </p:pic>
      <p:pic>
        <p:nvPicPr>
          <p:cNvPr id="17" name="Audio 16">
            <a:hlinkClick r:id="" action="ppaction://media"/>
            <a:extLst>
              <a:ext uri="{FF2B5EF4-FFF2-40B4-BE49-F238E27FC236}">
                <a16:creationId xmlns:a16="http://schemas.microsoft.com/office/drawing/2014/main" id="{1177BF0E-74D3-A5F2-A758-2143D6CD0E1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t="16667" b="16667"/>
          <a:stretch/>
        </p:blipFill>
        <p:spPr>
          <a:xfrm>
            <a:off x="10206881" y="349857"/>
            <a:ext cx="1763836" cy="1763836"/>
          </a:xfrm>
          <a:prstGeom prst="ellipse">
            <a:avLst/>
          </a:prstGeom>
        </p:spPr>
      </p:pic>
      <p:sp>
        <p:nvSpPr>
          <p:cNvPr id="3" name="TextBox 2">
            <a:extLst>
              <a:ext uri="{FF2B5EF4-FFF2-40B4-BE49-F238E27FC236}">
                <a16:creationId xmlns:a16="http://schemas.microsoft.com/office/drawing/2014/main" id="{2D86B43C-953E-4DBB-7A55-D03B9AFB2F43}"/>
              </a:ext>
            </a:extLst>
          </p:cNvPr>
          <p:cNvSpPr txBox="1"/>
          <p:nvPr/>
        </p:nvSpPr>
        <p:spPr>
          <a:xfrm>
            <a:off x="4614544" y="6286499"/>
            <a:ext cx="542734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dirty="0">
                <a:solidFill>
                  <a:schemeClr val="bg1"/>
                </a:solidFill>
                <a:latin typeface="Arial"/>
                <a:cs typeface="Arial"/>
              </a:rPr>
              <a:t>Images from Microsoft 365 Stock Photos</a:t>
            </a:r>
          </a:p>
        </p:txBody>
      </p:sp>
    </p:spTree>
    <p:extLst>
      <p:ext uri="{BB962C8B-B14F-4D97-AF65-F5344CB8AC3E}">
        <p14:creationId xmlns:p14="http://schemas.microsoft.com/office/powerpoint/2010/main" val="3948407237"/>
      </p:ext>
    </p:extLst>
  </p:cSld>
  <p:clrMapOvr>
    <a:masterClrMapping/>
  </p:clrMapOvr>
  <mc:AlternateContent xmlns:mc="http://schemas.openxmlformats.org/markup-compatibility/2006" xmlns:p14="http://schemas.microsoft.com/office/powerpoint/2010/main">
    <mc:Choice Requires="p14">
      <p:transition spd="slow" p14:dur="2000" advTm="41926"/>
    </mc:Choice>
    <mc:Fallback xmlns="">
      <p:transition spd="slow" advTm="41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35713-FEC9-BE76-42BB-0759889DA0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EAE31-6141-4D0D-90CA-FC818553173D}"/>
              </a:ext>
            </a:extLst>
          </p:cNvPr>
          <p:cNvSpPr>
            <a:spLocks noGrp="1"/>
          </p:cNvSpPr>
          <p:nvPr>
            <p:ph type="title"/>
          </p:nvPr>
        </p:nvSpPr>
        <p:spPr>
          <a:xfrm>
            <a:off x="1458413" y="283582"/>
            <a:ext cx="8825696" cy="827589"/>
          </a:xfrm>
        </p:spPr>
        <p:txBody>
          <a:bodyPr/>
          <a:lstStyle/>
          <a:p>
            <a:r>
              <a:rPr lang="en-US" sz="3200" u="sng" dirty="0"/>
              <a:t>Summary</a:t>
            </a:r>
            <a:r>
              <a:rPr lang="en-US" sz="3200" dirty="0"/>
              <a:t>: Benefits of Exercise in People with SUD: Similar to General Population ??? </a:t>
            </a:r>
          </a:p>
        </p:txBody>
      </p:sp>
      <p:sp>
        <p:nvSpPr>
          <p:cNvPr id="3" name="Text Placeholder 2">
            <a:extLst>
              <a:ext uri="{FF2B5EF4-FFF2-40B4-BE49-F238E27FC236}">
                <a16:creationId xmlns:a16="http://schemas.microsoft.com/office/drawing/2014/main" id="{41D568B2-034B-13D4-3624-3DB4AC1FF645}"/>
              </a:ext>
            </a:extLst>
          </p:cNvPr>
          <p:cNvSpPr>
            <a:spLocks noGrp="1"/>
          </p:cNvSpPr>
          <p:nvPr>
            <p:ph type="body" sz="quarter" idx="11"/>
          </p:nvPr>
        </p:nvSpPr>
        <p:spPr>
          <a:xfrm>
            <a:off x="369040" y="1616404"/>
            <a:ext cx="5715000" cy="4367707"/>
          </a:xfrm>
          <a:ln>
            <a:solidFill>
              <a:schemeClr val="tx2">
                <a:lumMod val="10000"/>
              </a:schemeClr>
            </a:solidFill>
          </a:ln>
        </p:spPr>
        <p:txBody>
          <a:bodyPr/>
          <a:lstStyle/>
          <a:p>
            <a:r>
              <a:rPr lang="en-US" sz="1800" dirty="0"/>
              <a:t>Lower risk of </a:t>
            </a:r>
            <a:r>
              <a:rPr lang="en-US" sz="1800" b="1" dirty="0"/>
              <a:t>all-cause mortality</a:t>
            </a:r>
          </a:p>
          <a:p>
            <a:r>
              <a:rPr lang="en-US" sz="1800" dirty="0"/>
              <a:t>Lower risk of cardiovascular disease mortality</a:t>
            </a:r>
          </a:p>
          <a:p>
            <a:r>
              <a:rPr lang="en-US" sz="1800" dirty="0"/>
              <a:t>Lower risk of cardiovascular disease (including </a:t>
            </a:r>
            <a:r>
              <a:rPr lang="en-US" sz="1800" b="1" dirty="0"/>
              <a:t>heart disease </a:t>
            </a:r>
            <a:r>
              <a:rPr lang="en-US" sz="1800" dirty="0"/>
              <a:t>and </a:t>
            </a:r>
            <a:r>
              <a:rPr lang="en-US" sz="1800" b="1" dirty="0"/>
              <a:t>stroke</a:t>
            </a:r>
            <a:r>
              <a:rPr lang="en-US" sz="1800" dirty="0"/>
              <a:t>)</a:t>
            </a:r>
          </a:p>
          <a:p>
            <a:r>
              <a:rPr lang="en-US" sz="1800" dirty="0"/>
              <a:t>Lower risk of hypertension</a:t>
            </a:r>
          </a:p>
          <a:p>
            <a:r>
              <a:rPr lang="en-US" sz="1800" dirty="0"/>
              <a:t>Lower risk of type 2 diabetes</a:t>
            </a:r>
          </a:p>
          <a:p>
            <a:r>
              <a:rPr lang="en-US" sz="1800" dirty="0"/>
              <a:t>Lower risk of adverse blood lipid profile</a:t>
            </a:r>
          </a:p>
          <a:p>
            <a:r>
              <a:rPr lang="en-US" sz="1800" dirty="0"/>
              <a:t>Lower risk of </a:t>
            </a:r>
            <a:r>
              <a:rPr lang="en-US" sz="1800" b="1" dirty="0"/>
              <a:t>cancers</a:t>
            </a:r>
            <a:r>
              <a:rPr lang="en-US" sz="1800" dirty="0"/>
              <a:t> of the bladder, breast, colon, endometrium, esophagus, kidney, lung, and stomach</a:t>
            </a:r>
          </a:p>
          <a:p>
            <a:r>
              <a:rPr lang="en-US" sz="1800" dirty="0"/>
              <a:t>Improved </a:t>
            </a:r>
            <a:r>
              <a:rPr lang="en-US" sz="1800" b="1" dirty="0"/>
              <a:t>cognition</a:t>
            </a:r>
          </a:p>
          <a:p>
            <a:r>
              <a:rPr lang="en-US" sz="1800" dirty="0"/>
              <a:t>Reduced risk of </a:t>
            </a:r>
            <a:r>
              <a:rPr lang="en-US" sz="1800" b="1" dirty="0"/>
              <a:t>dementia</a:t>
            </a:r>
            <a:r>
              <a:rPr lang="en-US" sz="1800" dirty="0"/>
              <a:t> (including </a:t>
            </a:r>
            <a:r>
              <a:rPr lang="en-US" sz="1800" b="1" dirty="0"/>
              <a:t>Alzheimer’s disease</a:t>
            </a:r>
            <a:r>
              <a:rPr lang="en-US" sz="1800" dirty="0"/>
              <a:t>)</a:t>
            </a:r>
          </a:p>
          <a:p>
            <a:endParaRPr lang="en-US" dirty="0"/>
          </a:p>
        </p:txBody>
      </p:sp>
      <p:sp>
        <p:nvSpPr>
          <p:cNvPr id="4" name="Text Placeholder 3">
            <a:extLst>
              <a:ext uri="{FF2B5EF4-FFF2-40B4-BE49-F238E27FC236}">
                <a16:creationId xmlns:a16="http://schemas.microsoft.com/office/drawing/2014/main" id="{4FDAB5E3-9C94-B562-7FAF-00E005F85DEF}"/>
              </a:ext>
            </a:extLst>
          </p:cNvPr>
          <p:cNvSpPr>
            <a:spLocks noGrp="1"/>
          </p:cNvSpPr>
          <p:nvPr>
            <p:ph type="body" sz="quarter" idx="12"/>
          </p:nvPr>
        </p:nvSpPr>
        <p:spPr>
          <a:xfrm>
            <a:off x="6217919" y="1616404"/>
            <a:ext cx="5715000" cy="4616563"/>
          </a:xfrm>
          <a:ln>
            <a:solidFill>
              <a:schemeClr val="tx2">
                <a:lumMod val="10000"/>
              </a:schemeClr>
            </a:solidFill>
          </a:ln>
        </p:spPr>
        <p:txBody>
          <a:bodyPr/>
          <a:lstStyle/>
          <a:p>
            <a:r>
              <a:rPr lang="en-US" sz="1800" dirty="0"/>
              <a:t>Improved </a:t>
            </a:r>
            <a:r>
              <a:rPr lang="en-US" sz="1800" b="1" dirty="0"/>
              <a:t>quality of life</a:t>
            </a:r>
          </a:p>
          <a:p>
            <a:r>
              <a:rPr lang="en-US" sz="1800" dirty="0"/>
              <a:t>Reduced </a:t>
            </a:r>
            <a:r>
              <a:rPr lang="en-US" sz="1800" b="1" dirty="0"/>
              <a:t>anxiety</a:t>
            </a:r>
          </a:p>
          <a:p>
            <a:r>
              <a:rPr lang="en-US" sz="1800" dirty="0"/>
              <a:t>Reduced risk of </a:t>
            </a:r>
            <a:r>
              <a:rPr lang="en-US" sz="1800" b="1" dirty="0"/>
              <a:t>depression</a:t>
            </a:r>
          </a:p>
          <a:p>
            <a:r>
              <a:rPr lang="en-US" sz="1800" dirty="0"/>
              <a:t>Improved </a:t>
            </a:r>
            <a:r>
              <a:rPr lang="en-US" sz="1800" b="1" dirty="0"/>
              <a:t>sleep</a:t>
            </a:r>
          </a:p>
          <a:p>
            <a:r>
              <a:rPr lang="en-US" sz="1800" dirty="0"/>
              <a:t>Slowed or reduced weight gain</a:t>
            </a:r>
          </a:p>
          <a:p>
            <a:r>
              <a:rPr lang="en-US" sz="1800" b="1" dirty="0"/>
              <a:t>Weight loss</a:t>
            </a:r>
            <a:r>
              <a:rPr lang="en-US" sz="1800" dirty="0"/>
              <a:t>, particularly when combined with reduced calorie intake</a:t>
            </a:r>
          </a:p>
          <a:p>
            <a:r>
              <a:rPr lang="en-US" sz="1800" dirty="0"/>
              <a:t>Prevention of weight regain following initial weight loss</a:t>
            </a:r>
          </a:p>
          <a:p>
            <a:r>
              <a:rPr lang="en-US" sz="1800" dirty="0"/>
              <a:t>Improved </a:t>
            </a:r>
            <a:r>
              <a:rPr lang="en-US" sz="1800" b="1" dirty="0"/>
              <a:t>bone health</a:t>
            </a:r>
          </a:p>
          <a:p>
            <a:r>
              <a:rPr lang="en-US" sz="1800" dirty="0"/>
              <a:t>Improved </a:t>
            </a:r>
            <a:r>
              <a:rPr lang="en-US" sz="1800" b="1" dirty="0"/>
              <a:t>physical function</a:t>
            </a:r>
          </a:p>
          <a:p>
            <a:r>
              <a:rPr lang="en-US" sz="1800" dirty="0"/>
              <a:t>Lower risk of falls (older adults)</a:t>
            </a:r>
          </a:p>
          <a:p>
            <a:r>
              <a:rPr lang="en-US" sz="1800" dirty="0"/>
              <a:t>Lower risk of fall-related injuries (older adults)</a:t>
            </a:r>
          </a:p>
          <a:p>
            <a:endParaRPr lang="en-US" sz="1800" dirty="0"/>
          </a:p>
        </p:txBody>
      </p:sp>
      <p:pic>
        <p:nvPicPr>
          <p:cNvPr id="22" name="Audio 21">
            <a:hlinkClick r:id="" action="ppaction://media"/>
            <a:extLst>
              <a:ext uri="{FF2B5EF4-FFF2-40B4-BE49-F238E27FC236}">
                <a16:creationId xmlns:a16="http://schemas.microsoft.com/office/drawing/2014/main" id="{6FDF012F-8932-F375-24AF-A3261DE224B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10180956" y="625033"/>
            <a:ext cx="1898904" cy="1898904"/>
          </a:xfrm>
          <a:prstGeom prst="ellipse">
            <a:avLst/>
          </a:prstGeom>
        </p:spPr>
      </p:pic>
    </p:spTree>
    <p:extLst>
      <p:ext uri="{BB962C8B-B14F-4D97-AF65-F5344CB8AC3E}">
        <p14:creationId xmlns:p14="http://schemas.microsoft.com/office/powerpoint/2010/main" val="2544141814"/>
      </p:ext>
    </p:extLst>
  </p:cSld>
  <p:clrMapOvr>
    <a:masterClrMapping/>
  </p:clrMapOvr>
  <mc:AlternateContent xmlns:mc="http://schemas.openxmlformats.org/markup-compatibility/2006" xmlns:p14="http://schemas.microsoft.com/office/powerpoint/2010/main">
    <mc:Choice Requires="p14">
      <p:transition spd="slow" p14:dur="2000" advTm="39455"/>
    </mc:Choice>
    <mc:Fallback xmlns="">
      <p:transition spd="slow" advTm="39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7352-998D-5046-5B92-D9E9A41203FA}"/>
              </a:ext>
            </a:extLst>
          </p:cNvPr>
          <p:cNvSpPr>
            <a:spLocks noGrp="1"/>
          </p:cNvSpPr>
          <p:nvPr>
            <p:ph type="title"/>
          </p:nvPr>
        </p:nvSpPr>
        <p:spPr/>
        <p:txBody>
          <a:bodyPr/>
          <a:lstStyle/>
          <a:p>
            <a:r>
              <a:rPr lang="en-US" sz="3200" dirty="0"/>
              <a:t>Reference List</a:t>
            </a:r>
          </a:p>
        </p:txBody>
      </p:sp>
      <p:sp>
        <p:nvSpPr>
          <p:cNvPr id="3" name="Text Placeholder 2">
            <a:extLst>
              <a:ext uri="{FF2B5EF4-FFF2-40B4-BE49-F238E27FC236}">
                <a16:creationId xmlns:a16="http://schemas.microsoft.com/office/drawing/2014/main" id="{706EE96D-7F4C-5467-AE06-09E4AB4E26B3}"/>
              </a:ext>
            </a:extLst>
          </p:cNvPr>
          <p:cNvSpPr>
            <a:spLocks noGrp="1"/>
          </p:cNvSpPr>
          <p:nvPr>
            <p:ph type="body" sz="quarter" idx="11"/>
          </p:nvPr>
        </p:nvSpPr>
        <p:spPr>
          <a:xfrm>
            <a:off x="476250" y="1691640"/>
            <a:ext cx="11258550" cy="3276600"/>
          </a:xfrm>
        </p:spPr>
        <p:txBody>
          <a:bodyPr/>
          <a:lstStyle/>
          <a:p>
            <a:pPr algn="l"/>
            <a:r>
              <a:rPr lang="en-US" sz="1400" dirty="0"/>
              <a:t>Wang D et al. (2014) Impact of physical exercise on substance use disorders: a meta-analysis. </a:t>
            </a:r>
            <a:r>
              <a:rPr lang="en-US" sz="1400" dirty="0" err="1"/>
              <a:t>PLoS</a:t>
            </a:r>
            <a:r>
              <a:rPr lang="en-US" sz="1400" dirty="0"/>
              <a:t> ONE 9(10): e110728  </a:t>
            </a:r>
          </a:p>
          <a:p>
            <a:pPr algn="l"/>
            <a:r>
              <a:rPr lang="en-US" sz="1400" dirty="0"/>
              <a:t>Zheng et al. (2024) Effect of physical exercise on emotional &amp; cognitive levels of patients with SUD: a meta-analysis. Front Psychol. 15:1348224</a:t>
            </a:r>
          </a:p>
          <a:p>
            <a:pPr algn="l"/>
            <a:r>
              <a:rPr lang="en-US" sz="1400" dirty="0"/>
              <a:t>Giménez-Meseguer et al. (2020) The Benefits of Physical Exercise on Mental Disorders and Quality of Life in Substance Use Disorders Patients. Systematic Review and Meta-Analysis. Int. J. Environ. Res. Public Health. 17: 3680  </a:t>
            </a:r>
          </a:p>
          <a:p>
            <a:pPr algn="l"/>
            <a:r>
              <a:rPr lang="en-US" sz="1400" dirty="0"/>
              <a:t>Lardier et al. (2021) Exercise as a Useful Intervention to Reduce Alcohol Consumption and Improve Physical Fitness in Individuals With Alcohol Use Disorder: A Systematic Review and Meta-Analysis. </a:t>
            </a:r>
            <a:r>
              <a:rPr lang="fr-FR" sz="1400" dirty="0"/>
              <a:t>Front. </a:t>
            </a:r>
            <a:r>
              <a:rPr lang="fr-FR" sz="1400" dirty="0" err="1"/>
              <a:t>Psychol</a:t>
            </a:r>
            <a:r>
              <a:rPr lang="fr-FR" sz="1400" dirty="0"/>
              <a:t>. Vol. 12: </a:t>
            </a:r>
            <a:r>
              <a:rPr lang="en-US" sz="1400" dirty="0"/>
              <a:t>675285 </a:t>
            </a:r>
          </a:p>
          <a:p>
            <a:pPr algn="l"/>
            <a:r>
              <a:rPr lang="en-US" sz="1400" dirty="0"/>
              <a:t>Brown et al. (2016) An exploratory analysis of changes in mood, anxiety and craving from pre- to post-single sessions of exercise, over 12 weeks, among patients with alcohol dependence. Ment Health Phys Act. 11:1-6</a:t>
            </a:r>
          </a:p>
          <a:p>
            <a:pPr algn="l"/>
            <a:r>
              <a:rPr lang="en-US" sz="1400" dirty="0"/>
              <a:t>Cabral, D. A. et al. (2024) The role of physical exercise on the brain and cognitive functions of patients in recovery from substance use disorder: A narrative review and recommendations for researchers and practitioners. Mental Health and Physical Activity, 100594. </a:t>
            </a:r>
          </a:p>
          <a:p>
            <a:pPr algn="l"/>
            <a:r>
              <a:rPr lang="en-US" sz="1400" dirty="0"/>
              <a:t>Volkow ND et al. (2007). Dopamine in Drug Abuse and Addiction: Results of Imaging Studies and Treatment Implications. Arch Neurol. 2007;64(11):1575-1579.</a:t>
            </a:r>
          </a:p>
          <a:p>
            <a:pPr algn="l"/>
            <a:endParaRPr lang="en-US" dirty="0"/>
          </a:p>
        </p:txBody>
      </p:sp>
      <p:pic>
        <p:nvPicPr>
          <p:cNvPr id="9" name="Audio 8">
            <a:hlinkClick r:id="" action="ppaction://media"/>
            <a:extLst>
              <a:ext uri="{FF2B5EF4-FFF2-40B4-BE49-F238E27FC236}">
                <a16:creationId xmlns:a16="http://schemas.microsoft.com/office/drawing/2014/main" id="{227BCF87-FA37-8C15-E23E-2AC05838F3E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10406742" y="5072742"/>
            <a:ext cx="1702961" cy="1702961"/>
          </a:xfrm>
          <a:prstGeom prst="ellipse">
            <a:avLst/>
          </a:prstGeom>
        </p:spPr>
      </p:pic>
    </p:spTree>
    <p:extLst>
      <p:ext uri="{BB962C8B-B14F-4D97-AF65-F5344CB8AC3E}">
        <p14:creationId xmlns:p14="http://schemas.microsoft.com/office/powerpoint/2010/main" val="2716032595"/>
      </p:ext>
    </p:extLst>
  </p:cSld>
  <p:clrMapOvr>
    <a:masterClrMapping/>
  </p:clrMapOvr>
  <mc:AlternateContent xmlns:mc="http://schemas.openxmlformats.org/markup-compatibility/2006" xmlns:p14="http://schemas.microsoft.com/office/powerpoint/2010/main">
    <mc:Choice Requires="p14">
      <p:transition spd="slow" p14:dur="2000" advTm="6484"/>
    </mc:Choice>
    <mc:Fallback xmlns="">
      <p:transition spd="slow" advTm="6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8634E-7A66-292C-348B-26998856CF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013543-46A8-C112-5450-27D68D07BDC3}"/>
              </a:ext>
            </a:extLst>
          </p:cNvPr>
          <p:cNvSpPr>
            <a:spLocks noGrp="1"/>
          </p:cNvSpPr>
          <p:nvPr>
            <p:ph type="title"/>
          </p:nvPr>
        </p:nvSpPr>
        <p:spPr/>
        <p:txBody>
          <a:bodyPr/>
          <a:lstStyle/>
          <a:p>
            <a:r>
              <a:rPr lang="en-US" sz="3200" dirty="0"/>
              <a:t>Reference List</a:t>
            </a:r>
          </a:p>
        </p:txBody>
      </p:sp>
      <p:sp>
        <p:nvSpPr>
          <p:cNvPr id="3" name="Text Placeholder 2">
            <a:extLst>
              <a:ext uri="{FF2B5EF4-FFF2-40B4-BE49-F238E27FC236}">
                <a16:creationId xmlns:a16="http://schemas.microsoft.com/office/drawing/2014/main" id="{ADBBA09C-8683-DA57-9B30-16B261651F3F}"/>
              </a:ext>
            </a:extLst>
          </p:cNvPr>
          <p:cNvSpPr>
            <a:spLocks noGrp="1"/>
          </p:cNvSpPr>
          <p:nvPr>
            <p:ph type="body" sz="quarter" idx="11"/>
          </p:nvPr>
        </p:nvSpPr>
        <p:spPr>
          <a:xfrm>
            <a:off x="523875" y="1695450"/>
            <a:ext cx="9719581" cy="3276600"/>
          </a:xfrm>
        </p:spPr>
        <p:txBody>
          <a:bodyPr/>
          <a:lstStyle/>
          <a:p>
            <a:pPr algn="l"/>
            <a:r>
              <a:rPr lang="en-US" sz="1400" dirty="0"/>
              <a:t>Cabral DA et al.(2024) The role of physical exercise on the brain and cognitive functions of patients in recovery from substance use disorder: A narrative review and recommendations for researchers and practitioners. Mental Health and Physical Activity, 100594. </a:t>
            </a:r>
          </a:p>
          <a:p>
            <a:pPr algn="l"/>
            <a:r>
              <a:rPr lang="en-US" sz="1400" dirty="0"/>
              <a:t>Cooper C, Moon HY, van </a:t>
            </a:r>
            <a:r>
              <a:rPr lang="en-US" sz="1400" dirty="0" err="1"/>
              <a:t>Praag</a:t>
            </a:r>
            <a:r>
              <a:rPr lang="en-US" sz="1400" dirty="0"/>
              <a:t> H (2018) On the Run for Hippocampal Plasticity. Cold Spring Harb </a:t>
            </a:r>
            <a:r>
              <a:rPr lang="en-US" sz="1400" dirty="0" err="1"/>
              <a:t>Perspect</a:t>
            </a:r>
            <a:r>
              <a:rPr lang="en-US" sz="1400" dirty="0"/>
              <a:t> Med. 8(4):a029736</a:t>
            </a:r>
          </a:p>
          <a:p>
            <a:pPr algn="l"/>
            <a:r>
              <a:rPr lang="en-US" sz="1400" dirty="0"/>
              <a:t>U.S. Department of Health and Human Services. (2018) Physical Activity Guidelines for Americans, 2nd edition. Washington, DC. Department of Health and Human Services</a:t>
            </a:r>
          </a:p>
          <a:p>
            <a:pPr algn="l"/>
            <a:r>
              <a:rPr lang="en-US" sz="1400" dirty="0"/>
              <a:t>Nock NL, Minnes S, Alberts JL (2017) Neurobiology of substance use in adolescents and potential therapeutic effects of exercise for prevention and treatment of substance use disorders. Birth Defects Res. 109(20):1711-1729</a:t>
            </a:r>
          </a:p>
          <a:p>
            <a:pPr algn="l"/>
            <a:r>
              <a:rPr lang="en-US" sz="1400" dirty="0"/>
              <a:t>https://health.gov/sites/default/files/2019-09/Physical_Activity_Guidelines_2nd_edition.pdf</a:t>
            </a:r>
          </a:p>
          <a:p>
            <a:pPr algn="l"/>
            <a:r>
              <a:rPr lang="en-US" sz="1400" dirty="0"/>
              <a:t>https://www.acsm.org/education-resources/trending-topics-resources/physical-activity-guidelines</a:t>
            </a:r>
          </a:p>
          <a:p>
            <a:pPr algn="l"/>
            <a:r>
              <a:rPr lang="en-US" sz="1400" dirty="0" err="1"/>
              <a:t>Bahorik</a:t>
            </a:r>
            <a:r>
              <a:rPr lang="en-US" sz="1400" dirty="0"/>
              <a:t> AL et al. (2017) Alcohol, Cannabis, and Opioid Use Disorders, and Disease Burden in an Integrated Health Care System. J Addict Med. 11(1):3-9</a:t>
            </a:r>
          </a:p>
          <a:p>
            <a:pPr algn="l"/>
            <a:r>
              <a:rPr lang="en-US" sz="1400" dirty="0" err="1"/>
              <a:t>Flemmen</a:t>
            </a:r>
            <a:r>
              <a:rPr lang="en-US" sz="1400" dirty="0"/>
              <a:t> G, Wang E (2015) Impaired Aerobic Endurance and Muscular Strength in Substance Use Disorder Patients: Implications for Health and Premature Death. Medicine. 94(44):e1914</a:t>
            </a:r>
          </a:p>
          <a:p>
            <a:pPr algn="l"/>
            <a:endParaRPr lang="en-US" dirty="0"/>
          </a:p>
        </p:txBody>
      </p:sp>
      <p:pic>
        <p:nvPicPr>
          <p:cNvPr id="9" name="Audio 8">
            <a:hlinkClick r:id="" action="ppaction://media"/>
            <a:extLst>
              <a:ext uri="{FF2B5EF4-FFF2-40B4-BE49-F238E27FC236}">
                <a16:creationId xmlns:a16="http://schemas.microsoft.com/office/drawing/2014/main" id="{D1673004-DE5B-B824-2EC2-ECEE705182F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10052304" y="4718304"/>
            <a:ext cx="2057400" cy="2057400"/>
          </a:xfrm>
          <a:prstGeom prst="ellipse">
            <a:avLst/>
          </a:prstGeom>
        </p:spPr>
      </p:pic>
    </p:spTree>
    <p:extLst>
      <p:ext uri="{BB962C8B-B14F-4D97-AF65-F5344CB8AC3E}">
        <p14:creationId xmlns:p14="http://schemas.microsoft.com/office/powerpoint/2010/main" val="1850815176"/>
      </p:ext>
    </p:extLst>
  </p:cSld>
  <p:clrMapOvr>
    <a:masterClrMapping/>
  </p:clrMapOvr>
  <mc:AlternateContent xmlns:mc="http://schemas.openxmlformats.org/markup-compatibility/2006" xmlns:p14="http://schemas.microsoft.com/office/powerpoint/2010/main">
    <mc:Choice Requires="p14">
      <p:transition spd="slow" p14:dur="2000" advTm="4365"/>
    </mc:Choice>
    <mc:Fallback xmlns="">
      <p:transition spd="slow" advTm="4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94C5E-8A66-AA8F-FF72-806F21A059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A7E6CC-F95C-ECD7-99D8-F581A442E464}"/>
              </a:ext>
            </a:extLst>
          </p:cNvPr>
          <p:cNvSpPr>
            <a:spLocks noGrp="1"/>
          </p:cNvSpPr>
          <p:nvPr>
            <p:ph type="title"/>
          </p:nvPr>
        </p:nvSpPr>
        <p:spPr/>
        <p:txBody>
          <a:bodyPr/>
          <a:lstStyle/>
          <a:p>
            <a:r>
              <a:rPr lang="en-US" sz="3200" dirty="0"/>
              <a:t>Reference List</a:t>
            </a:r>
          </a:p>
        </p:txBody>
      </p:sp>
      <p:sp>
        <p:nvSpPr>
          <p:cNvPr id="3" name="Text Placeholder 2">
            <a:extLst>
              <a:ext uri="{FF2B5EF4-FFF2-40B4-BE49-F238E27FC236}">
                <a16:creationId xmlns:a16="http://schemas.microsoft.com/office/drawing/2014/main" id="{F3CFD5C5-2B86-D175-F28F-1F3D9EA61E8C}"/>
              </a:ext>
            </a:extLst>
          </p:cNvPr>
          <p:cNvSpPr>
            <a:spLocks noGrp="1"/>
          </p:cNvSpPr>
          <p:nvPr>
            <p:ph type="body" sz="quarter" idx="11"/>
          </p:nvPr>
        </p:nvSpPr>
        <p:spPr>
          <a:xfrm>
            <a:off x="523875" y="1695450"/>
            <a:ext cx="10187668" cy="3276600"/>
          </a:xfrm>
        </p:spPr>
        <p:txBody>
          <a:bodyPr/>
          <a:lstStyle/>
          <a:p>
            <a:pPr algn="l"/>
            <a:r>
              <a:rPr lang="en-US" sz="1400" dirty="0" err="1"/>
              <a:t>Stoutenberg</a:t>
            </a:r>
            <a:r>
              <a:rPr lang="en-US" sz="1400" dirty="0"/>
              <a:t> M, </a:t>
            </a:r>
            <a:r>
              <a:rPr lang="en-US" sz="1400" dirty="0" err="1"/>
              <a:t>Rethorst</a:t>
            </a:r>
            <a:r>
              <a:rPr lang="en-US" sz="1400" dirty="0"/>
              <a:t> CD, Vidot DC, Greer TL, Trivedi MH (2017) Cardiorespiratory fitness and body composition of stimulant users: A baseline analysis of the STRIDE cohort. J </a:t>
            </a:r>
            <a:r>
              <a:rPr lang="en-US" sz="1400" dirty="0" err="1"/>
              <a:t>Subst</a:t>
            </a:r>
            <a:r>
              <a:rPr lang="en-US" sz="1400" dirty="0"/>
              <a:t> Abuse Treat. 78:74-79</a:t>
            </a:r>
          </a:p>
          <a:p>
            <a:pPr algn="l"/>
            <a:r>
              <a:rPr lang="en-US" sz="1400" dirty="0"/>
              <a:t>Fenn JM, Laurent JS, Sigmon SC (2015) Increases in body mass index following initiation of methadone treatment. J </a:t>
            </a:r>
            <a:r>
              <a:rPr lang="en-US" sz="1400" dirty="0" err="1"/>
              <a:t>Subst</a:t>
            </a:r>
            <a:r>
              <a:rPr lang="en-US" sz="1400" dirty="0"/>
              <a:t> Abuse Treat. 51:59-63</a:t>
            </a:r>
          </a:p>
          <a:p>
            <a:pPr algn="l"/>
            <a:r>
              <a:rPr lang="en-US" sz="1400" dirty="0"/>
              <a:t>Peles E, Schreiber S, Sason A, Adelson M (2016) Risk factors for weight gain during methadone maintenance treatment. </a:t>
            </a:r>
            <a:r>
              <a:rPr lang="en-US" sz="1400" dirty="0" err="1"/>
              <a:t>Subst</a:t>
            </a:r>
            <a:r>
              <a:rPr lang="en-US" sz="1400" dirty="0"/>
              <a:t> Abus. 37(4):613-618</a:t>
            </a:r>
          </a:p>
          <a:p>
            <a:pPr algn="l"/>
            <a:r>
              <a:rPr lang="en-US" sz="1400" dirty="0"/>
              <a:t>Nock NL et al. (2023) Barriers, Perceived Benefits and Preferences to Exercise in Adults with OUD. Prev Med Rep. 29;36:102393</a:t>
            </a:r>
          </a:p>
          <a:p>
            <a:pPr algn="l"/>
            <a:r>
              <a:rPr lang="en-US" sz="1400" dirty="0"/>
              <a:t>Bernard et al. (2018) Dose response association of objective physical activity with mental health in representative national sample of adults: A cross-sectional study. </a:t>
            </a:r>
            <a:r>
              <a:rPr lang="en-US" sz="1400" dirty="0" err="1"/>
              <a:t>PLoS</a:t>
            </a:r>
            <a:r>
              <a:rPr lang="en-US" sz="1400" dirty="0"/>
              <a:t> ONE 13(10): e0204682</a:t>
            </a:r>
          </a:p>
          <a:p>
            <a:pPr algn="l"/>
            <a:r>
              <a:rPr lang="en-US" sz="1400" dirty="0"/>
              <a:t>Schreiber &amp; </a:t>
            </a:r>
            <a:r>
              <a:rPr lang="en-US" sz="1400" dirty="0" err="1"/>
              <a:t>Hausenblas</a:t>
            </a:r>
            <a:r>
              <a:rPr lang="en-US" sz="1400" dirty="0"/>
              <a:t> (2015) The Truth About Exercise Addiction: Understanding the Dark Side of Thinspiration. Rowman &amp; Littlefield Publishers</a:t>
            </a:r>
          </a:p>
          <a:p>
            <a:pPr algn="l"/>
            <a:r>
              <a:rPr lang="en-US" sz="1400" dirty="0"/>
              <a:t>Nock NL, </a:t>
            </a:r>
            <a:r>
              <a:rPr lang="en-US" sz="1400" dirty="0" err="1"/>
              <a:t>Stoutenberg</a:t>
            </a:r>
            <a:r>
              <a:rPr lang="en-US" sz="1400" dirty="0"/>
              <a:t> M, Cook DB, Whitworth JW, Janke EA, Gordon AJ (2024) Exercise as Medicine for People with a Substance Use Disorder: An ACSM Call to Action Statement. Curr Sports Med Rep. 23(2):53-57</a:t>
            </a:r>
          </a:p>
          <a:p>
            <a:pPr algn="l"/>
            <a:endParaRPr lang="en-US" dirty="0"/>
          </a:p>
        </p:txBody>
      </p:sp>
      <p:pic>
        <p:nvPicPr>
          <p:cNvPr id="5" name="Audio 4">
            <a:hlinkClick r:id="" action="ppaction://media"/>
            <a:extLst>
              <a:ext uri="{FF2B5EF4-FFF2-40B4-BE49-F238E27FC236}">
                <a16:creationId xmlns:a16="http://schemas.microsoft.com/office/drawing/2014/main" id="{B2D7B3B6-5BBC-A605-BB89-419E8DD8F57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10052304" y="4718304"/>
            <a:ext cx="2057400" cy="2057400"/>
          </a:xfrm>
          <a:prstGeom prst="ellipse">
            <a:avLst/>
          </a:prstGeom>
        </p:spPr>
      </p:pic>
    </p:spTree>
    <p:extLst>
      <p:ext uri="{BB962C8B-B14F-4D97-AF65-F5344CB8AC3E}">
        <p14:creationId xmlns:p14="http://schemas.microsoft.com/office/powerpoint/2010/main" val="3520631459"/>
      </p:ext>
    </p:extLst>
  </p:cSld>
  <p:clrMapOvr>
    <a:masterClrMapping/>
  </p:clrMapOvr>
  <mc:AlternateContent xmlns:mc="http://schemas.openxmlformats.org/markup-compatibility/2006" xmlns:p14="http://schemas.microsoft.com/office/powerpoint/2010/main">
    <mc:Choice Requires="p14">
      <p:transition spd="slow" p14:dur="2000" advTm="5474"/>
    </mc:Choice>
    <mc:Fallback xmlns="">
      <p:transition spd="slow" advTm="5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PSROTA-R CIP #2 1">
      <a:dk1>
        <a:srgbClr val="494949"/>
      </a:dk1>
      <a:lt1>
        <a:srgbClr val="FFFFFF"/>
      </a:lt1>
      <a:dk2>
        <a:srgbClr val="44546A"/>
      </a:dk2>
      <a:lt2>
        <a:srgbClr val="F3F3F3"/>
      </a:lt2>
      <a:accent1>
        <a:srgbClr val="BAD061"/>
      </a:accent1>
      <a:accent2>
        <a:srgbClr val="81B654"/>
      </a:accent2>
      <a:accent3>
        <a:srgbClr val="58A3B0"/>
      </a:accent3>
      <a:accent4>
        <a:srgbClr val="FB9E4F"/>
      </a:accent4>
      <a:accent5>
        <a:srgbClr val="FDE571"/>
      </a:accent5>
      <a:accent6>
        <a:srgbClr val="494949"/>
      </a:accent6>
      <a:hlink>
        <a:srgbClr val="0563C1"/>
      </a:hlink>
      <a:folHlink>
        <a:srgbClr val="954F72"/>
      </a:folHlink>
    </a:clrScheme>
    <a:fontScheme name="Custom 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rter Template_Heritage Month Presentation" id="{910467CA-E581-43CB-A3F9-242953556B2E}" vid="{325629C9-8C54-4982-A5E7-91DBF3E63BF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3ACE82-BD1C-4CC4-B9C6-7097502B70B7}">
  <ds:schemaRefs>
    <ds:schemaRef ds:uri="http://purl.org/dc/elements/1.1/"/>
    <ds:schemaRef ds:uri="http://schemas.microsoft.com/office/2006/metadata/properties"/>
    <ds:schemaRef ds:uri="http://schemas.microsoft.com/sharepoint/v3"/>
    <ds:schemaRef ds:uri="http://schemas.microsoft.com/office/infopath/2007/PartnerControls"/>
    <ds:schemaRef ds:uri="http://purl.org/dc/terms/"/>
    <ds:schemaRef ds:uri="16c05727-aa75-4e4a-9b5f-8a80a1165891"/>
    <ds:schemaRef ds:uri="http://schemas.openxmlformats.org/package/2006/metadata/core-properties"/>
    <ds:schemaRef ds:uri="http://schemas.microsoft.com/office/2006/documentManagement/types"/>
    <ds:schemaRef ds:uri="230e9df3-be65-4c73-a93b-d1236ebd677e"/>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A80AD4D6-2712-4EC3-A727-A5652AD67F9C}">
  <ds:schemaRefs>
    <ds:schemaRef ds:uri="http://schemas.microsoft.com/sharepoint/v3/contenttype/forms"/>
  </ds:schemaRefs>
</ds:datastoreItem>
</file>

<file path=customXml/itemProps3.xml><?xml version="1.0" encoding="utf-8"?>
<ds:datastoreItem xmlns:ds="http://schemas.openxmlformats.org/officeDocument/2006/customXml" ds:itemID="{A704BC66-A771-492B-8E79-E3C5E33B71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
  <TotalTime>19</TotalTime>
  <Words>1543</Words>
  <Application>Microsoft Office PowerPoint</Application>
  <PresentationFormat>Widescreen</PresentationFormat>
  <Paragraphs>93</Paragraphs>
  <Slides>10</Slides>
  <Notes>10</Notes>
  <HiddenSlides>0</HiddenSlides>
  <MMClips>10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Exercise and Movement in People with Substance Use Disorders Rural Opioid Technical Assistance Course Pacific Southwest Region</vt:lpstr>
      <vt:lpstr>Module 5: Exercise and SUD:           ACSM “Call to Action” and Summary  </vt:lpstr>
      <vt:lpstr>Call to Action Statement</vt:lpstr>
      <vt:lpstr>ACSM “Call to Action”:  Exercise as Medicine for People with SUD </vt:lpstr>
      <vt:lpstr>Mind-Body Exercises, Sports, Community Activity Programs and General Movement</vt:lpstr>
      <vt:lpstr>Summary: Benefits of Exercise in People with SUD: Similar to General Population ??? </vt:lpstr>
      <vt:lpstr>Reference List</vt:lpstr>
      <vt:lpstr>Reference List</vt:lpstr>
      <vt:lpstr>Reference List</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Exercise and Movement in People with Substance Use Disorders Rural Opioid Technical Assistance Course Pacific Southwest Region</dc:title>
  <dc:subject/>
  <dc:creator>Nora Nock</dc:creator>
  <cp:keywords/>
  <dc:description/>
  <cp:lastModifiedBy>Cameran Rynearson</cp:lastModifiedBy>
  <cp:revision>20</cp:revision>
  <dcterms:created xsi:type="dcterms:W3CDTF">2021-02-18T07:10:18Z</dcterms:created>
  <dcterms:modified xsi:type="dcterms:W3CDTF">2025-09-26T19:57:09Z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