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4"/>
  </p:notesMasterIdLst>
  <p:sldIdLst>
    <p:sldId id="284"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81042-9168-45BD-A19D-5A508DAFB4E1}" v="9" dt="2025-09-26T19:54:52.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9" autoAdjust="0"/>
    <p:restoredTop sz="94658" autoAdjust="0"/>
  </p:normalViewPr>
  <p:slideViewPr>
    <p:cSldViewPr snapToGrid="0">
      <p:cViewPr varScale="1">
        <p:scale>
          <a:sx n="59" d="100"/>
          <a:sy n="59" d="100"/>
        </p:scale>
        <p:origin x="192" y="80"/>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an Rynearson" userId="WI2BByrGEIWhYKMiqnkTgcgqFNbfSHjHHQP2zr00Fms=" providerId="None" clId="Web-{F6C81042-9168-45BD-A19D-5A508DAFB4E1}"/>
    <pc:docChg chg="modSld">
      <pc:chgData name="Cameran Rynearson" userId="WI2BByrGEIWhYKMiqnkTgcgqFNbfSHjHHQP2zr00Fms=" providerId="None" clId="Web-{F6C81042-9168-45BD-A19D-5A508DAFB4E1}" dt="2025-09-26T19:54:52.681" v="8"/>
      <pc:docMkLst>
        <pc:docMk/>
      </pc:docMkLst>
      <pc:sldChg chg="modSp">
        <pc:chgData name="Cameran Rynearson" userId="WI2BByrGEIWhYKMiqnkTgcgqFNbfSHjHHQP2zr00Fms=" providerId="None" clId="Web-{F6C81042-9168-45BD-A19D-5A508DAFB4E1}" dt="2025-09-26T19:54:27.008" v="4"/>
        <pc:sldMkLst>
          <pc:docMk/>
          <pc:sldMk cId="672624910" sldId="276"/>
        </pc:sldMkLst>
        <pc:picChg chg="mod">
          <ac:chgData name="Cameran Rynearson" userId="WI2BByrGEIWhYKMiqnkTgcgqFNbfSHjHHQP2zr00Fms=" providerId="None" clId="Web-{F6C81042-9168-45BD-A19D-5A508DAFB4E1}" dt="2025-09-26T19:54:09.586" v="3"/>
          <ac:picMkLst>
            <pc:docMk/>
            <pc:sldMk cId="672624910" sldId="276"/>
            <ac:picMk id="6" creationId="{3740605B-2FA9-43E1-8B4E-1F470F0C8590}"/>
          </ac:picMkLst>
        </pc:picChg>
        <pc:picChg chg="mod">
          <ac:chgData name="Cameran Rynearson" userId="WI2BByrGEIWhYKMiqnkTgcgqFNbfSHjHHQP2zr00Fms=" providerId="None" clId="Web-{F6C81042-9168-45BD-A19D-5A508DAFB4E1}" dt="2025-09-26T19:54:27.008" v="4"/>
          <ac:picMkLst>
            <pc:docMk/>
            <pc:sldMk cId="672624910" sldId="276"/>
            <ac:picMk id="7" creationId="{817E79A1-2A56-401C-BFA5-9567A0B8405A}"/>
          </ac:picMkLst>
        </pc:picChg>
      </pc:sldChg>
      <pc:sldChg chg="modSp">
        <pc:chgData name="Cameran Rynearson" userId="WI2BByrGEIWhYKMiqnkTgcgqFNbfSHjHHQP2zr00Fms=" providerId="None" clId="Web-{F6C81042-9168-45BD-A19D-5A508DAFB4E1}" dt="2025-09-26T19:54:52.681" v="8"/>
        <pc:sldMkLst>
          <pc:docMk/>
          <pc:sldMk cId="1061834384" sldId="278"/>
        </pc:sldMkLst>
        <pc:picChg chg="mod">
          <ac:chgData name="Cameran Rynearson" userId="WI2BByrGEIWhYKMiqnkTgcgqFNbfSHjHHQP2zr00Fms=" providerId="None" clId="Web-{F6C81042-9168-45BD-A19D-5A508DAFB4E1}" dt="2025-09-26T19:54:44.415" v="7"/>
          <ac:picMkLst>
            <pc:docMk/>
            <pc:sldMk cId="1061834384" sldId="278"/>
            <ac:picMk id="6" creationId="{3740605B-2FA9-43E1-8B4E-1F470F0C8590}"/>
          </ac:picMkLst>
        </pc:picChg>
        <pc:picChg chg="mod">
          <ac:chgData name="Cameran Rynearson" userId="WI2BByrGEIWhYKMiqnkTgcgqFNbfSHjHHQP2zr00Fms=" providerId="None" clId="Web-{F6C81042-9168-45BD-A19D-5A508DAFB4E1}" dt="2025-09-26T19:54:52.681" v="8"/>
          <ac:picMkLst>
            <pc:docMk/>
            <pc:sldMk cId="1061834384" sldId="278"/>
            <ac:picMk id="7" creationId="{817E79A1-2A56-401C-BFA5-9567A0B840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ournals.sagepub.com/doi/10.1177/00220426251346673#bibr48-0022042625134667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journals.sagepub.com/doi/10.1177/00220426251346673#bibr31-00220426251346673" TargetMode="External"/><Relationship Id="rId3" Type="http://schemas.openxmlformats.org/officeDocument/2006/relationships/hyperlink" Target="https://journals.sagepub.com/doi/10.1177/00220426251346673#bibr47-00220426251346673" TargetMode="External"/><Relationship Id="rId7" Type="http://schemas.openxmlformats.org/officeDocument/2006/relationships/hyperlink" Target="https://journals.sagepub.com/doi/10.1177/00220426251346673#bibr25-00220426251346673" TargetMode="External"/><Relationship Id="rId12" Type="http://schemas.openxmlformats.org/officeDocument/2006/relationships/hyperlink" Target="https://pubmed.ncbi.nlm.nih.gov/?term=Abrahamsson+T&amp;cauthor_id=2831580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journals.sagepub.com/doi/10.1177/00220426251346673#bibr9-00220426251346673" TargetMode="External"/><Relationship Id="rId11" Type="http://schemas.openxmlformats.org/officeDocument/2006/relationships/hyperlink" Target="https://journals.sagepub.com/doi/10.1177/00220426251346673#bibr70-00220426251346673" TargetMode="External"/><Relationship Id="rId5" Type="http://schemas.openxmlformats.org/officeDocument/2006/relationships/hyperlink" Target="https://journals.sagepub.com/doi/10.1177/00220426251346673#bibr57-00220426251346673" TargetMode="External"/><Relationship Id="rId10" Type="http://schemas.openxmlformats.org/officeDocument/2006/relationships/hyperlink" Target="https://journals.sagepub.com/doi/10.1177/00220426251346673#bibr51-00220426251346673" TargetMode="External"/><Relationship Id="rId4" Type="http://schemas.openxmlformats.org/officeDocument/2006/relationships/hyperlink" Target="https://journals.sagepub.com/doi/10.1177/00220426251346673#bibr52-00220426251346673" TargetMode="External"/><Relationship Id="rId9" Type="http://schemas.openxmlformats.org/officeDocument/2006/relationships/hyperlink" Target="https://journals.sagepub.com/doi/10.1177/00220426251346673#bibr39-0022042625134667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ochranelibrary.com/cdsr/doi/10.1002/14651858.CD007896.pub4/references#CD007896-bbs2-023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Welcome to</a:t>
            </a:r>
            <a:r>
              <a:rPr lang="en-US" baseline="0" dirty="0"/>
              <a:t> Module 4 of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Medications</a:t>
            </a:r>
            <a:r>
              <a:rPr lang="en-US" baseline="0" dirty="0"/>
              <a:t> for OUD</a:t>
            </a:r>
            <a:r>
              <a:rPr lang="en-US" dirty="0"/>
              <a:t> help reduce opioid cravings and increase abstinence (</a:t>
            </a:r>
            <a:r>
              <a:rPr lang="en-US" sz="1200" kern="1200" dirty="0">
                <a:solidFill>
                  <a:schemeClr val="tx1"/>
                </a:solidFill>
                <a:effectLst/>
                <a:latin typeface="+mn-lt"/>
                <a:ea typeface="+mn-ea"/>
                <a:cs typeface="+mn-cs"/>
                <a:hlinkClick r:id="rId3"/>
              </a:rPr>
              <a:t>National Academies of Science, Engineering, and Medicine, 2019</a:t>
            </a:r>
            <a:r>
              <a:rPr lang="en-US" dirty="0"/>
              <a:t>). </a:t>
            </a:r>
          </a:p>
          <a:p>
            <a:pPr marL="171450" indent="-171450">
              <a:buFontTx/>
              <a:buChar char="-"/>
            </a:pPr>
            <a:r>
              <a:rPr lang="en-US" dirty="0"/>
              <a:t>Despite its proven efficacy in reducing opioid cravings and withdrawal symptoms, methadone has</a:t>
            </a:r>
            <a:r>
              <a:rPr lang="en-US" baseline="0" dirty="0"/>
              <a:t> several side effects </a:t>
            </a:r>
          </a:p>
          <a:p>
            <a:pPr marL="171450" indent="-171450">
              <a:buFontTx/>
              <a:buChar char="-"/>
            </a:pPr>
            <a:r>
              <a:rPr lang="en-US" baseline="0" dirty="0"/>
              <a:t>In a study including 200 people with OUD under methadone maintenance therapy for an average of 2.2 years [mean dose of 52.1 ± 27.5 mg/day]</a:t>
            </a:r>
          </a:p>
          <a:p>
            <a:pPr marL="171450" indent="-171450">
              <a:buFontTx/>
              <a:buChar char="-"/>
            </a:pPr>
            <a:r>
              <a:rPr lang="en-US" baseline="0" dirty="0"/>
              <a:t>QT interval prolongation, which is a marker of potential ventricular arrhythmias and sudden cardiac arrest,  was observed in 38% of participants.</a:t>
            </a:r>
          </a:p>
          <a:p>
            <a:pPr marL="171450" indent="-171450">
              <a:buFontTx/>
              <a:buChar char="-"/>
            </a:pPr>
            <a:r>
              <a:rPr lang="en-US" baseline="0" dirty="0"/>
              <a:t>13.5% and 8% exhibited mild and moderate left ventricular ejection fraction (LVEF), which is a measure of cardiac contractility</a:t>
            </a:r>
          </a:p>
          <a:p>
            <a:pPr marL="171450" indent="-171450">
              <a:buFontTx/>
              <a:buChar char="-"/>
            </a:pPr>
            <a:r>
              <a:rPr lang="en-US" dirty="0"/>
              <a:t>Significant correlations were observed between methadone dose and duration and these biomarkers of cardiac dysfunction suggesting</a:t>
            </a:r>
            <a:r>
              <a:rPr lang="en-US" baseline="0" dirty="0"/>
              <a:t> dose and time dependent </a:t>
            </a:r>
            <a:r>
              <a:rPr lang="en-US" dirty="0" err="1"/>
              <a:t>cardiotoxic</a:t>
            </a:r>
            <a:r>
              <a:rPr lang="en-US" dirty="0"/>
              <a:t> effects of </a:t>
            </a:r>
            <a:r>
              <a:rPr lang="en-US" dirty="0" err="1"/>
              <a:t>methadone</a:t>
            </a:r>
            <a:r>
              <a:rPr lang="en-US" baseline="0" dirty="0" err="1"/>
              <a:t>effect</a:t>
            </a:r>
            <a:r>
              <a:rPr lang="en-US" baseline="0" dirty="0"/>
              <a:t> </a:t>
            </a:r>
            <a:r>
              <a:rPr lang="en-US" dirty="0"/>
              <a:t>  </a:t>
            </a:r>
            <a:endParaRPr lang="en-US" baseline="0" dirty="0"/>
          </a:p>
          <a:p>
            <a:pPr marL="171450" indent="-171450">
              <a:buFontTx/>
              <a:buChar char="-"/>
            </a:pPr>
            <a:r>
              <a:rPr lang="en-US" baseline="0" dirty="0"/>
              <a:t>[Left ventricular end-diastolic diameter (LVEDD, an indicator of ventricular remodeling) was observed in 12.5% ]</a:t>
            </a:r>
          </a:p>
          <a:p>
            <a:pPr marL="171450" indent="-171450">
              <a:buFontTx/>
              <a:buChar char="-"/>
            </a:pPr>
            <a:r>
              <a:rPr lang="en-US" baseline="0" dirty="0"/>
              <a:t>[now clinical guidelines recommending baseline electrocardiograms (ECGs), regular monitoring, and evaluation for underlying cardiac risk factors]</a:t>
            </a:r>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10</a:t>
            </a:fld>
            <a:endParaRPr lang="en-US"/>
          </a:p>
        </p:txBody>
      </p:sp>
    </p:spTree>
    <p:extLst>
      <p:ext uri="{BB962C8B-B14F-4D97-AF65-F5344CB8AC3E}">
        <p14:creationId xmlns:p14="http://schemas.microsoft.com/office/powerpoint/2010/main" val="351666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medications used to treat</a:t>
            </a:r>
            <a:r>
              <a:rPr lang="en-US" baseline="0" dirty="0"/>
              <a:t> OUD such as </a:t>
            </a:r>
            <a:r>
              <a:rPr lang="en-US" dirty="0"/>
              <a:t>Methadone</a:t>
            </a:r>
            <a:r>
              <a:rPr lang="en-US" baseline="0" dirty="0"/>
              <a:t> may increase weight </a:t>
            </a:r>
          </a:p>
          <a:p>
            <a:pPr marL="171450" indent="-171450">
              <a:buFontTx/>
              <a:buChar char="-"/>
            </a:pPr>
            <a:r>
              <a:rPr lang="en-US" baseline="0" dirty="0"/>
              <a:t>&amp; this weight gain may be substantially greater in women than in men </a:t>
            </a:r>
          </a:p>
          <a:p>
            <a:pPr marL="171450" indent="-171450">
              <a:buFontTx/>
              <a:buChar char="-"/>
            </a:pPr>
            <a:r>
              <a:rPr lang="en-US" baseline="0" dirty="0"/>
              <a:t>Weight gain and obesity can lead to an increase risk of cardiovascular disease, diabetes and stroke as well as certain cancers</a:t>
            </a:r>
          </a:p>
          <a:p>
            <a:pPr marL="0" indent="0">
              <a:buFontTx/>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11</a:t>
            </a:fld>
            <a:endParaRPr lang="en-US"/>
          </a:p>
        </p:txBody>
      </p:sp>
    </p:spTree>
    <p:extLst>
      <p:ext uri="{BB962C8B-B14F-4D97-AF65-F5344CB8AC3E}">
        <p14:creationId xmlns:p14="http://schemas.microsoft.com/office/powerpoint/2010/main" val="385392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b="0" dirty="0">
                <a:latin typeface="Arial" panose="020B0604020202020204" pitchFamily="34" charset="0"/>
                <a:cs typeface="Arial" panose="020B0604020202020204" pitchFamily="34" charset="0"/>
              </a:rPr>
              <a:t>About</a:t>
            </a:r>
            <a:r>
              <a:rPr lang="en-US" sz="1200" b="0" baseline="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1 Million of the 6 million Americans with an OUD report co-occurring mental illness </a:t>
            </a:r>
          </a:p>
        </p:txBody>
      </p:sp>
      <p:sp>
        <p:nvSpPr>
          <p:cNvPr id="4" name="Slide Number Placeholder 3"/>
          <p:cNvSpPr>
            <a:spLocks noGrp="1"/>
          </p:cNvSpPr>
          <p:nvPr>
            <p:ph type="sldNum" sz="quarter" idx="10"/>
          </p:nvPr>
        </p:nvSpPr>
        <p:spPr/>
        <p:txBody>
          <a:bodyPr/>
          <a:lstStyle/>
          <a:p>
            <a:fld id="{98C46870-62E8-46C2-959B-E0AFD6E6AA6E}" type="slidenum">
              <a:rPr lang="en-US" smtClean="0"/>
              <a:t>12</a:t>
            </a:fld>
            <a:endParaRPr lang="en-US"/>
          </a:p>
        </p:txBody>
      </p:sp>
    </p:spTree>
    <p:extLst>
      <p:ext uri="{BB962C8B-B14F-4D97-AF65-F5344CB8AC3E}">
        <p14:creationId xmlns:p14="http://schemas.microsoft.com/office/powerpoint/2010/main" val="1639695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individuals who receive MOUD are also taking psychotropic medications (</a:t>
            </a:r>
            <a:r>
              <a:rPr lang="en-US" sz="1200" kern="1200" dirty="0">
                <a:solidFill>
                  <a:schemeClr val="tx1"/>
                </a:solidFill>
                <a:effectLst/>
                <a:latin typeface="+mn-lt"/>
                <a:ea typeface="+mn-ea"/>
                <a:cs typeface="+mn-cs"/>
                <a:hlinkClick r:id="rId3"/>
              </a:rPr>
              <a:t>Morin et al., 2020</a:t>
            </a:r>
            <a:r>
              <a:rPr lang="en-US" dirty="0"/>
              <a:t>; </a:t>
            </a:r>
            <a:r>
              <a:rPr lang="en-US" sz="1200" kern="1200" dirty="0" err="1">
                <a:solidFill>
                  <a:schemeClr val="tx1"/>
                </a:solidFill>
                <a:effectLst/>
                <a:latin typeface="+mn-lt"/>
                <a:ea typeface="+mn-ea"/>
                <a:cs typeface="+mn-cs"/>
                <a:hlinkClick r:id="rId4"/>
              </a:rPr>
              <a:t>Peles</a:t>
            </a:r>
            <a:r>
              <a:rPr lang="en-US" sz="1200" kern="1200" dirty="0">
                <a:solidFill>
                  <a:schemeClr val="tx1"/>
                </a:solidFill>
                <a:effectLst/>
                <a:latin typeface="+mn-lt"/>
                <a:ea typeface="+mn-ea"/>
                <a:cs typeface="+mn-cs"/>
                <a:hlinkClick r:id="rId4"/>
              </a:rPr>
              <a:t> et al., 2007</a:t>
            </a:r>
            <a:r>
              <a:rPr lang="en-US" dirty="0"/>
              <a:t>; </a:t>
            </a:r>
            <a:r>
              <a:rPr lang="en-US" sz="1200" kern="1200" dirty="0">
                <a:solidFill>
                  <a:schemeClr val="tx1"/>
                </a:solidFill>
                <a:effectLst/>
                <a:latin typeface="+mn-lt"/>
                <a:ea typeface="+mn-ea"/>
                <a:cs typeface="+mn-cs"/>
                <a:hlinkClick r:id="rId5"/>
              </a:rPr>
              <a:t>Samples et al., 2018</a:t>
            </a:r>
            <a:r>
              <a:rPr lang="en-US" dirty="0"/>
              <a:t>). </a:t>
            </a:r>
          </a:p>
          <a:p>
            <a:pPr marL="171450" indent="-171450">
              <a:buFontTx/>
              <a:buChar char="-"/>
            </a:pPr>
            <a:r>
              <a:rPr lang="en-US" dirty="0"/>
              <a:t>About</a:t>
            </a:r>
            <a:r>
              <a:rPr lang="en-US" baseline="0" dirty="0"/>
              <a:t> </a:t>
            </a:r>
            <a:r>
              <a:rPr lang="en-US" dirty="0"/>
              <a:t>70–87% of individuals receiving MOUD reported at least one co-occurring psychiatric diagnosis, and nearly half were taking at least one psychiatric medication (</a:t>
            </a:r>
            <a:r>
              <a:rPr lang="en-US" sz="1200" kern="1200" dirty="0">
                <a:solidFill>
                  <a:schemeClr val="tx1"/>
                </a:solidFill>
                <a:effectLst/>
                <a:latin typeface="+mn-lt"/>
                <a:ea typeface="+mn-ea"/>
                <a:cs typeface="+mn-cs"/>
                <a:hlinkClick r:id="rId3"/>
              </a:rPr>
              <a:t>Morin et al., 2020</a:t>
            </a:r>
            <a:r>
              <a:rPr lang="en-US" dirty="0"/>
              <a:t>; </a:t>
            </a:r>
            <a:r>
              <a:rPr lang="en-US" sz="1200" kern="1200" dirty="0" err="1">
                <a:solidFill>
                  <a:schemeClr val="tx1"/>
                </a:solidFill>
                <a:effectLst/>
                <a:latin typeface="+mn-lt"/>
                <a:ea typeface="+mn-ea"/>
                <a:cs typeface="+mn-cs"/>
                <a:hlinkClick r:id="rId4"/>
              </a:rPr>
              <a:t>Peles</a:t>
            </a:r>
            <a:r>
              <a:rPr lang="en-US" sz="1200" kern="1200" dirty="0">
                <a:solidFill>
                  <a:schemeClr val="tx1"/>
                </a:solidFill>
                <a:effectLst/>
                <a:latin typeface="+mn-lt"/>
                <a:ea typeface="+mn-ea"/>
                <a:cs typeface="+mn-cs"/>
                <a:hlinkClick r:id="rId4"/>
              </a:rPr>
              <a:t> et al., 2007</a:t>
            </a:r>
            <a:r>
              <a:rPr lang="en-US" dirty="0"/>
              <a:t>; </a:t>
            </a:r>
            <a:r>
              <a:rPr lang="en-US" sz="1200" kern="1200" dirty="0">
                <a:solidFill>
                  <a:schemeClr val="tx1"/>
                </a:solidFill>
                <a:effectLst/>
                <a:latin typeface="+mn-lt"/>
                <a:ea typeface="+mn-ea"/>
                <a:cs typeface="+mn-cs"/>
                <a:hlinkClick r:id="rId5"/>
              </a:rPr>
              <a:t>Samples et al., 2018</a:t>
            </a:r>
            <a:r>
              <a:rPr lang="en-US" dirty="0"/>
              <a:t>).</a:t>
            </a:r>
          </a:p>
          <a:p>
            <a:pPr marL="171450" indent="-171450">
              <a:buFontTx/>
              <a:buChar char="-"/>
            </a:pPr>
            <a:r>
              <a:rPr lang="en-US" dirty="0"/>
              <a:t>Some people taking MOUD might experience side-effects that exacerbate their mental health challenges, such as anxiety (</a:t>
            </a:r>
            <a:r>
              <a:rPr lang="en-US" sz="1200" kern="1200" dirty="0">
                <a:solidFill>
                  <a:schemeClr val="tx1"/>
                </a:solidFill>
                <a:effectLst/>
                <a:latin typeface="+mn-lt"/>
                <a:ea typeface="+mn-ea"/>
                <a:cs typeface="+mn-cs"/>
                <a:hlinkClick r:id="rId6"/>
              </a:rPr>
              <a:t>Elkader et al., 2009</a:t>
            </a:r>
            <a:r>
              <a:rPr lang="en-US" dirty="0"/>
              <a:t>; </a:t>
            </a:r>
            <a:r>
              <a:rPr lang="en-US" sz="1200" kern="1200" dirty="0" err="1">
                <a:solidFill>
                  <a:schemeClr val="tx1"/>
                </a:solidFill>
                <a:effectLst/>
                <a:latin typeface="+mn-lt"/>
                <a:ea typeface="+mn-ea"/>
                <a:cs typeface="+mn-cs"/>
                <a:hlinkClick r:id="rId7"/>
              </a:rPr>
              <a:t>Kampman</a:t>
            </a:r>
            <a:r>
              <a:rPr lang="en-US" sz="1200" kern="1200" dirty="0">
                <a:solidFill>
                  <a:schemeClr val="tx1"/>
                </a:solidFill>
                <a:effectLst/>
                <a:latin typeface="+mn-lt"/>
                <a:ea typeface="+mn-ea"/>
                <a:cs typeface="+mn-cs"/>
                <a:hlinkClick r:id="rId7"/>
              </a:rPr>
              <a:t> &amp; Jarvis, 2015</a:t>
            </a:r>
            <a:r>
              <a:rPr lang="en-US" dirty="0"/>
              <a:t>; </a:t>
            </a:r>
            <a:r>
              <a:rPr lang="en-US" sz="1200" kern="1200" dirty="0">
                <a:solidFill>
                  <a:schemeClr val="tx1"/>
                </a:solidFill>
                <a:effectLst/>
                <a:latin typeface="+mn-lt"/>
                <a:ea typeface="+mn-ea"/>
                <a:cs typeface="+mn-cs"/>
                <a:hlinkClick r:id="rId8"/>
              </a:rPr>
              <a:t>Lamont et al., 2020</a:t>
            </a:r>
            <a:r>
              <a:rPr lang="en-US" dirty="0"/>
              <a:t>; </a:t>
            </a:r>
            <a:r>
              <a:rPr lang="en-US" sz="1200" kern="1200" dirty="0" err="1">
                <a:solidFill>
                  <a:schemeClr val="tx1"/>
                </a:solidFill>
                <a:effectLst/>
                <a:latin typeface="+mn-lt"/>
                <a:ea typeface="+mn-ea"/>
                <a:cs typeface="+mn-cs"/>
                <a:hlinkClick r:id="rId9"/>
              </a:rPr>
              <a:t>Maremmani</a:t>
            </a:r>
            <a:r>
              <a:rPr lang="en-US" sz="1200" kern="1200" dirty="0">
                <a:solidFill>
                  <a:schemeClr val="tx1"/>
                </a:solidFill>
                <a:effectLst/>
                <a:latin typeface="+mn-lt"/>
                <a:ea typeface="+mn-ea"/>
                <a:cs typeface="+mn-cs"/>
                <a:hlinkClick r:id="rId9"/>
              </a:rPr>
              <a:t> et al., 2019</a:t>
            </a:r>
            <a:r>
              <a:rPr lang="en-US" dirty="0"/>
              <a:t>; </a:t>
            </a:r>
            <a:r>
              <a:rPr lang="en-US" sz="1200" kern="1200" dirty="0" err="1">
                <a:solidFill>
                  <a:schemeClr val="tx1"/>
                </a:solidFill>
                <a:effectLst/>
                <a:latin typeface="+mn-lt"/>
                <a:ea typeface="+mn-ea"/>
                <a:cs typeface="+mn-cs"/>
                <a:hlinkClick r:id="rId10"/>
              </a:rPr>
              <a:t>Pedrelli</a:t>
            </a:r>
            <a:r>
              <a:rPr lang="en-US" sz="1200" kern="1200" dirty="0">
                <a:solidFill>
                  <a:schemeClr val="tx1"/>
                </a:solidFill>
                <a:effectLst/>
                <a:latin typeface="+mn-lt"/>
                <a:ea typeface="+mn-ea"/>
                <a:cs typeface="+mn-cs"/>
                <a:hlinkClick r:id="rId10"/>
              </a:rPr>
              <a:t> et al., 2011</a:t>
            </a:r>
            <a:r>
              <a:rPr lang="en-US" dirty="0"/>
              <a:t>; </a:t>
            </a:r>
            <a:r>
              <a:rPr lang="en-US" sz="1200" kern="1200" dirty="0" err="1">
                <a:solidFill>
                  <a:schemeClr val="tx1"/>
                </a:solidFill>
                <a:effectLst/>
                <a:latin typeface="+mn-lt"/>
                <a:ea typeface="+mn-ea"/>
                <a:cs typeface="+mn-cs"/>
                <a:hlinkClick r:id="rId11"/>
              </a:rPr>
              <a:t>Zoorob</a:t>
            </a:r>
            <a:r>
              <a:rPr lang="en-US" sz="1200" kern="1200" dirty="0">
                <a:solidFill>
                  <a:schemeClr val="tx1"/>
                </a:solidFill>
                <a:effectLst/>
                <a:latin typeface="+mn-lt"/>
                <a:ea typeface="+mn-ea"/>
                <a:cs typeface="+mn-cs"/>
                <a:hlinkClick r:id="rId11"/>
              </a:rPr>
              <a:t> et al., 2018</a:t>
            </a:r>
            <a:r>
              <a:rPr lang="en-US" dirty="0"/>
              <a:t>).</a:t>
            </a:r>
          </a:p>
          <a:p>
            <a:pPr marL="171450" indent="-171450">
              <a:buFontTx/>
              <a:buChar char="-"/>
            </a:pPr>
            <a:r>
              <a:rPr lang="en-US" dirty="0"/>
              <a:t>benzodiazepines are commonly prescribed to MOUD</a:t>
            </a:r>
            <a:r>
              <a:rPr lang="en-US" baseline="0" dirty="0"/>
              <a:t> </a:t>
            </a:r>
            <a:r>
              <a:rPr lang="en-US" dirty="0"/>
              <a:t>patients </a:t>
            </a:r>
          </a:p>
          <a:p>
            <a:pPr marL="171450" indent="-171450">
              <a:buFontTx/>
              <a:buChar char="-"/>
            </a:pPr>
            <a:r>
              <a:rPr lang="en-US" dirty="0"/>
              <a:t>&amp; Benzodiazepine prescriptions have</a:t>
            </a:r>
            <a:r>
              <a:rPr lang="en-US" baseline="0" dirty="0"/>
              <a:t> been </a:t>
            </a:r>
            <a:r>
              <a:rPr lang="en-US" dirty="0"/>
              <a:t>associated with a higher risk</a:t>
            </a:r>
            <a:r>
              <a:rPr lang="en-US" baseline="0" dirty="0"/>
              <a:t> of </a:t>
            </a:r>
            <a:r>
              <a:rPr lang="en-US" dirty="0"/>
              <a:t>non-overdose death (HR: 2.02, 95% CI: 1.29-3.18) [</a:t>
            </a:r>
            <a:r>
              <a:rPr lang="en-US" dirty="0" err="1">
                <a:hlinkClick r:id="rId12"/>
              </a:rPr>
              <a:t>Abrahamsson</a:t>
            </a:r>
            <a:r>
              <a:rPr lang="en-US" dirty="0"/>
              <a:t> T</a:t>
            </a:r>
            <a:r>
              <a:rPr lang="en-US" baseline="30000" dirty="0"/>
              <a:t>T</a:t>
            </a:r>
            <a:r>
              <a:rPr lang="en-US" dirty="0"/>
              <a:t> Drug Alcohol Depend 2017 May 1:174:58-64. ]</a:t>
            </a:r>
          </a:p>
          <a:p>
            <a:pPr marL="171450" indent="-171450">
              <a:buFontTx/>
              <a:buChar char="-"/>
            </a:pPr>
            <a:r>
              <a:rPr lang="en-US" dirty="0"/>
              <a:t>[Participants with psychotic disorders were more likely to be prescribed antidepressants (OR = 2.12, 95% CI = 1.06, 4.22, </a:t>
            </a:r>
            <a:r>
              <a:rPr lang="en-US" i="1" dirty="0"/>
              <a:t>P</a:t>
            </a:r>
            <a:r>
              <a:rPr lang="en-US" dirty="0"/>
              <a:t> = .033), antipsychotics (OR = 3.57, 95% CI = 1.74, 7.32, </a:t>
            </a:r>
            <a:r>
              <a:rPr lang="en-US" i="1" dirty="0"/>
              <a:t>P</a:t>
            </a:r>
            <a:r>
              <a:rPr lang="en-US" dirty="0"/>
              <a:t> = .001), mood stabilizers (OR = 6.61, 95% CI = 1.51, 28.97, </a:t>
            </a:r>
            <a:r>
              <a:rPr lang="en-US" i="1" dirty="0"/>
              <a:t>P</a:t>
            </a:r>
            <a:r>
              <a:rPr lang="en-US" dirty="0"/>
              <a:t> = .012), and benzodiazepines (OR = 2.22, 95% CI = 1.11, 4.43, </a:t>
            </a:r>
            <a:r>
              <a:rPr lang="en-US" i="1" dirty="0"/>
              <a:t>P</a:t>
            </a:r>
            <a:r>
              <a:rPr lang="en-US" dirty="0"/>
              <a:t> = .024). </a:t>
            </a:r>
          </a:p>
        </p:txBody>
      </p:sp>
      <p:sp>
        <p:nvSpPr>
          <p:cNvPr id="4" name="Slide Number Placeholder 3"/>
          <p:cNvSpPr>
            <a:spLocks noGrp="1"/>
          </p:cNvSpPr>
          <p:nvPr>
            <p:ph type="sldNum" sz="quarter" idx="10"/>
          </p:nvPr>
        </p:nvSpPr>
        <p:spPr/>
        <p:txBody>
          <a:bodyPr/>
          <a:lstStyle/>
          <a:p>
            <a:fld id="{98C46870-62E8-46C2-959B-E0AFD6E6AA6E}" type="slidenum">
              <a:rPr lang="en-US" smtClean="0"/>
              <a:t>13</a:t>
            </a:fld>
            <a:endParaRPr lang="en-US"/>
          </a:p>
        </p:txBody>
      </p:sp>
    </p:spTree>
    <p:extLst>
      <p:ext uri="{BB962C8B-B14F-4D97-AF65-F5344CB8AC3E}">
        <p14:creationId xmlns:p14="http://schemas.microsoft.com/office/powerpoint/2010/main" val="4242826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many people with a SUD also have pain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And about 40-60% of people with an OUD also report having chronic pain</a:t>
            </a:r>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14</a:t>
            </a:fld>
            <a:endParaRPr lang="en-US"/>
          </a:p>
        </p:txBody>
      </p:sp>
    </p:spTree>
    <p:extLst>
      <p:ext uri="{BB962C8B-B14F-4D97-AF65-F5344CB8AC3E}">
        <p14:creationId xmlns:p14="http://schemas.microsoft.com/office/powerpoint/2010/main" val="3549728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In interviews with people with an OUD, we found that they viewed </a:t>
            </a:r>
            <a:r>
              <a:rPr lang="en-US" b="1" baseline="0" dirty="0"/>
              <a:t>PAIN as both a barrier</a:t>
            </a:r>
            <a:r>
              <a:rPr lang="en-US" baseline="0" dirty="0"/>
              <a:t> and a </a:t>
            </a:r>
            <a:r>
              <a:rPr lang="en-US" b="1" baseline="0" dirty="0"/>
              <a:t>facilitator to exercise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Some patients reported having a </a:t>
            </a:r>
            <a:r>
              <a:rPr lang="en-US" b="1" dirty="0"/>
              <a:t>fear of inducing or exacerbating their pain with exercise</a:t>
            </a:r>
            <a:endParaRPr lang="en-US" b="1"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They also reported other common barriers including lack of time &amp; access to resources including equipment</a:t>
            </a:r>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15</a:t>
            </a:fld>
            <a:endParaRPr lang="en-US"/>
          </a:p>
        </p:txBody>
      </p:sp>
    </p:spTree>
    <p:extLst>
      <p:ext uri="{BB962C8B-B14F-4D97-AF65-F5344CB8AC3E}">
        <p14:creationId xmlns:p14="http://schemas.microsoft.com/office/powerpoint/2010/main" val="89888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On</a:t>
            </a:r>
            <a:r>
              <a:rPr lang="en-US" baseline="0" dirty="0"/>
              <a:t> the other hand, many people with OUD talked about </a:t>
            </a:r>
            <a:r>
              <a:rPr lang="en-US" dirty="0"/>
              <a:t>how they</a:t>
            </a:r>
            <a:r>
              <a:rPr lang="en-US" baseline="0" dirty="0"/>
              <a:t> used </a:t>
            </a:r>
            <a:r>
              <a:rPr lang="en-US" dirty="0"/>
              <a:t>exercise including cycling, stretching &amp; yoga </a:t>
            </a:r>
            <a:r>
              <a:rPr lang="en-US" b="1" dirty="0"/>
              <a:t>to help relieve their pain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aseline="0" dirty="0"/>
              <a:t>Several people also stated that exercise helped them to reduce their drug cravings &amp; “build structure &amp; normalcy”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 facilitators</a:t>
            </a:r>
            <a:r>
              <a:rPr lang="en-US" baseline="0" dirty="0"/>
              <a:t> included social aspects &amp; using exercise as a distraction to “keep their mind off drugs”]  </a:t>
            </a:r>
            <a:endParaRPr lang="en-US" dirty="0"/>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16</a:t>
            </a:fld>
            <a:endParaRPr lang="en-US"/>
          </a:p>
        </p:txBody>
      </p:sp>
    </p:spTree>
    <p:extLst>
      <p:ext uri="{BB962C8B-B14F-4D97-AF65-F5344CB8AC3E}">
        <p14:creationId xmlns:p14="http://schemas.microsoft.com/office/powerpoint/2010/main" val="281522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b</a:t>
            </a:r>
            <a:r>
              <a:rPr lang="en-US" dirty="0"/>
              <a:t>ecause</a:t>
            </a:r>
            <a:r>
              <a:rPr lang="en-US" baseline="0" dirty="0"/>
              <a:t> of their concerns about pain, anxiety, their low self-efficacy for exercise and self-perceived poor overall health from the damage they may have done to their bodies from using drugs, m</a:t>
            </a:r>
            <a:r>
              <a:rPr lang="en-US" dirty="0"/>
              <a:t>ost people</a:t>
            </a:r>
            <a:r>
              <a:rPr lang="en-US" baseline="0" dirty="0"/>
              <a:t> </a:t>
            </a:r>
            <a:r>
              <a:rPr lang="en-US" dirty="0"/>
              <a:t>wanted</a:t>
            </a:r>
            <a:r>
              <a:rPr lang="en-US" baseline="0" dirty="0"/>
              <a:t> to have exercise </a:t>
            </a:r>
            <a:r>
              <a:rPr lang="en-US" b="1" baseline="0" dirty="0"/>
              <a:t>supervised</a:t>
            </a:r>
            <a:r>
              <a:rPr lang="en-US" baseline="0" dirty="0"/>
              <a:t> by qualified exercise professionals  </a:t>
            </a:r>
          </a:p>
          <a:p>
            <a:pPr marL="171450" indent="-171450">
              <a:buFontTx/>
              <a:buChar char="-"/>
            </a:pPr>
            <a:r>
              <a:rPr lang="en-US" baseline="0" dirty="0"/>
              <a:t>most also preferred a moderate intensity program [?offered 3 days per week with 30-60 minute sessions]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17</a:t>
            </a:fld>
            <a:endParaRPr lang="en-US"/>
          </a:p>
        </p:txBody>
      </p:sp>
    </p:spTree>
    <p:extLst>
      <p:ext uri="{BB962C8B-B14F-4D97-AF65-F5344CB8AC3E}">
        <p14:creationId xmlns:p14="http://schemas.microsoft.com/office/powerpoint/2010/main" val="1780555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t>
            </a:r>
            <a:r>
              <a:rPr lang="en-US" baseline="0" dirty="0"/>
              <a:t> however, at this time, we do NOT know what the optimal “dose” or frequency, intensity, duration of exercise is to prescribe to people with SUD because we need more studies evaluated different “doses” and types of exercise </a:t>
            </a:r>
          </a:p>
          <a:p>
            <a:pPr marL="0" indent="0">
              <a:buFontTx/>
              <a:buNone/>
            </a:pPr>
            <a:r>
              <a:rPr lang="en-US" baseline="0" dirty="0"/>
              <a:t>-</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18</a:t>
            </a:fld>
            <a:endParaRPr lang="en-US"/>
          </a:p>
        </p:txBody>
      </p:sp>
    </p:spTree>
    <p:extLst>
      <p:ext uri="{BB962C8B-B14F-4D97-AF65-F5344CB8AC3E}">
        <p14:creationId xmlns:p14="http://schemas.microsoft.com/office/powerpoint/2010/main" val="21483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However, As shown in this study on the left, there is a steep rise in self-reported mental health up to about 5000 steps per day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Which levels off around 10,000 steps per day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then there is a pretty sharp decline after about 16,000 steps per day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suggesting that becoming active at low and moderate levels provides substantial improvement in mental health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but extreme levels of exercise or “over-exercising” may adversely effect mental health as well as lead to injuries &amp; other illnesses </a:t>
            </a:r>
          </a:p>
          <a:p>
            <a:pPr marL="171450" indent="-171450">
              <a:buFontTx/>
              <a:buChar char="-"/>
            </a:pPr>
            <a:r>
              <a:rPr lang="en-US" dirty="0"/>
              <a:t>So</a:t>
            </a:r>
            <a:r>
              <a:rPr lang="en-US" baseline="0" dirty="0"/>
              <a:t> w</a:t>
            </a:r>
            <a:r>
              <a:rPr lang="en-US" dirty="0"/>
              <a:t>e must be conscious</a:t>
            </a:r>
            <a:r>
              <a:rPr lang="en-US" baseline="0" dirty="0"/>
              <a:t> </a:t>
            </a:r>
            <a:r>
              <a:rPr lang="en-US" dirty="0"/>
              <a:t>of the potential for “</a:t>
            </a:r>
            <a:r>
              <a:rPr lang="en-US" baseline="0" dirty="0"/>
              <a:t>addiction swapping” in people with a SUD due to co-occurring disorders,  </a:t>
            </a:r>
          </a:p>
          <a:p>
            <a:pPr marL="171450" indent="-171450">
              <a:buFontTx/>
              <a:buChar char="-"/>
            </a:pPr>
            <a:r>
              <a:rPr lang="en-US" baseline="0" dirty="0"/>
              <a:t>This will be discussed in more detail in other sections of the course</a:t>
            </a:r>
          </a:p>
          <a:p>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19</a:t>
            </a:fld>
            <a:endParaRPr lang="en-US"/>
          </a:p>
        </p:txBody>
      </p:sp>
    </p:spTree>
    <p:extLst>
      <p:ext uri="{BB962C8B-B14F-4D97-AF65-F5344CB8AC3E}">
        <p14:creationId xmlns:p14="http://schemas.microsoft.com/office/powerpoint/2010/main" val="303715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People</a:t>
            </a:r>
            <a:r>
              <a:rPr lang="en-US" baseline="0" dirty="0"/>
              <a:t> with a SUD may have a myriad of chronic health conditions that we need to be concerned with</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2</a:t>
            </a:fld>
            <a:endParaRPr lang="en-US"/>
          </a:p>
        </p:txBody>
      </p:sp>
    </p:spTree>
    <p:extLst>
      <p:ext uri="{BB962C8B-B14F-4D97-AF65-F5344CB8AC3E}">
        <p14:creationId xmlns:p14="http://schemas.microsoft.com/office/powerpoint/2010/main" val="159041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For example, people with a SUD are more likely to have hypertension &amp; COPD</a:t>
            </a:r>
            <a:r>
              <a:rPr lang="en-US" baseline="0" dirty="0"/>
              <a:t> or chronic obstructive pulmonary disease </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3</a:t>
            </a:fld>
            <a:endParaRPr lang="en-US"/>
          </a:p>
        </p:txBody>
      </p:sp>
    </p:spTree>
    <p:extLst>
      <p:ext uri="{BB962C8B-B14F-4D97-AF65-F5344CB8AC3E}">
        <p14:creationId xmlns:p14="http://schemas.microsoft.com/office/powerpoint/2010/main" val="189567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 recent meta analysis including 56 studies, found that chronic </a:t>
            </a:r>
            <a:r>
              <a:rPr lang="en-US" dirty="0"/>
              <a:t>amphetamine</a:t>
            </a:r>
            <a:r>
              <a:rPr lang="en-US" baseline="0" dirty="0"/>
              <a:t> use</a:t>
            </a:r>
            <a:r>
              <a:rPr lang="en-US" dirty="0"/>
              <a:t> increased</a:t>
            </a:r>
            <a:r>
              <a:rPr lang="en-US" baseline="0" dirty="0"/>
              <a:t> </a:t>
            </a:r>
            <a:r>
              <a:rPr lang="en-US" dirty="0"/>
              <a:t>systolic blood pressure (SBP) by 1.93 mmHg [95% CI 1.54 to 2.31] and diastolic blood pressure (DBP) by 1.84 mmHg [95% CI 1.51 to 2.16] [56 studies, 10,583 participants; high‐certainty evidence for both]</a:t>
            </a:r>
          </a:p>
          <a:p>
            <a:pPr marL="171450" indent="-171450">
              <a:buFontTx/>
              <a:buChar char="-"/>
            </a:pPr>
            <a:r>
              <a:rPr lang="en-US" dirty="0"/>
              <a:t>Although these increases of</a:t>
            </a:r>
            <a:r>
              <a:rPr lang="en-US" baseline="0" dirty="0"/>
              <a:t> about</a:t>
            </a:r>
            <a:r>
              <a:rPr lang="en-US" dirty="0"/>
              <a:t> 2 mmHg may seem small, they are clinically significant [</a:t>
            </a:r>
            <a:r>
              <a:rPr lang="en-US" dirty="0">
                <a:hlinkClick r:id="rId3" tooltip="ZhangL , LiL , AndellP , Garcia-ArgibayM , QuinnPD , D'OnofrioBM , et al. Attention-deficit/hyperactivity disorder medications and long-term risk of cardiovascular diseases. JAMA Psychiatry2024;81(2):178-87. [DOI: 10.1001/jamapsychiatry.2023.4294]"/>
              </a:rPr>
              <a:t>Zhang 2024</a:t>
            </a:r>
            <a:r>
              <a:rPr lang="en-US" dirty="0"/>
              <a:t>]</a:t>
            </a:r>
          </a:p>
        </p:txBody>
      </p:sp>
      <p:sp>
        <p:nvSpPr>
          <p:cNvPr id="4" name="Slide Number Placeholder 3"/>
          <p:cNvSpPr>
            <a:spLocks noGrp="1"/>
          </p:cNvSpPr>
          <p:nvPr>
            <p:ph type="sldNum" sz="quarter" idx="10"/>
          </p:nvPr>
        </p:nvSpPr>
        <p:spPr/>
        <p:txBody>
          <a:bodyPr/>
          <a:lstStyle/>
          <a:p>
            <a:fld id="{58B991B3-8A4D-4CBE-BE7B-BD0CA56577FD}" type="slidenum">
              <a:rPr lang="en-US" smtClean="0"/>
              <a:t>4</a:t>
            </a:fld>
            <a:endParaRPr lang="en-US"/>
          </a:p>
        </p:txBody>
      </p:sp>
    </p:spTree>
    <p:extLst>
      <p:ext uri="{BB962C8B-B14F-4D97-AF65-F5344CB8AC3E}">
        <p14:creationId xmlns:p14="http://schemas.microsoft.com/office/powerpoint/2010/main" val="17029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Chronic Cocaine users compared with non-cocaine users have</a:t>
            </a:r>
            <a:r>
              <a:rPr lang="en-US" baseline="0" dirty="0"/>
              <a:t> been shown to have a </a:t>
            </a:r>
            <a:r>
              <a:rPr lang="en-US" dirty="0"/>
              <a:t>significantly higher risk pulmonary hypertension</a:t>
            </a:r>
            <a:r>
              <a:rPr lang="en-US" baseline="0" dirty="0"/>
              <a:t> [</a:t>
            </a:r>
            <a:r>
              <a:rPr lang="en-US" dirty="0"/>
              <a:t>25% vs 10%, p = 0.012;</a:t>
            </a:r>
            <a:r>
              <a:rPr lang="en-US" baseline="0" dirty="0"/>
              <a:t> </a:t>
            </a:r>
            <a:r>
              <a:rPr lang="en-US" dirty="0"/>
              <a:t>[</a:t>
            </a:r>
            <a:r>
              <a:rPr lang="en-US" dirty="0" err="1"/>
              <a:t>sPAP</a:t>
            </a:r>
            <a:r>
              <a:rPr lang="en-US" dirty="0"/>
              <a:t> (mean ± standard deviation, 30.1 ± 13.1 vs 22.0 ± 9.8 mm Hg, p &lt;0.001)] </a:t>
            </a:r>
          </a:p>
        </p:txBody>
      </p:sp>
      <p:sp>
        <p:nvSpPr>
          <p:cNvPr id="4" name="Slide Number Placeholder 3"/>
          <p:cNvSpPr>
            <a:spLocks noGrp="1"/>
          </p:cNvSpPr>
          <p:nvPr>
            <p:ph type="sldNum" sz="quarter" idx="10"/>
          </p:nvPr>
        </p:nvSpPr>
        <p:spPr/>
        <p:txBody>
          <a:bodyPr/>
          <a:lstStyle/>
          <a:p>
            <a:fld id="{58B991B3-8A4D-4CBE-BE7B-BD0CA56577FD}" type="slidenum">
              <a:rPr lang="en-US" smtClean="0"/>
              <a:t>5</a:t>
            </a:fld>
            <a:endParaRPr lang="en-US"/>
          </a:p>
        </p:txBody>
      </p:sp>
    </p:spTree>
    <p:extLst>
      <p:ext uri="{BB962C8B-B14F-4D97-AF65-F5344CB8AC3E}">
        <p14:creationId xmlns:p14="http://schemas.microsoft.com/office/powerpoint/2010/main" val="101130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dirty="0"/>
              <a:t>I</a:t>
            </a:r>
            <a:r>
              <a:rPr lang="en-US" b="0" baseline="0" dirty="0"/>
              <a:t>n a study that examined heart function in methamphetamine‐associated pulmonary hypertension (MA‐PAH) compared with idiopathic or non-METH associated hypertension (IPAH),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0" baseline="0" dirty="0"/>
              <a:t>investigators found that </a:t>
            </a:r>
            <a:r>
              <a:rPr lang="en-US" dirty="0"/>
              <a:t>patients with METH associated hypertension had more right atrium dilation, more right ventricle dilation and lower right ventricle systolic</a:t>
            </a:r>
            <a:r>
              <a:rPr lang="en-US" baseline="0" dirty="0"/>
              <a:t> &amp; </a:t>
            </a:r>
            <a:r>
              <a:rPr lang="en-US" dirty="0"/>
              <a:t>diastolic function.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Suggesting</a:t>
            </a:r>
            <a:r>
              <a:rPr lang="en-US" baseline="0" dirty="0"/>
              <a:t> that</a:t>
            </a:r>
            <a:r>
              <a:rPr lang="en-US" dirty="0"/>
              <a:t> in addition to causing remodeling of the pulmonary vasculature, methamphetamines may have a direct </a:t>
            </a:r>
            <a:r>
              <a:rPr lang="en-US" dirty="0" err="1"/>
              <a:t>cardiotoxic</a:t>
            </a:r>
            <a:r>
              <a:rPr lang="en-US" dirty="0"/>
              <a:t> effect on the right heart.</a:t>
            </a:r>
          </a:p>
        </p:txBody>
      </p:sp>
      <p:sp>
        <p:nvSpPr>
          <p:cNvPr id="4" name="Slide Number Placeholder 3"/>
          <p:cNvSpPr>
            <a:spLocks noGrp="1"/>
          </p:cNvSpPr>
          <p:nvPr>
            <p:ph type="sldNum" sz="quarter" idx="10"/>
          </p:nvPr>
        </p:nvSpPr>
        <p:spPr/>
        <p:txBody>
          <a:bodyPr/>
          <a:lstStyle/>
          <a:p>
            <a:fld id="{58B991B3-8A4D-4CBE-BE7B-BD0CA56577FD}" type="slidenum">
              <a:rPr lang="en-US" smtClean="0"/>
              <a:t>6</a:t>
            </a:fld>
            <a:endParaRPr lang="en-US"/>
          </a:p>
        </p:txBody>
      </p:sp>
    </p:spTree>
    <p:extLst>
      <p:ext uri="{BB962C8B-B14F-4D97-AF65-F5344CB8AC3E}">
        <p14:creationId xmlns:p14="http://schemas.microsoft.com/office/powerpoint/2010/main" val="248508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Another meta analysis</a:t>
            </a:r>
            <a:r>
              <a:rPr lang="en-US" baseline="0" dirty="0"/>
              <a:t> </a:t>
            </a:r>
            <a:r>
              <a:rPr lang="en-US" dirty="0"/>
              <a:t>showed the use of opioids increases the risk of</a:t>
            </a:r>
            <a:r>
              <a:rPr lang="en-US" baseline="0" dirty="0"/>
              <a:t> n</a:t>
            </a:r>
            <a:r>
              <a:rPr lang="en-US" dirty="0"/>
              <a:t>ew-onset atrial fibrillation [hazard ratio 1.96, 95% confidence interval 1.43–2.69] </a:t>
            </a:r>
          </a:p>
          <a:p>
            <a:pPr marL="171450" indent="-171450">
              <a:buFontTx/>
              <a:buChar char="-"/>
            </a:pPr>
            <a:r>
              <a:rPr lang="en-US" dirty="0"/>
              <a:t>&amp; </a:t>
            </a:r>
            <a:r>
              <a:rPr lang="en-US" dirty="0" err="1"/>
              <a:t>Afib</a:t>
            </a:r>
            <a:r>
              <a:rPr lang="en-US" dirty="0"/>
              <a:t> has been associated with an increased risk of stroke, myocardial infarction</a:t>
            </a:r>
            <a:r>
              <a:rPr lang="en-US" baseline="0" dirty="0"/>
              <a:t> and heart failure</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7</a:t>
            </a:fld>
            <a:endParaRPr lang="en-US"/>
          </a:p>
        </p:txBody>
      </p:sp>
    </p:spTree>
    <p:extLst>
      <p:ext uri="{BB962C8B-B14F-4D97-AF65-F5344CB8AC3E}">
        <p14:creationId xmlns:p14="http://schemas.microsoft.com/office/powerpoint/2010/main" val="179516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a:t>And, Another recent meta-analysis found that c</a:t>
            </a:r>
            <a:r>
              <a:rPr lang="en-US" b="0" dirty="0"/>
              <a:t>hronic opioid misuse is associated with a</a:t>
            </a:r>
            <a:r>
              <a:rPr lang="en-US" b="0" baseline="0" dirty="0"/>
              <a:t> 74%</a:t>
            </a:r>
            <a:r>
              <a:rPr lang="en-US" b="0" dirty="0"/>
              <a:t> increase</a:t>
            </a:r>
            <a:r>
              <a:rPr lang="en-US" b="0" baseline="0" dirty="0"/>
              <a:t> in</a:t>
            </a:r>
            <a:r>
              <a:rPr lang="en-US" b="0" dirty="0"/>
              <a:t> risk</a:t>
            </a:r>
            <a:r>
              <a:rPr lang="en-US" b="0" baseline="0" dirty="0"/>
              <a:t> of all cardiovascular diseases </a:t>
            </a:r>
            <a:r>
              <a:rPr lang="en-US" b="0" dirty="0"/>
              <a:t>[summary</a:t>
            </a:r>
            <a:r>
              <a:rPr lang="en-US" b="0" baseline="0" dirty="0"/>
              <a:t> effect: </a:t>
            </a:r>
            <a:r>
              <a:rPr lang="en-US" b="0" dirty="0"/>
              <a:t>OR: 1.74, 95% CI: 1.12-2.70)]</a:t>
            </a:r>
          </a:p>
          <a:p>
            <a:pPr marL="171450" indent="-171450">
              <a:buFontTx/>
              <a:buChar char="-"/>
            </a:pPr>
            <a:r>
              <a:rPr lang="en-US" b="0" dirty="0"/>
              <a:t>With heart disease (OR: 1.51, 95% CI: 1.40-1.63) having</a:t>
            </a:r>
            <a:r>
              <a:rPr lang="en-US" b="0" baseline="0" dirty="0"/>
              <a:t> </a:t>
            </a:r>
            <a:r>
              <a:rPr lang="en-US" b="0" dirty="0"/>
              <a:t>the strongest association</a:t>
            </a:r>
          </a:p>
          <a:p>
            <a:pPr marL="171450" indent="-171450">
              <a:buFontTx/>
              <a:buChar char="-"/>
            </a:pPr>
            <a:r>
              <a:rPr lang="en-US" b="0" dirty="0"/>
              <a:t>[17 studies on a total of 1.7 million people. Most (9) looked at use of opium, 5 street drugs (heroin and fentanyl), and 5 prescription drugs]</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8</a:t>
            </a:fld>
            <a:endParaRPr lang="en-US"/>
          </a:p>
        </p:txBody>
      </p:sp>
    </p:spTree>
    <p:extLst>
      <p:ext uri="{BB962C8B-B14F-4D97-AF65-F5344CB8AC3E}">
        <p14:creationId xmlns:p14="http://schemas.microsoft.com/office/powerpoint/2010/main" val="386030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Thus, it is not surprising that people with a</a:t>
            </a:r>
            <a:r>
              <a:rPr lang="en-US" baseline="0" dirty="0"/>
              <a:t> </a:t>
            </a:r>
            <a:r>
              <a:rPr lang="en-US" dirty="0"/>
              <a:t>SUD have</a:t>
            </a:r>
            <a:r>
              <a:rPr lang="en-US" baseline="0" dirty="0"/>
              <a:t> been shown to</a:t>
            </a:r>
            <a:r>
              <a:rPr lang="en-US" dirty="0"/>
              <a:t> have lower </a:t>
            </a:r>
            <a:r>
              <a:rPr lang="en-US" baseline="0" dirty="0"/>
              <a:t>fitness levels than norms for their age &amp; gender [in people with out SUD] </a:t>
            </a:r>
          </a:p>
          <a:p>
            <a:pPr marL="171450" indent="-171450">
              <a:buFontTx/>
              <a:buChar char="-"/>
            </a:pPr>
            <a:r>
              <a:rPr lang="en-US" baseline="0" dirty="0"/>
              <a:t>And fitness may be even more reduced in women compared to men with a SUD</a:t>
            </a:r>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9</a:t>
            </a:fld>
            <a:endParaRPr lang="en-US"/>
          </a:p>
        </p:txBody>
      </p:sp>
    </p:spTree>
    <p:extLst>
      <p:ext uri="{BB962C8B-B14F-4D97-AF65-F5344CB8AC3E}">
        <p14:creationId xmlns:p14="http://schemas.microsoft.com/office/powerpoint/2010/main" val="263765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 bike">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766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61328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33B5EA-63F2-43F4-9A52-579103E5E909}"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268861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8CE7E6A5-A33E-F11B-568E-660730660A1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FC91480A-C095-F169-D5F2-466E0AC2F5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4"/>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5"/>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6"/>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image" Target="../media/image21.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g"/><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jpg"/><Relationship Id="rId5" Type="http://schemas.openxmlformats.org/officeDocument/2006/relationships/image" Target="../media/image2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jpg"/><Relationship Id="rId5" Type="http://schemas.openxmlformats.org/officeDocument/2006/relationships/image" Target="../media/image2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jpg"/><Relationship Id="rId5" Type="http://schemas.openxmlformats.org/officeDocument/2006/relationships/image" Target="../media/image2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0.xml"/><Relationship Id="rId7" Type="http://schemas.openxmlformats.org/officeDocument/2006/relationships/image" Target="../media/image15.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g"/><Relationship Id="rId5" Type="http://schemas.openxmlformats.org/officeDocument/2006/relationships/image" Target="../media/image1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17.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descr="Case Western Reserve University logo">
            <a:extLst>
              <a:ext uri="{FF2B5EF4-FFF2-40B4-BE49-F238E27FC236}">
                <a16:creationId xmlns:a16="http://schemas.microsoft.com/office/drawing/2014/main" id="{27A3BC49-7D2A-34ED-27D1-3D7884F49A8F}"/>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a:extLst>
              <a:ext uri="{FF2B5EF4-FFF2-40B4-BE49-F238E27FC236}">
                <a16:creationId xmlns:a16="http://schemas.microsoft.com/office/drawing/2014/main" id="{11D22D77-3B05-5A41-9A0B-A905BAFB34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a:extLst>
              <a:ext uri="{FF2B5EF4-FFF2-40B4-BE49-F238E27FC236}">
                <a16:creationId xmlns:a16="http://schemas.microsoft.com/office/drawing/2014/main" id="{15275F6D-70CA-70BC-5A9D-7D838FBB204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2026F2B-5AA5-B74C-DE52-A091F13E72F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2910642" y="3059444"/>
            <a:ext cx="2057400" cy="2057400"/>
          </a:xfrm>
          <a:prstGeom prst="ellipse">
            <a:avLst/>
          </a:prstGeom>
        </p:spPr>
      </p:pic>
    </p:spTree>
    <p:extLst>
      <p:ext uri="{BB962C8B-B14F-4D97-AF65-F5344CB8AC3E}">
        <p14:creationId xmlns:p14="http://schemas.microsoft.com/office/powerpoint/2010/main" val="721817438"/>
      </p:ext>
    </p:extLst>
  </p:cSld>
  <p:clrMapOvr>
    <a:masterClrMapping/>
  </p:clrMapOvr>
  <mc:AlternateContent xmlns:mc="http://schemas.openxmlformats.org/markup-compatibility/2006" xmlns:p14="http://schemas.microsoft.com/office/powerpoint/2010/main">
    <mc:Choice Requires="p14">
      <p:transition spd="slow" p14:dur="2000" advTm="7333"/>
    </mc:Choice>
    <mc:Fallback xmlns="">
      <p:transition spd="slow" advTm="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213480"/>
            <a:ext cx="12364398" cy="1305040"/>
          </a:xfrm>
        </p:spPr>
        <p:txBody>
          <a:bodyPr>
            <a:normAutofit fontScale="90000"/>
          </a:bodyPr>
          <a:lstStyle/>
          <a:p>
            <a:pPr algn="ctr"/>
            <a:r>
              <a:rPr lang="en-US" sz="4000" b="1" dirty="0">
                <a:latin typeface="Arial" panose="020B0604020202020204" pitchFamily="34" charset="0"/>
                <a:cs typeface="Arial" panose="020B0604020202020204" pitchFamily="34" charset="0"/>
              </a:rPr>
              <a:t>Medications for OUD: Methadone Maintenance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Therapy (MMT) Increases Cardiovascular Dysfunction </a:t>
            </a:r>
            <a:r>
              <a:rPr lang="en-US" sz="2667"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 </a:t>
            </a:r>
          </a:p>
        </p:txBody>
      </p:sp>
      <p:pic>
        <p:nvPicPr>
          <p:cNvPr id="5" name="Picture 4" descr="Studies showing that methadone maintenance therapy increases the risk of abnormal cardiac findings."/>
          <p:cNvPicPr>
            <a:picLocks noChangeAspect="1"/>
          </p:cNvPicPr>
          <p:nvPr/>
        </p:nvPicPr>
        <p:blipFill>
          <a:blip r:embed="rId5"/>
          <a:stretch>
            <a:fillRect/>
          </a:stretch>
        </p:blipFill>
        <p:spPr>
          <a:xfrm>
            <a:off x="1062871" y="1532491"/>
            <a:ext cx="3616368" cy="4263430"/>
          </a:xfrm>
          <a:prstGeom prst="rect">
            <a:avLst/>
          </a:prstGeom>
        </p:spPr>
      </p:pic>
      <p:pic>
        <p:nvPicPr>
          <p:cNvPr id="8" name="Picture 7" descr="Studies that show that long term methadone use increases the risk of abnormal cardiac findings."/>
          <p:cNvPicPr>
            <a:picLocks noChangeAspect="1"/>
          </p:cNvPicPr>
          <p:nvPr/>
        </p:nvPicPr>
        <p:blipFill>
          <a:blip r:embed="rId6"/>
          <a:stretch>
            <a:fillRect/>
          </a:stretch>
        </p:blipFill>
        <p:spPr>
          <a:xfrm>
            <a:off x="5257650" y="3856396"/>
            <a:ext cx="3511007" cy="2065673"/>
          </a:xfrm>
          <a:prstGeom prst="rect">
            <a:avLst/>
          </a:prstGeom>
        </p:spPr>
      </p:pic>
      <p:pic>
        <p:nvPicPr>
          <p:cNvPr id="9" name="Picture 8" descr="Studies that show that higher methadone doses can lead to more mild cardiac dysfunction."/>
          <p:cNvPicPr>
            <a:picLocks noChangeAspect="1"/>
          </p:cNvPicPr>
          <p:nvPr/>
        </p:nvPicPr>
        <p:blipFill>
          <a:blip r:embed="rId7"/>
          <a:stretch>
            <a:fillRect/>
          </a:stretch>
        </p:blipFill>
        <p:spPr>
          <a:xfrm>
            <a:off x="5231527" y="1518520"/>
            <a:ext cx="3537130" cy="2065673"/>
          </a:xfrm>
          <a:prstGeom prst="rect">
            <a:avLst/>
          </a:prstGeom>
        </p:spPr>
      </p:pic>
      <p:sp>
        <p:nvSpPr>
          <p:cNvPr id="10" name="TextBox 9"/>
          <p:cNvSpPr txBox="1"/>
          <p:nvPr/>
        </p:nvSpPr>
        <p:spPr>
          <a:xfrm>
            <a:off x="9320945" y="2613392"/>
            <a:ext cx="3285066" cy="1631216"/>
          </a:xfrm>
          <a:prstGeom prst="rect">
            <a:avLst/>
          </a:prstGeom>
          <a:noFill/>
        </p:spPr>
        <p:txBody>
          <a:bodyPr wrap="square" rtlCol="0">
            <a:spAutoFit/>
          </a:bodyPr>
          <a:lstStyle/>
          <a:p>
            <a:r>
              <a:rPr lang="en-US" sz="2000" u="sng" dirty="0">
                <a:solidFill>
                  <a:schemeClr val="bg1"/>
                </a:solidFill>
                <a:latin typeface="Arial" panose="020B0604020202020204" pitchFamily="34" charset="0"/>
                <a:cs typeface="Arial" panose="020B0604020202020204" pitchFamily="34" charset="0"/>
              </a:rPr>
              <a:t>Mean Duration of MMT</a:t>
            </a:r>
            <a:r>
              <a:rPr lang="en-US" sz="2000" dirty="0">
                <a:solidFill>
                  <a:schemeClr val="bg1"/>
                </a:solidFill>
                <a:latin typeface="Arial" panose="020B0604020202020204" pitchFamily="34" charset="0"/>
                <a:cs typeface="Arial" panose="020B0604020202020204" pitchFamily="34" charset="0"/>
              </a:rPr>
              <a:t>:</a:t>
            </a:r>
          </a:p>
          <a:p>
            <a:r>
              <a:rPr lang="en-US" sz="2000" dirty="0">
                <a:solidFill>
                  <a:schemeClr val="bg1"/>
                </a:solidFill>
                <a:latin typeface="Arial" panose="020B0604020202020204" pitchFamily="34" charset="0"/>
                <a:cs typeface="Arial" panose="020B0604020202020204" pitchFamily="34" charset="0"/>
              </a:rPr>
              <a:t>2.17 ± 1.34 years </a:t>
            </a:r>
          </a:p>
          <a:p>
            <a:endParaRPr lang="en-US" sz="2000" dirty="0">
              <a:solidFill>
                <a:schemeClr val="bg1"/>
              </a:solidFill>
              <a:latin typeface="Arial" panose="020B0604020202020204" pitchFamily="34" charset="0"/>
              <a:cs typeface="Arial" panose="020B0604020202020204" pitchFamily="34" charset="0"/>
            </a:endParaRPr>
          </a:p>
          <a:p>
            <a:r>
              <a:rPr lang="en-US" sz="2000" u="sng" dirty="0">
                <a:solidFill>
                  <a:schemeClr val="bg1"/>
                </a:solidFill>
                <a:latin typeface="Arial" panose="020B0604020202020204" pitchFamily="34" charset="0"/>
                <a:cs typeface="Arial" panose="020B0604020202020204" pitchFamily="34" charset="0"/>
              </a:rPr>
              <a:t>Mean Dose of MMT</a:t>
            </a:r>
            <a:r>
              <a:rPr lang="en-US" sz="2000" dirty="0">
                <a:solidFill>
                  <a:schemeClr val="bg1"/>
                </a:solidFill>
                <a:latin typeface="Arial" panose="020B0604020202020204" pitchFamily="34" charset="0"/>
                <a:cs typeface="Arial" panose="020B0604020202020204" pitchFamily="34" charset="0"/>
              </a:rPr>
              <a:t>:  </a:t>
            </a:r>
          </a:p>
          <a:p>
            <a:r>
              <a:rPr lang="en-US" sz="2000" dirty="0">
                <a:solidFill>
                  <a:schemeClr val="bg1"/>
                </a:solidFill>
                <a:latin typeface="Arial" panose="020B0604020202020204" pitchFamily="34" charset="0"/>
                <a:cs typeface="Arial" panose="020B0604020202020204" pitchFamily="34" charset="0"/>
              </a:rPr>
              <a:t>52.10 ± 27.46 mg/day</a:t>
            </a:r>
          </a:p>
        </p:txBody>
      </p:sp>
      <p:sp>
        <p:nvSpPr>
          <p:cNvPr id="11" name="TextBox 10"/>
          <p:cNvSpPr txBox="1"/>
          <p:nvPr/>
        </p:nvSpPr>
        <p:spPr>
          <a:xfrm flipH="1">
            <a:off x="5615069" y="6427888"/>
            <a:ext cx="7411752"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Barkhordari</a:t>
            </a:r>
            <a:r>
              <a:rPr lang="en-US" sz="1400" dirty="0">
                <a:solidFill>
                  <a:schemeClr val="bg1"/>
                </a:solidFill>
                <a:latin typeface="Arial" panose="020B0604020202020204" pitchFamily="34" charset="0"/>
                <a:cs typeface="Arial" panose="020B0604020202020204" pitchFamily="34" charset="0"/>
              </a:rPr>
              <a:t> H et al. (2025) J Res Pharm </a:t>
            </a:r>
            <a:r>
              <a:rPr lang="en-US" sz="1400" dirty="0" err="1">
                <a:solidFill>
                  <a:schemeClr val="bg1"/>
                </a:solidFill>
                <a:latin typeface="Arial" panose="020B0604020202020204" pitchFamily="34" charset="0"/>
                <a:cs typeface="Arial" panose="020B0604020202020204" pitchFamily="34" charset="0"/>
              </a:rPr>
              <a:t>Pract</a:t>
            </a:r>
            <a:r>
              <a:rPr lang="en-US" sz="1400" dirty="0">
                <a:solidFill>
                  <a:schemeClr val="bg1"/>
                </a:solidFill>
                <a:latin typeface="Arial" panose="020B0604020202020204" pitchFamily="34" charset="0"/>
                <a:cs typeface="Arial" panose="020B0604020202020204" pitchFamily="34" charset="0"/>
              </a:rPr>
              <a:t> 2025;14:59-65 </a:t>
            </a:r>
          </a:p>
        </p:txBody>
      </p:sp>
      <p:pic>
        <p:nvPicPr>
          <p:cNvPr id="21" name="Audio 20">
            <a:hlinkClick r:id="" action="ppaction://media"/>
            <a:extLst>
              <a:ext uri="{FF2B5EF4-FFF2-40B4-BE49-F238E27FC236}">
                <a16:creationId xmlns:a16="http://schemas.microsoft.com/office/drawing/2014/main" id="{A3748FB9-5180-F275-19AE-28FE989BFB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0019647" y="4370488"/>
            <a:ext cx="2057400" cy="2057400"/>
          </a:xfrm>
          <a:prstGeom prst="ellipse">
            <a:avLst/>
          </a:prstGeom>
        </p:spPr>
      </p:pic>
    </p:spTree>
    <p:extLst>
      <p:ext uri="{BB962C8B-B14F-4D97-AF65-F5344CB8AC3E}">
        <p14:creationId xmlns:p14="http://schemas.microsoft.com/office/powerpoint/2010/main" val="1476372400"/>
      </p:ext>
    </p:extLst>
  </p:cSld>
  <p:clrMapOvr>
    <a:masterClrMapping/>
  </p:clrMapOvr>
  <mc:AlternateContent xmlns:mc="http://schemas.openxmlformats.org/markup-compatibility/2006" xmlns:p14="http://schemas.microsoft.com/office/powerpoint/2010/main">
    <mc:Choice Requires="p14">
      <p:transition spd="slow" p14:dur="2000" advTm="67229"/>
    </mc:Choice>
    <mc:Fallback xmlns="">
      <p:transition spd="slow" advTm="6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213480"/>
            <a:ext cx="12364398" cy="1305040"/>
          </a:xfrm>
        </p:spPr>
        <p:txBody>
          <a:bodyPr/>
          <a:lstStyle/>
          <a:p>
            <a:pPr algn="ctr"/>
            <a:r>
              <a:rPr lang="en-US" sz="4000" b="1" dirty="0">
                <a:latin typeface="Arial" panose="020B0604020202020204" pitchFamily="34" charset="0"/>
                <a:cs typeface="Arial" panose="020B0604020202020204" pitchFamily="34" charset="0"/>
              </a:rPr>
              <a:t>Medications for OUD (MOUD)</a:t>
            </a:r>
            <a:r>
              <a:rPr lang="en-US" sz="2667"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Methadone Maintenance Therapy May</a:t>
            </a:r>
            <a:r>
              <a:rPr lang="en-US" sz="2667"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Increase</a:t>
            </a:r>
            <a:r>
              <a:rPr lang="en-US" sz="2667"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Weight </a:t>
            </a:r>
          </a:p>
        </p:txBody>
      </p:sp>
      <p:pic>
        <p:nvPicPr>
          <p:cNvPr id="6" name="Content Placeholder 8" descr="Graph showing that methadone maintenance therapy can increase BMI over time."/>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36506" y="1707926"/>
            <a:ext cx="4991373" cy="2871228"/>
          </a:xfrm>
        </p:spPr>
      </p:pic>
      <p:sp>
        <p:nvSpPr>
          <p:cNvPr id="7" name="TextBox 6"/>
          <p:cNvSpPr txBox="1"/>
          <p:nvPr/>
        </p:nvSpPr>
        <p:spPr>
          <a:xfrm>
            <a:off x="433704" y="4406248"/>
            <a:ext cx="5830419" cy="1487651"/>
          </a:xfrm>
          <a:prstGeom prst="rect">
            <a:avLst/>
          </a:prstGeom>
          <a:noFill/>
          <a:ln w="19050">
            <a:solidFill>
              <a:schemeClr val="accent2">
                <a:lumMod val="75000"/>
              </a:schemeClr>
            </a:solidFill>
          </a:ln>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Mean Body Mass Index (BMI) Before (Time 1) and After (Time 2) </a:t>
            </a:r>
            <a:r>
              <a:rPr lang="en-US" sz="2400" u="sng" dirty="0">
                <a:solidFill>
                  <a:schemeClr val="bg1"/>
                </a:solidFill>
                <a:latin typeface="Arial" panose="020B0604020202020204" pitchFamily="34" charset="0"/>
                <a:cs typeface="Arial" panose="020B0604020202020204" pitchFamily="34" charset="0"/>
              </a:rPr>
              <a:t>Methadone</a:t>
            </a:r>
            <a:r>
              <a:rPr lang="en-US" sz="2400" dirty="0">
                <a:solidFill>
                  <a:schemeClr val="bg1"/>
                </a:solidFill>
                <a:latin typeface="Arial" panose="020B0604020202020204" pitchFamily="34" charset="0"/>
                <a:cs typeface="Arial" panose="020B0604020202020204" pitchFamily="34" charset="0"/>
              </a:rPr>
              <a:t> Maintenance Treatment (MMT) </a:t>
            </a:r>
          </a:p>
          <a:p>
            <a:r>
              <a:rPr lang="en-US" sz="1867" dirty="0">
                <a:solidFill>
                  <a:schemeClr val="bg1"/>
                </a:solidFill>
                <a:latin typeface="Arial" panose="020B0604020202020204" pitchFamily="34" charset="0"/>
                <a:cs typeface="Arial" panose="020B0604020202020204" pitchFamily="34" charset="0"/>
              </a:rPr>
              <a:t>[</a:t>
            </a:r>
            <a:r>
              <a:rPr lang="en-US" sz="1867" dirty="0" err="1">
                <a:solidFill>
                  <a:schemeClr val="bg1"/>
                </a:solidFill>
                <a:latin typeface="Arial" panose="020B0604020202020204" pitchFamily="34" charset="0"/>
                <a:cs typeface="Arial" panose="020B0604020202020204" pitchFamily="34" charset="0"/>
              </a:rPr>
              <a:t>Fenn</a:t>
            </a:r>
            <a:r>
              <a:rPr lang="en-US" sz="1867" dirty="0">
                <a:solidFill>
                  <a:schemeClr val="bg1"/>
                </a:solidFill>
                <a:latin typeface="Arial" panose="020B0604020202020204" pitchFamily="34" charset="0"/>
                <a:cs typeface="Arial" panose="020B0604020202020204" pitchFamily="34" charset="0"/>
              </a:rPr>
              <a:t> et al. (2015) J Sub Abuse Treat. 51: 59-63] </a:t>
            </a:r>
          </a:p>
        </p:txBody>
      </p:sp>
      <p:sp>
        <p:nvSpPr>
          <p:cNvPr id="4" name="TextBox 3"/>
          <p:cNvSpPr txBox="1"/>
          <p:nvPr/>
        </p:nvSpPr>
        <p:spPr>
          <a:xfrm>
            <a:off x="6182199" y="1462960"/>
            <a:ext cx="6009801" cy="4509120"/>
          </a:xfrm>
          <a:prstGeom prst="rect">
            <a:avLst/>
          </a:prstGeom>
          <a:noFill/>
        </p:spPr>
        <p:txBody>
          <a:bodyPr wrap="square" rtlCol="0">
            <a:spAutoFit/>
          </a:bodyPr>
          <a:lstStyle/>
          <a:p>
            <a:pPr marL="380990" indent="-380990">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Mean BMI at Methadone start vs. at follow-up (1.8 ± 0.95 </a:t>
            </a:r>
            <a:r>
              <a:rPr lang="en-US" sz="2100" dirty="0" err="1">
                <a:solidFill>
                  <a:schemeClr val="bg1"/>
                </a:solidFill>
                <a:latin typeface="Arial" panose="020B0604020202020204" pitchFamily="34" charset="0"/>
                <a:cs typeface="Arial" panose="020B0604020202020204" pitchFamily="34" charset="0"/>
              </a:rPr>
              <a:t>yrs</a:t>
            </a:r>
            <a:r>
              <a:rPr lang="en-US" sz="2100" dirty="0">
                <a:solidFill>
                  <a:schemeClr val="bg1"/>
                </a:solidFill>
                <a:latin typeface="Arial" panose="020B0604020202020204" pitchFamily="34" charset="0"/>
                <a:cs typeface="Arial" panose="020B0604020202020204" pitchFamily="34" charset="0"/>
              </a:rPr>
              <a:t>) increased:</a:t>
            </a:r>
          </a:p>
          <a:p>
            <a:r>
              <a:rPr lang="en-US" sz="2100" dirty="0">
                <a:solidFill>
                  <a:schemeClr val="bg1"/>
                </a:solidFill>
                <a:latin typeface="Arial" panose="020B0604020202020204" pitchFamily="34" charset="0"/>
                <a:cs typeface="Arial" panose="020B0604020202020204" pitchFamily="34" charset="0"/>
              </a:rPr>
              <a:t>    - 1.7 kg/m</a:t>
            </a:r>
            <a:r>
              <a:rPr lang="en-US" sz="2100" baseline="30000" dirty="0">
                <a:solidFill>
                  <a:schemeClr val="bg1"/>
                </a:solidFill>
                <a:latin typeface="Arial" panose="020B0604020202020204" pitchFamily="34" charset="0"/>
                <a:cs typeface="Arial" panose="020B0604020202020204" pitchFamily="34" charset="0"/>
              </a:rPr>
              <a:t>2</a:t>
            </a:r>
            <a:r>
              <a:rPr lang="en-US" sz="2100" dirty="0">
                <a:solidFill>
                  <a:schemeClr val="bg1"/>
                </a:solidFill>
                <a:latin typeface="Arial" panose="020B0604020202020204" pitchFamily="34" charset="0"/>
                <a:cs typeface="Arial" panose="020B0604020202020204" pitchFamily="34" charset="0"/>
              </a:rPr>
              <a:t> (12 </a:t>
            </a:r>
            <a:r>
              <a:rPr lang="en-US" sz="2100" dirty="0" err="1">
                <a:solidFill>
                  <a:schemeClr val="bg1"/>
                </a:solidFill>
                <a:latin typeface="Arial" panose="020B0604020202020204" pitchFamily="34" charset="0"/>
                <a:cs typeface="Arial" panose="020B0604020202020204" pitchFamily="34" charset="0"/>
              </a:rPr>
              <a:t>lbs</a:t>
            </a:r>
            <a:r>
              <a:rPr lang="en-US" sz="2100" dirty="0">
                <a:solidFill>
                  <a:schemeClr val="bg1"/>
                </a:solidFill>
                <a:latin typeface="Arial" panose="020B0604020202020204" pitchFamily="34" charset="0"/>
                <a:cs typeface="Arial" panose="020B0604020202020204" pitchFamily="34" charset="0"/>
              </a:rPr>
              <a:t>; 6.4%) in males </a:t>
            </a:r>
          </a:p>
          <a:p>
            <a:r>
              <a:rPr lang="en-US" sz="2100" dirty="0">
                <a:solidFill>
                  <a:schemeClr val="bg1"/>
                </a:solidFill>
                <a:latin typeface="Arial" panose="020B0604020202020204" pitchFamily="34" charset="0"/>
                <a:cs typeface="Arial" panose="020B0604020202020204" pitchFamily="34" charset="0"/>
              </a:rPr>
              <a:t>    - 5.2 kg/m</a:t>
            </a:r>
            <a:r>
              <a:rPr lang="en-US" sz="2100" baseline="30000" dirty="0">
                <a:solidFill>
                  <a:schemeClr val="bg1"/>
                </a:solidFill>
                <a:latin typeface="Arial" panose="020B0604020202020204" pitchFamily="34" charset="0"/>
                <a:cs typeface="Arial" panose="020B0604020202020204" pitchFamily="34" charset="0"/>
              </a:rPr>
              <a:t>2</a:t>
            </a:r>
            <a:r>
              <a:rPr lang="en-US" sz="2100" dirty="0">
                <a:solidFill>
                  <a:schemeClr val="bg1"/>
                </a:solidFill>
                <a:latin typeface="Arial" panose="020B0604020202020204" pitchFamily="34" charset="0"/>
                <a:cs typeface="Arial" panose="020B0604020202020204" pitchFamily="34" charset="0"/>
              </a:rPr>
              <a:t> (28 </a:t>
            </a:r>
            <a:r>
              <a:rPr lang="en-US" sz="2100" dirty="0" err="1">
                <a:solidFill>
                  <a:schemeClr val="bg1"/>
                </a:solidFill>
                <a:latin typeface="Arial" panose="020B0604020202020204" pitchFamily="34" charset="0"/>
                <a:cs typeface="Arial" panose="020B0604020202020204" pitchFamily="34" charset="0"/>
              </a:rPr>
              <a:t>lbs</a:t>
            </a:r>
            <a:r>
              <a:rPr lang="en-US" sz="2100" dirty="0">
                <a:solidFill>
                  <a:schemeClr val="bg1"/>
                </a:solidFill>
                <a:latin typeface="Arial" panose="020B0604020202020204" pitchFamily="34" charset="0"/>
                <a:cs typeface="Arial" panose="020B0604020202020204" pitchFamily="34" charset="0"/>
              </a:rPr>
              <a:t>; 17.5%) in </a:t>
            </a:r>
            <a:r>
              <a:rPr lang="en-US" sz="2100" u="sng" dirty="0">
                <a:solidFill>
                  <a:schemeClr val="bg1"/>
                </a:solidFill>
                <a:latin typeface="Arial" panose="020B0604020202020204" pitchFamily="34" charset="0"/>
                <a:cs typeface="Arial" panose="020B0604020202020204" pitchFamily="34" charset="0"/>
              </a:rPr>
              <a:t>females</a:t>
            </a:r>
            <a:r>
              <a:rPr lang="en-US" sz="2100" dirty="0">
                <a:solidFill>
                  <a:schemeClr val="bg1"/>
                </a:solidFill>
                <a:latin typeface="Arial" panose="020B0604020202020204" pitchFamily="34" charset="0"/>
                <a:cs typeface="Arial" panose="020B0604020202020204" pitchFamily="34" charset="0"/>
              </a:rPr>
              <a:t> </a:t>
            </a:r>
          </a:p>
          <a:p>
            <a:r>
              <a:rPr lang="en-US" sz="1867"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a:t>
            </a:r>
            <a:r>
              <a:rPr lang="en-US" dirty="0" err="1">
                <a:solidFill>
                  <a:schemeClr val="bg1"/>
                </a:solidFill>
                <a:latin typeface="Arial" panose="020B0604020202020204" pitchFamily="34" charset="0"/>
                <a:cs typeface="Arial" panose="020B0604020202020204" pitchFamily="34" charset="0"/>
              </a:rPr>
              <a:t>Fenn</a:t>
            </a:r>
            <a:r>
              <a:rPr lang="en-US" dirty="0">
                <a:solidFill>
                  <a:schemeClr val="bg1"/>
                </a:solidFill>
                <a:latin typeface="Arial" panose="020B0604020202020204" pitchFamily="34" charset="0"/>
                <a:cs typeface="Arial" panose="020B0604020202020204" pitchFamily="34" charset="0"/>
              </a:rPr>
              <a:t> et al., 2015 J Sub Abuse Treat. 51: 59-63]</a:t>
            </a:r>
          </a:p>
          <a:p>
            <a:endParaRPr lang="en-US" sz="1867" dirty="0">
              <a:solidFill>
                <a:schemeClr val="bg1"/>
              </a:solidFill>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Mean BMI with shorter follow up  (0.74 +/- 0.46 </a:t>
            </a:r>
            <a:r>
              <a:rPr lang="en-US" sz="2100" dirty="0" err="1">
                <a:solidFill>
                  <a:schemeClr val="bg1"/>
                </a:solidFill>
                <a:latin typeface="Arial" panose="020B0604020202020204" pitchFamily="34" charset="0"/>
                <a:cs typeface="Arial" panose="020B0604020202020204" pitchFamily="34" charset="0"/>
              </a:rPr>
              <a:t>yrs</a:t>
            </a:r>
            <a:r>
              <a:rPr lang="en-US" sz="2100" dirty="0">
                <a:solidFill>
                  <a:schemeClr val="bg1"/>
                </a:solidFill>
                <a:latin typeface="Arial" panose="020B0604020202020204" pitchFamily="34" charset="0"/>
                <a:cs typeface="Arial" panose="020B0604020202020204" pitchFamily="34" charset="0"/>
              </a:rPr>
              <a:t>) increased with MMT (24.4 ± 4.3 vs. 22.5 ± 3.8 kg/m</a:t>
            </a:r>
            <a:r>
              <a:rPr lang="en-US" sz="2100" baseline="30000" dirty="0">
                <a:solidFill>
                  <a:schemeClr val="bg1"/>
                </a:solidFill>
                <a:latin typeface="Arial" panose="020B0604020202020204" pitchFamily="34" charset="0"/>
                <a:cs typeface="Arial" panose="020B0604020202020204" pitchFamily="34" charset="0"/>
              </a:rPr>
              <a:t>2</a:t>
            </a:r>
            <a:r>
              <a:rPr lang="en-US" sz="2100" dirty="0">
                <a:solidFill>
                  <a:schemeClr val="bg1"/>
                </a:solidFill>
                <a:latin typeface="Arial" panose="020B0604020202020204" pitchFamily="34" charset="0"/>
                <a:cs typeface="Arial" panose="020B0604020202020204" pitchFamily="34" charset="0"/>
              </a:rPr>
              <a:t>) </a:t>
            </a:r>
          </a:p>
          <a:p>
            <a:r>
              <a:rPr lang="en-US" sz="2100" dirty="0">
                <a:solidFill>
                  <a:schemeClr val="bg1"/>
                </a:solidFill>
                <a:latin typeface="Arial" panose="020B0604020202020204" pitchFamily="34" charset="0"/>
                <a:cs typeface="Arial" panose="020B0604020202020204" pitchFamily="34" charset="0"/>
              </a:rPr>
              <a:t>     but no significant differences by</a:t>
            </a:r>
          </a:p>
          <a:p>
            <a:r>
              <a:rPr lang="en-US" sz="2100" dirty="0">
                <a:solidFill>
                  <a:schemeClr val="bg1"/>
                </a:solidFill>
                <a:latin typeface="Arial" panose="020B0604020202020204" pitchFamily="34" charset="0"/>
                <a:cs typeface="Arial" panose="020B0604020202020204" pitchFamily="34" charset="0"/>
              </a:rPr>
              <a:t>     gender reported  </a:t>
            </a:r>
          </a:p>
          <a:p>
            <a:r>
              <a:rPr lang="en-US" sz="1867"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a:t>
            </a:r>
            <a:r>
              <a:rPr lang="en-US" dirty="0" err="1">
                <a:solidFill>
                  <a:schemeClr val="bg1"/>
                </a:solidFill>
                <a:latin typeface="Arial" panose="020B0604020202020204" pitchFamily="34" charset="0"/>
                <a:cs typeface="Arial" panose="020B0604020202020204" pitchFamily="34" charset="0"/>
              </a:rPr>
              <a:t>Peles</a:t>
            </a:r>
            <a:r>
              <a:rPr lang="en-US" dirty="0">
                <a:solidFill>
                  <a:schemeClr val="bg1"/>
                </a:solidFill>
                <a:latin typeface="Arial" panose="020B0604020202020204" pitchFamily="34" charset="0"/>
                <a:cs typeface="Arial" panose="020B0604020202020204" pitchFamily="34" charset="0"/>
              </a:rPr>
              <a:t> et al. (2016) </a:t>
            </a:r>
          </a:p>
          <a:p>
            <a:r>
              <a:rPr lang="en-US" dirty="0">
                <a:solidFill>
                  <a:schemeClr val="bg1"/>
                </a:solidFill>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Subst</a:t>
            </a:r>
            <a:r>
              <a:rPr lang="en-US" dirty="0">
                <a:solidFill>
                  <a:schemeClr val="bg1"/>
                </a:solidFill>
                <a:latin typeface="Arial" panose="020B0604020202020204" pitchFamily="34" charset="0"/>
                <a:cs typeface="Arial" panose="020B0604020202020204" pitchFamily="34" charset="0"/>
              </a:rPr>
              <a:t> Abus 37(4):613-618]</a:t>
            </a:r>
          </a:p>
          <a:p>
            <a:endParaRPr lang="en-US" sz="2400" dirty="0">
              <a:latin typeface="Arial" panose="020B0604020202020204" pitchFamily="34" charset="0"/>
              <a:cs typeface="Arial" panose="020B0604020202020204" pitchFamily="34" charset="0"/>
            </a:endParaRPr>
          </a:p>
        </p:txBody>
      </p:sp>
      <p:pic>
        <p:nvPicPr>
          <p:cNvPr id="2" name="Content Placeholder 8" descr="Graph showing that methadone maintenance therapy can increase BMI over time.">
            <a:extLst>
              <a:ext uri="{FF2B5EF4-FFF2-40B4-BE49-F238E27FC236}">
                <a16:creationId xmlns:a16="http://schemas.microsoft.com/office/drawing/2014/main" id="{49CE33F4-534C-B290-3155-4FDE808365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6" y="1345614"/>
            <a:ext cx="4991373" cy="2871228"/>
          </a:xfrm>
          <a:prstGeom prst="rect">
            <a:avLst/>
          </a:prstGeom>
        </p:spPr>
      </p:pic>
      <p:pic>
        <p:nvPicPr>
          <p:cNvPr id="12" name="Audio 11">
            <a:hlinkClick r:id="" action="ppaction://media"/>
            <a:extLst>
              <a:ext uri="{FF2B5EF4-FFF2-40B4-BE49-F238E27FC236}">
                <a16:creationId xmlns:a16="http://schemas.microsoft.com/office/drawing/2014/main" id="{5CA95C71-F99F-2CFC-F371-5CCDCD28C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69286" y="4735286"/>
            <a:ext cx="2040417" cy="2040417"/>
          </a:xfrm>
          <a:prstGeom prst="ellipse">
            <a:avLst/>
          </a:prstGeom>
        </p:spPr>
      </p:pic>
    </p:spTree>
    <p:extLst>
      <p:ext uri="{BB962C8B-B14F-4D97-AF65-F5344CB8AC3E}">
        <p14:creationId xmlns:p14="http://schemas.microsoft.com/office/powerpoint/2010/main" val="1563583532"/>
      </p:ext>
    </p:extLst>
  </p:cSld>
  <p:clrMapOvr>
    <a:masterClrMapping/>
  </p:clrMapOvr>
  <mc:AlternateContent xmlns:mc="http://schemas.openxmlformats.org/markup-compatibility/2006" xmlns:p14="http://schemas.microsoft.com/office/powerpoint/2010/main">
    <mc:Choice Requires="p14">
      <p:transition spd="slow" p14:dur="2000" advTm="20392"/>
    </mc:Choice>
    <mc:Fallback xmlns="">
      <p:transition spd="slow" advTm="2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3661" y="133211"/>
            <a:ext cx="12014521" cy="1305040"/>
          </a:xfrm>
        </p:spPr>
        <p:txBody>
          <a:bodyPr/>
          <a:lstStyle/>
          <a:p>
            <a:pPr algn="ctr"/>
            <a:r>
              <a:rPr lang="en-US" sz="4000" b="1" dirty="0">
                <a:latin typeface="Arial" panose="020B0604020202020204" pitchFamily="34" charset="0"/>
                <a:cs typeface="Arial" panose="020B0604020202020204" pitchFamily="34" charset="0"/>
              </a:rPr>
              <a:t>Current Landscape in Opioid Misuse,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Opioid Use Disorder and Chronic Pain</a:t>
            </a:r>
          </a:p>
        </p:txBody>
      </p:sp>
      <p:sp>
        <p:nvSpPr>
          <p:cNvPr id="4" name="TextBox 3"/>
          <p:cNvSpPr txBox="1"/>
          <p:nvPr/>
        </p:nvSpPr>
        <p:spPr>
          <a:xfrm>
            <a:off x="613123" y="2491961"/>
            <a:ext cx="11465059" cy="3231654"/>
          </a:xfrm>
          <a:prstGeom prst="rect">
            <a:avLst/>
          </a:prstGeom>
          <a:noFill/>
        </p:spPr>
        <p:txBody>
          <a:bodyPr wrap="square" rtlCol="0">
            <a:spAutoFit/>
          </a:bodyPr>
          <a:lstStyle/>
          <a:p>
            <a:pPr marL="457189" indent="-457189">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10 Million Americans report misusing opioids annually</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 6 Million Americans have an opioid use disorder (OUD)</a:t>
            </a:r>
          </a:p>
          <a:p>
            <a:pPr marL="457189" indent="-457189">
              <a:buFont typeface="Arial" panose="020B0604020202020204" pitchFamily="34" charset="0"/>
              <a:buChar char="•"/>
            </a:pPr>
            <a:r>
              <a:rPr lang="en-US" sz="2800" b="1" dirty="0">
                <a:solidFill>
                  <a:schemeClr val="bg1"/>
                </a:solidFill>
                <a:latin typeface="Arial" panose="020B0604020202020204" pitchFamily="34" charset="0"/>
                <a:cs typeface="Arial" panose="020B0604020202020204" pitchFamily="34" charset="0"/>
              </a:rPr>
              <a:t>~ 1 Million Americans report co-occurring mental illness </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Drug overdose deaths involving an opioid continue to rise (75% of 107,622 deaths in 2021; 40% increase over 2019)</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40-60% of people with OUD report having chronic pain</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People with OUD and pain are 3-5x more likely to relapse</a:t>
            </a:r>
            <a:r>
              <a:rPr lang="en-US" sz="3200" dirty="0">
                <a:solidFill>
                  <a:schemeClr val="bg1"/>
                </a:solidFill>
                <a:latin typeface="Arial" panose="020B0604020202020204" pitchFamily="34" charset="0"/>
                <a:cs typeface="Arial" panose="020B0604020202020204" pitchFamily="34" charset="0"/>
              </a:rPr>
              <a:t> </a:t>
            </a:r>
          </a:p>
        </p:txBody>
      </p:sp>
      <p:pic>
        <p:nvPicPr>
          <p:cNvPr id="6" name="Picture 2" descr="Muscle pain clipart">
            <a:extLst>
              <a:ext uri="{FF2B5EF4-FFF2-40B4-BE49-F238E27FC236}">
                <a16:creationId xmlns:a16="http://schemas.microsoft.com/office/drawing/2014/main" id="{3740605B-2FA9-43E1-8B4E-1F470F0C85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89" r="8332"/>
          <a:stretch/>
        </p:blipFill>
        <p:spPr bwMode="auto">
          <a:xfrm>
            <a:off x="3690354" y="1374957"/>
            <a:ext cx="1042765" cy="1275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lipart of a brain">
            <a:extLst>
              <a:ext uri="{FF2B5EF4-FFF2-40B4-BE49-F238E27FC236}">
                <a16:creationId xmlns:a16="http://schemas.microsoft.com/office/drawing/2014/main" id="{817E79A1-2A56-401C-BFA5-9567A0B84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45" t="6444" r="13112" b="6444"/>
          <a:stretch/>
        </p:blipFill>
        <p:spPr bwMode="auto">
          <a:xfrm>
            <a:off x="7901785" y="1374957"/>
            <a:ext cx="1060435" cy="127512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019371C-CD82-9D31-FBF8-3836B1957B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297886" y="4963886"/>
            <a:ext cx="1811818" cy="1811818"/>
          </a:xfrm>
          <a:prstGeom prst="ellipse">
            <a:avLst/>
          </a:prstGeom>
        </p:spPr>
      </p:pic>
    </p:spTree>
    <p:extLst>
      <p:ext uri="{BB962C8B-B14F-4D97-AF65-F5344CB8AC3E}">
        <p14:creationId xmlns:p14="http://schemas.microsoft.com/office/powerpoint/2010/main" val="672624910"/>
      </p:ext>
    </p:extLst>
  </p:cSld>
  <p:clrMapOvr>
    <a:masterClrMapping/>
  </p:clrMapOvr>
  <mc:AlternateContent xmlns:mc="http://schemas.openxmlformats.org/markup-compatibility/2006" xmlns:p14="http://schemas.microsoft.com/office/powerpoint/2010/main">
    <mc:Choice Requires="p14">
      <p:transition spd="slow" p14:dur="2000" advTm="9113"/>
    </mc:Choice>
    <mc:Fallback xmlns="">
      <p:transition spd="slow"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3661" y="133211"/>
            <a:ext cx="12014521" cy="1305040"/>
          </a:xfrm>
        </p:spPr>
        <p:txBody>
          <a:bodyPr>
            <a:normAutofit/>
          </a:bodyPr>
          <a:lstStyle/>
          <a:p>
            <a:pPr algn="ctr"/>
            <a:r>
              <a:rPr lang="en-US" sz="4000" b="1" dirty="0">
                <a:latin typeface="Arial" panose="020B0604020202020204" pitchFamily="34" charset="0"/>
                <a:cs typeface="Arial" panose="020B0604020202020204" pitchFamily="34" charset="0"/>
              </a:rPr>
              <a:t>Interplay Between MOUD and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Mental Health Medications is Complex </a:t>
            </a:r>
          </a:p>
        </p:txBody>
      </p:sp>
      <p:sp>
        <p:nvSpPr>
          <p:cNvPr id="4" name="TextBox 3"/>
          <p:cNvSpPr txBox="1"/>
          <p:nvPr/>
        </p:nvSpPr>
        <p:spPr>
          <a:xfrm>
            <a:off x="575997" y="1704468"/>
            <a:ext cx="11155752" cy="3693319"/>
          </a:xfrm>
          <a:prstGeom prst="rect">
            <a:avLst/>
          </a:prstGeom>
          <a:noFill/>
        </p:spPr>
        <p:txBody>
          <a:bodyPr wrap="square" rtlCol="0">
            <a:spAutoFit/>
          </a:bodyPr>
          <a:lstStyle/>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 70-87% of people receiving MOUD have at least one co-occurring mental health disorder</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 50% of people receiving MOUD are taking at least one psychiatric medication</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Interactions between MOUD and psychotropic medications may exacerbate side effects and mental health challenges </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Benzodiazepines are commonly prescribed to people receiving MOUD</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Benzodiazepine prescriptions have been associated with a higher risk of non-overdose deaths [HR=2.02 (1.29-3.18)]</a:t>
            </a:r>
          </a:p>
        </p:txBody>
      </p:sp>
      <p:sp>
        <p:nvSpPr>
          <p:cNvPr id="5" name="TextBox 4"/>
          <p:cNvSpPr txBox="1"/>
          <p:nvPr/>
        </p:nvSpPr>
        <p:spPr>
          <a:xfrm flipH="1">
            <a:off x="5272159" y="6307328"/>
            <a:ext cx="569868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Stewart HLN et al. (2025) Journal of Drug Issues, 0(0)</a:t>
            </a:r>
          </a:p>
        </p:txBody>
      </p:sp>
      <p:pic>
        <p:nvPicPr>
          <p:cNvPr id="14" name="Audio 13">
            <a:hlinkClick r:id="" action="ppaction://media"/>
            <a:extLst>
              <a:ext uri="{FF2B5EF4-FFF2-40B4-BE49-F238E27FC236}">
                <a16:creationId xmlns:a16="http://schemas.microsoft.com/office/drawing/2014/main" id="{95F006CA-32BF-63FB-3D2A-5DB92299783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297886" y="4963886"/>
            <a:ext cx="1811818" cy="1811818"/>
          </a:xfrm>
          <a:prstGeom prst="ellipse">
            <a:avLst/>
          </a:prstGeom>
        </p:spPr>
      </p:pic>
    </p:spTree>
    <p:extLst>
      <p:ext uri="{BB962C8B-B14F-4D97-AF65-F5344CB8AC3E}">
        <p14:creationId xmlns:p14="http://schemas.microsoft.com/office/powerpoint/2010/main" val="3542965358"/>
      </p:ext>
    </p:extLst>
  </p:cSld>
  <p:clrMapOvr>
    <a:masterClrMapping/>
  </p:clrMapOvr>
  <mc:AlternateContent xmlns:mc="http://schemas.openxmlformats.org/markup-compatibility/2006" xmlns:p14="http://schemas.microsoft.com/office/powerpoint/2010/main">
    <mc:Choice Requires="p14">
      <p:transition spd="slow" p14:dur="2000" advTm="52725"/>
    </mc:Choice>
    <mc:Fallback xmlns="">
      <p:transition spd="slow" advTm="5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3661" y="133211"/>
            <a:ext cx="12014521" cy="1305040"/>
          </a:xfrm>
        </p:spPr>
        <p:txBody>
          <a:bodyPr/>
          <a:lstStyle/>
          <a:p>
            <a:pPr algn="ctr"/>
            <a:r>
              <a:rPr lang="en-US" sz="4000" b="1" dirty="0">
                <a:latin typeface="Arial" panose="020B0604020202020204" pitchFamily="34" charset="0"/>
                <a:cs typeface="Arial" panose="020B0604020202020204" pitchFamily="34" charset="0"/>
              </a:rPr>
              <a:t>Current Landscape in Opioid Misuse,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Opioid Use Disorder and Chronic Pain</a:t>
            </a:r>
          </a:p>
        </p:txBody>
      </p:sp>
      <p:sp>
        <p:nvSpPr>
          <p:cNvPr id="4" name="TextBox 3"/>
          <p:cNvSpPr txBox="1"/>
          <p:nvPr/>
        </p:nvSpPr>
        <p:spPr>
          <a:xfrm>
            <a:off x="932490" y="2652191"/>
            <a:ext cx="10327020" cy="2893100"/>
          </a:xfrm>
          <a:prstGeom prst="rect">
            <a:avLst/>
          </a:prstGeom>
          <a:noFill/>
        </p:spPr>
        <p:txBody>
          <a:bodyPr wrap="square" rtlCol="0">
            <a:spAutoFit/>
          </a:bodyPr>
          <a:lstStyle/>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 10 Million Americans report misusing opioids annually</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 6 Million Americans have an opioid use disorder (OUD)</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 1 Million Americans report co-occurring mental illness </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Drug overdose deaths involving an opioid continue to rise (75% of 107,622 deaths in 2021; 40% increase over 2019)</a:t>
            </a:r>
          </a:p>
          <a:p>
            <a:pPr marL="457189" indent="-457189">
              <a:buFont typeface="Arial" panose="020B0604020202020204" pitchFamily="34" charset="0"/>
              <a:buChar char="•"/>
            </a:pPr>
            <a:r>
              <a:rPr lang="en-US" sz="2600" b="1" dirty="0">
                <a:solidFill>
                  <a:schemeClr val="bg1"/>
                </a:solidFill>
                <a:latin typeface="Arial" panose="020B0604020202020204" pitchFamily="34" charset="0"/>
                <a:cs typeface="Arial" panose="020B0604020202020204" pitchFamily="34" charset="0"/>
              </a:rPr>
              <a:t>40-60% of people with OUD report having </a:t>
            </a:r>
            <a:r>
              <a:rPr lang="en-US" sz="2600" b="1" u="sng" dirty="0">
                <a:solidFill>
                  <a:schemeClr val="bg1"/>
                </a:solidFill>
                <a:latin typeface="Arial" panose="020B0604020202020204" pitchFamily="34" charset="0"/>
                <a:cs typeface="Arial" panose="020B0604020202020204" pitchFamily="34" charset="0"/>
              </a:rPr>
              <a:t>chronic pain</a:t>
            </a:r>
          </a:p>
          <a:p>
            <a:pPr marL="457189" indent="-457189">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People with OUD and pain are 3-5x more likely to relapse </a:t>
            </a:r>
          </a:p>
        </p:txBody>
      </p:sp>
      <p:pic>
        <p:nvPicPr>
          <p:cNvPr id="6" name="Picture 2" descr="Muscle pain clipart.">
            <a:extLst>
              <a:ext uri="{FF2B5EF4-FFF2-40B4-BE49-F238E27FC236}">
                <a16:creationId xmlns:a16="http://schemas.microsoft.com/office/drawing/2014/main" id="{3740605B-2FA9-43E1-8B4E-1F470F0C85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89" r="8332"/>
          <a:stretch/>
        </p:blipFill>
        <p:spPr bwMode="auto">
          <a:xfrm>
            <a:off x="3690354" y="1374957"/>
            <a:ext cx="1042765" cy="1275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lipart of a brain">
            <a:extLst>
              <a:ext uri="{FF2B5EF4-FFF2-40B4-BE49-F238E27FC236}">
                <a16:creationId xmlns:a16="http://schemas.microsoft.com/office/drawing/2014/main" id="{817E79A1-2A56-401C-BFA5-9567A0B840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45" t="6444" r="13112" b="6444"/>
          <a:stretch/>
        </p:blipFill>
        <p:spPr bwMode="auto">
          <a:xfrm>
            <a:off x="7901785" y="1374957"/>
            <a:ext cx="1060435" cy="127512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8726342-9E10-77F3-85AE-92E90D9F380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1061834384"/>
      </p:ext>
    </p:extLst>
  </p:cSld>
  <p:clrMapOvr>
    <a:masterClrMapping/>
  </p:clrMapOvr>
  <mc:AlternateContent xmlns:mc="http://schemas.openxmlformats.org/markup-compatibility/2006" xmlns:p14="http://schemas.microsoft.com/office/powerpoint/2010/main">
    <mc:Choice Requires="p14">
      <p:transition spd="slow" p14:dur="2000" advTm="12176"/>
    </mc:Choice>
    <mc:Fallback xmlns="">
      <p:transition spd="slow" advTm="12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28324" y="28620"/>
            <a:ext cx="11557614"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Interviews in Adults with OUD:            </a:t>
            </a:r>
            <a:r>
              <a:rPr kumimoji="0" lang="en-US" sz="4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Barriers</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to Exercise (n=33)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4" name="Picture 3" descr="Chart showing the barriers to exercise in people with opioid use disorder. These include lack of resources, lack of time, and fear of pai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750" y="1352059"/>
            <a:ext cx="7074500" cy="3979406"/>
          </a:xfrm>
          <a:prstGeom prst="rect">
            <a:avLst/>
          </a:prstGeom>
        </p:spPr>
      </p:pic>
      <p:sp>
        <p:nvSpPr>
          <p:cNvPr id="2" name="TextBox 1"/>
          <p:cNvSpPr txBox="1"/>
          <p:nvPr/>
        </p:nvSpPr>
        <p:spPr>
          <a:xfrm>
            <a:off x="4510844" y="6111037"/>
            <a:ext cx="6157155" cy="543867"/>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Nock et al. (2023) Barriers, Perceived Benefits and Preferences to </a:t>
            </a:r>
          </a:p>
          <a:p>
            <a:r>
              <a:rPr lang="en-US" sz="1467" dirty="0">
                <a:solidFill>
                  <a:schemeClr val="bg1"/>
                </a:solidFill>
                <a:latin typeface="Arial" panose="020B0604020202020204" pitchFamily="34" charset="0"/>
                <a:cs typeface="Arial" panose="020B0604020202020204" pitchFamily="34" charset="0"/>
              </a:rPr>
              <a:t>Exercise in Adults with OUD. </a:t>
            </a:r>
            <a:r>
              <a:rPr lang="sv-SE" sz="1467" i="1" dirty="0">
                <a:solidFill>
                  <a:schemeClr val="bg1"/>
                </a:solidFill>
                <a:latin typeface="Arial" panose="020B0604020202020204" pitchFamily="34" charset="0"/>
                <a:cs typeface="Arial" panose="020B0604020202020204" pitchFamily="34" charset="0"/>
              </a:rPr>
              <a:t>Prev Med Rep</a:t>
            </a:r>
            <a:r>
              <a:rPr lang="sv-SE" sz="1467" dirty="0">
                <a:solidFill>
                  <a:schemeClr val="bg1"/>
                </a:solidFill>
                <a:latin typeface="Arial" panose="020B0604020202020204" pitchFamily="34" charset="0"/>
                <a:cs typeface="Arial" panose="020B0604020202020204" pitchFamily="34" charset="0"/>
              </a:rPr>
              <a:t>. 29;36:102393</a:t>
            </a:r>
            <a:endParaRPr lang="en-US" sz="1467" dirty="0">
              <a:solidFill>
                <a:schemeClr val="bg1"/>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8D5D312-30CF-6851-317E-F736DB29F61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3373623819"/>
      </p:ext>
    </p:extLst>
  </p:cSld>
  <p:clrMapOvr>
    <a:masterClrMapping/>
  </p:clrMapOvr>
  <mc:AlternateContent xmlns:mc="http://schemas.openxmlformats.org/markup-compatibility/2006" xmlns:p14="http://schemas.microsoft.com/office/powerpoint/2010/main">
    <mc:Choice Requires="p14">
      <p:transition spd="slow" p14:dur="2000" advTm="25980"/>
    </mc:Choice>
    <mc:Fallback xmlns="">
      <p:transition spd="slow" advTm="2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9823" y="28620"/>
            <a:ext cx="1159611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Interviews in Adults with OUD:           </a:t>
            </a:r>
            <a:r>
              <a:rPr kumimoji="0" lang="en-US" sz="4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Facilitators</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to Exercise (n=33)</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6" name="Picture 5" descr="Chart that shows the facilitators to exercise in adults with opioid use disorder. These include things such as helps with pain, offsets triggers and decreases cravings, and builds structure and normalc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089" y="1352059"/>
            <a:ext cx="7811822" cy="4394150"/>
          </a:xfrm>
          <a:prstGeom prst="rect">
            <a:avLst/>
          </a:prstGeom>
        </p:spPr>
      </p:pic>
      <p:sp>
        <p:nvSpPr>
          <p:cNvPr id="7" name="TextBox 6"/>
          <p:cNvSpPr txBox="1"/>
          <p:nvPr/>
        </p:nvSpPr>
        <p:spPr>
          <a:xfrm>
            <a:off x="4495126" y="6131841"/>
            <a:ext cx="5961213" cy="543867"/>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Nock et al. (2023) Barriers, Perceived Benefits and Preferences to </a:t>
            </a:r>
          </a:p>
          <a:p>
            <a:r>
              <a:rPr lang="en-US" sz="1467" dirty="0">
                <a:solidFill>
                  <a:schemeClr val="bg1"/>
                </a:solidFill>
                <a:latin typeface="Arial" panose="020B0604020202020204" pitchFamily="34" charset="0"/>
                <a:cs typeface="Arial" panose="020B0604020202020204" pitchFamily="34" charset="0"/>
              </a:rPr>
              <a:t>Exercise in Adults with OUD. </a:t>
            </a:r>
            <a:r>
              <a:rPr lang="sv-SE" sz="1467" i="1" dirty="0">
                <a:solidFill>
                  <a:schemeClr val="bg1"/>
                </a:solidFill>
                <a:latin typeface="Arial" panose="020B0604020202020204" pitchFamily="34" charset="0"/>
                <a:cs typeface="Arial" panose="020B0604020202020204" pitchFamily="34" charset="0"/>
              </a:rPr>
              <a:t>Prev Med Rep</a:t>
            </a:r>
            <a:r>
              <a:rPr lang="sv-SE" sz="1467" dirty="0">
                <a:solidFill>
                  <a:schemeClr val="bg1"/>
                </a:solidFill>
                <a:latin typeface="Arial" panose="020B0604020202020204" pitchFamily="34" charset="0"/>
                <a:cs typeface="Arial" panose="020B0604020202020204" pitchFamily="34" charset="0"/>
              </a:rPr>
              <a:t>. 29;36:102393</a:t>
            </a:r>
            <a:endParaRPr lang="en-US" sz="1467"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75E463C8-8060-9C8F-3D63-CE9B377097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2768092191"/>
      </p:ext>
    </p:extLst>
  </p:cSld>
  <p:clrMapOvr>
    <a:masterClrMapping/>
  </p:clrMapOvr>
  <mc:AlternateContent xmlns:mc="http://schemas.openxmlformats.org/markup-compatibility/2006" xmlns:p14="http://schemas.microsoft.com/office/powerpoint/2010/main">
    <mc:Choice Requires="p14">
      <p:transition spd="slow" p14:dur="2000" advTm="20974"/>
    </mc:Choice>
    <mc:Fallback xmlns="">
      <p:transition spd="slow" advTm="2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86076" y="112043"/>
            <a:ext cx="1149986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Interviews in Adults with OUD:             </a:t>
            </a:r>
            <a:r>
              <a:rPr kumimoji="0" lang="en-US" sz="40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Preferences</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to Exercise (n=33)</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Picture 6" descr="Graph showing that people with opioid use disorder generally prefer to exercise in the afternoon, 3 days per weeks 30-60 minutes per session, at a moderate intensity."/>
          <p:cNvPicPr>
            <a:picLocks noChangeAspect="1"/>
          </p:cNvPicPr>
          <p:nvPr/>
        </p:nvPicPr>
        <p:blipFill rotWithShape="1">
          <a:blip r:embed="rId5">
            <a:extLst>
              <a:ext uri="{28A0092B-C50C-407E-A947-70E740481C1C}">
                <a14:useLocalDpi xmlns:a14="http://schemas.microsoft.com/office/drawing/2010/main" val="0"/>
              </a:ext>
            </a:extLst>
          </a:blip>
          <a:srcRect l="16996" t="16712" r="19142" b="8853"/>
          <a:stretch/>
        </p:blipFill>
        <p:spPr>
          <a:xfrm>
            <a:off x="387016" y="1496083"/>
            <a:ext cx="6220613" cy="4078459"/>
          </a:xfrm>
          <a:prstGeom prst="rect">
            <a:avLst/>
          </a:prstGeom>
        </p:spPr>
      </p:pic>
      <p:sp>
        <p:nvSpPr>
          <p:cNvPr id="8" name="TextBox 7"/>
          <p:cNvSpPr txBox="1"/>
          <p:nvPr/>
        </p:nvSpPr>
        <p:spPr>
          <a:xfrm>
            <a:off x="6358863" y="1651932"/>
            <a:ext cx="4330908" cy="4154984"/>
          </a:xfrm>
          <a:prstGeom prst="rect">
            <a:avLst/>
          </a:prstGeom>
          <a:noFill/>
        </p:spPr>
        <p:txBody>
          <a:bodyPr wrap="square" rtlCol="0">
            <a:spAutoFit/>
          </a:bodyPr>
          <a:lstStyle/>
          <a:p>
            <a:pPr marL="380990" indent="-38099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Most wanted exercise to be </a:t>
            </a:r>
            <a:r>
              <a:rPr lang="en-US" sz="2400" b="1" u="sng" dirty="0">
                <a:solidFill>
                  <a:schemeClr val="bg1"/>
                </a:solidFill>
                <a:latin typeface="Arial" panose="020B0604020202020204" pitchFamily="34" charset="0"/>
                <a:cs typeface="Arial" panose="020B0604020202020204" pitchFamily="34" charset="0"/>
              </a:rPr>
              <a:t>supervised</a:t>
            </a:r>
            <a:r>
              <a:rPr lang="en-US" sz="2400" dirty="0">
                <a:solidFill>
                  <a:schemeClr val="bg1"/>
                </a:solidFill>
                <a:latin typeface="Arial" panose="020B0604020202020204" pitchFamily="34" charset="0"/>
                <a:cs typeface="Arial" panose="020B0604020202020204" pitchFamily="34" charset="0"/>
              </a:rPr>
              <a:t> by </a:t>
            </a:r>
            <a:r>
              <a:rPr lang="en-US" sz="2400" b="1" u="sng" dirty="0">
                <a:solidFill>
                  <a:schemeClr val="bg1"/>
                </a:solidFill>
                <a:latin typeface="Arial" panose="020B0604020202020204" pitchFamily="34" charset="0"/>
                <a:cs typeface="Arial" panose="020B0604020202020204" pitchFamily="34" charset="0"/>
              </a:rPr>
              <a:t>qualified</a:t>
            </a:r>
            <a:r>
              <a:rPr 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bg1"/>
                </a:solidFill>
                <a:latin typeface="Arial" panose="020B0604020202020204" pitchFamily="34" charset="0"/>
                <a:cs typeface="Arial" panose="020B0604020202020204" pitchFamily="34" charset="0"/>
              </a:rPr>
              <a:t>professionals</a:t>
            </a:r>
            <a:r>
              <a:rPr lang="en-US" sz="2400" dirty="0">
                <a:solidFill>
                  <a:schemeClr val="bg1"/>
                </a:solidFill>
                <a:latin typeface="Arial" panose="020B0604020202020204" pitchFamily="34" charset="0"/>
                <a:cs typeface="Arial" panose="020B0604020202020204" pitchFamily="34" charset="0"/>
              </a:rPr>
              <a:t> because of concerns about </a:t>
            </a:r>
            <a:r>
              <a:rPr lang="en-US" sz="2400" b="1" dirty="0">
                <a:solidFill>
                  <a:schemeClr val="bg1"/>
                </a:solidFill>
                <a:latin typeface="Arial" panose="020B0604020202020204" pitchFamily="34" charset="0"/>
                <a:cs typeface="Arial" panose="020B0604020202020204" pitchFamily="34" charset="0"/>
              </a:rPr>
              <a:t>pain</a:t>
            </a:r>
            <a:r>
              <a:rPr lang="en-US" sz="2400"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low self-efficacy</a:t>
            </a:r>
            <a:r>
              <a:rPr lang="en-US" sz="2400" dirty="0">
                <a:solidFill>
                  <a:schemeClr val="bg1"/>
                </a:solidFill>
                <a:latin typeface="Arial" panose="020B0604020202020204" pitchFamily="34" charset="0"/>
                <a:cs typeface="Arial" panose="020B0604020202020204" pitchFamily="34" charset="0"/>
              </a:rPr>
              <a:t> for exercise, anxiety and self-perceived “</a:t>
            </a:r>
            <a:r>
              <a:rPr lang="en-US" sz="2400" b="1" dirty="0">
                <a:solidFill>
                  <a:schemeClr val="bg1"/>
                </a:solidFill>
                <a:latin typeface="Arial" panose="020B0604020202020204" pitchFamily="34" charset="0"/>
                <a:cs typeface="Arial" panose="020B0604020202020204" pitchFamily="34" charset="0"/>
              </a:rPr>
              <a:t>poor overall health</a:t>
            </a:r>
            <a:r>
              <a:rPr lang="en-US" sz="2400" dirty="0">
                <a:solidFill>
                  <a:schemeClr val="bg1"/>
                </a:solidFill>
                <a:latin typeface="Arial" panose="020B0604020202020204" pitchFamily="34" charset="0"/>
                <a:cs typeface="Arial" panose="020B0604020202020204" pitchFamily="34" charset="0"/>
              </a:rPr>
              <a:t>” from misusing drugs </a:t>
            </a:r>
          </a:p>
          <a:p>
            <a:pPr marL="380990" indent="-38099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Most preferred moderate intensity, 3 days/week      for 30-60 minute sessions </a:t>
            </a:r>
          </a:p>
        </p:txBody>
      </p:sp>
      <p:sp>
        <p:nvSpPr>
          <p:cNvPr id="6" name="TextBox 5"/>
          <p:cNvSpPr txBox="1"/>
          <p:nvPr/>
        </p:nvSpPr>
        <p:spPr>
          <a:xfrm>
            <a:off x="4461413" y="6023367"/>
            <a:ext cx="5977988" cy="543867"/>
          </a:xfrm>
          <a:prstGeom prst="rect">
            <a:avLst/>
          </a:prstGeom>
          <a:noFill/>
        </p:spPr>
        <p:txBody>
          <a:bodyPr wrap="square" rtlCol="0">
            <a:spAutoFit/>
          </a:bodyPr>
          <a:lstStyle/>
          <a:p>
            <a:r>
              <a:rPr lang="en-US" sz="1467" dirty="0">
                <a:solidFill>
                  <a:schemeClr val="bg1"/>
                </a:solidFill>
                <a:latin typeface="Arial" panose="020B0604020202020204" pitchFamily="34" charset="0"/>
                <a:cs typeface="Arial" panose="020B0604020202020204" pitchFamily="34" charset="0"/>
              </a:rPr>
              <a:t>Nock et al. (2023) Barriers, Perceived Benefits and Preferences to </a:t>
            </a:r>
          </a:p>
          <a:p>
            <a:r>
              <a:rPr lang="en-US" sz="1467" dirty="0">
                <a:solidFill>
                  <a:schemeClr val="bg1"/>
                </a:solidFill>
                <a:latin typeface="Arial" panose="020B0604020202020204" pitchFamily="34" charset="0"/>
                <a:cs typeface="Arial" panose="020B0604020202020204" pitchFamily="34" charset="0"/>
              </a:rPr>
              <a:t>Exercise in Adults with OUD. </a:t>
            </a:r>
            <a:r>
              <a:rPr lang="sv-SE" sz="1467" i="1" dirty="0">
                <a:solidFill>
                  <a:schemeClr val="bg1"/>
                </a:solidFill>
                <a:latin typeface="Arial" panose="020B0604020202020204" pitchFamily="34" charset="0"/>
                <a:cs typeface="Arial" panose="020B0604020202020204" pitchFamily="34" charset="0"/>
              </a:rPr>
              <a:t>Prev Med Rep</a:t>
            </a:r>
            <a:r>
              <a:rPr lang="sv-SE" sz="1467" dirty="0">
                <a:solidFill>
                  <a:schemeClr val="bg1"/>
                </a:solidFill>
                <a:latin typeface="Arial" panose="020B0604020202020204" pitchFamily="34" charset="0"/>
                <a:cs typeface="Arial" panose="020B0604020202020204" pitchFamily="34" charset="0"/>
              </a:rPr>
              <a:t>. 29;36:102393</a:t>
            </a:r>
            <a:endParaRPr lang="en-US" sz="1467" dirty="0">
              <a:solidFill>
                <a:schemeClr val="bg1"/>
              </a:solidFill>
              <a:latin typeface="Arial" panose="020B0604020202020204" pitchFamily="34" charset="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8C93040E-C4C2-9837-3AAE-DF7856F4A7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363200" y="5029200"/>
            <a:ext cx="1746504" cy="1746504"/>
          </a:xfrm>
          <a:prstGeom prst="ellipse">
            <a:avLst/>
          </a:prstGeom>
        </p:spPr>
      </p:pic>
    </p:spTree>
    <p:extLst>
      <p:ext uri="{BB962C8B-B14F-4D97-AF65-F5344CB8AC3E}">
        <p14:creationId xmlns:p14="http://schemas.microsoft.com/office/powerpoint/2010/main" val="612935145"/>
      </p:ext>
    </p:extLst>
  </p:cSld>
  <p:clrMapOvr>
    <a:masterClrMapping/>
  </p:clrMapOvr>
  <mc:AlternateContent xmlns:mc="http://schemas.openxmlformats.org/markup-compatibility/2006" xmlns:p14="http://schemas.microsoft.com/office/powerpoint/2010/main">
    <mc:Choice Requires="p14">
      <p:transition spd="slow" p14:dur="2000" advTm="28317"/>
    </mc:Choice>
    <mc:Fallback xmlns="">
      <p:transition spd="slow" advTm="2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59539" y="341976"/>
            <a:ext cx="10786641" cy="1325563"/>
          </a:xfrm>
        </p:spPr>
        <p:txBody>
          <a:bodyPr>
            <a:normAutofit/>
          </a:bodyPr>
          <a:lstStyle/>
          <a:p>
            <a:pPr algn="ctr"/>
            <a:r>
              <a:rPr lang="en-US" sz="3600" b="1" dirty="0">
                <a:latin typeface="Arial" panose="020B0604020202020204" pitchFamily="34" charset="0"/>
                <a:cs typeface="Arial" panose="020B0604020202020204" pitchFamily="34" charset="0"/>
              </a:rPr>
              <a:t>Currently No “Dose”, “FITT” Principle or Exercise “Prescription” for People with SUD</a:t>
            </a:r>
          </a:p>
        </p:txBody>
      </p:sp>
      <p:sp>
        <p:nvSpPr>
          <p:cNvPr id="5" name="Rectangle 4">
            <a:extLst>
              <a:ext uri="{C183D7F6-B498-43B3-948B-1728B52AA6E4}">
                <adec:decorative xmlns:adec="http://schemas.microsoft.com/office/drawing/2017/decorative" val="1"/>
              </a:ext>
            </a:extLst>
          </p:cNvPr>
          <p:cNvSpPr/>
          <p:nvPr/>
        </p:nvSpPr>
        <p:spPr>
          <a:xfrm>
            <a:off x="1556795" y="4625663"/>
            <a:ext cx="9198291" cy="11979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36855" y="4625663"/>
            <a:ext cx="5376440" cy="1569660"/>
          </a:xfrm>
          <a:prstGeom prst="rect">
            <a:avLst/>
          </a:prstGeom>
          <a:noFill/>
        </p:spPr>
        <p:txBody>
          <a:bodyPr wrap="square" rtlCol="0">
            <a:spAutoFit/>
          </a:bodyPr>
          <a:lstStyle/>
          <a:p>
            <a:r>
              <a:rPr lang="en-US" sz="3200" dirty="0">
                <a:solidFill>
                  <a:schemeClr val="bg1">
                    <a:lumMod val="50000"/>
                  </a:schemeClr>
                </a:solidFill>
                <a:latin typeface="Arial" panose="020B0604020202020204" pitchFamily="34" charset="0"/>
                <a:cs typeface="Arial" panose="020B0604020202020204" pitchFamily="34" charset="0"/>
              </a:rPr>
              <a:t>V (Volume): ???</a:t>
            </a:r>
          </a:p>
          <a:p>
            <a:r>
              <a:rPr lang="en-US" sz="3200" dirty="0">
                <a:solidFill>
                  <a:schemeClr val="bg1">
                    <a:lumMod val="50000"/>
                  </a:schemeClr>
                </a:solidFill>
                <a:latin typeface="Arial" panose="020B0604020202020204" pitchFamily="34" charset="0"/>
                <a:cs typeface="Arial" panose="020B0604020202020204" pitchFamily="34" charset="0"/>
              </a:rPr>
              <a:t>P (Progression): ??? </a:t>
            </a:r>
            <a:endParaRPr lang="el-GR" sz="3200" dirty="0">
              <a:solidFill>
                <a:schemeClr val="bg1">
                  <a:lumMod val="50000"/>
                </a:schemeClr>
              </a:solidFill>
              <a:latin typeface="Arial" panose="020B0604020202020204" pitchFamily="34" charset="0"/>
              <a:cs typeface="Arial" panose="020B0604020202020204" pitchFamily="34" charset="0"/>
            </a:endParaRPr>
          </a:p>
          <a:p>
            <a:endParaRPr lang="en-US" sz="3200" dirty="0"/>
          </a:p>
        </p:txBody>
      </p:sp>
      <p:sp>
        <p:nvSpPr>
          <p:cNvPr id="8" name="Content Placeholder 7">
            <a:extLst>
              <a:ext uri="{FF2B5EF4-FFF2-40B4-BE49-F238E27FC236}">
                <a16:creationId xmlns:a16="http://schemas.microsoft.com/office/drawing/2014/main" id="{09204BF9-4F91-9432-5CD5-22CB32DB986B}"/>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dirty="0"/>
              <a:t> </a:t>
            </a:r>
          </a:p>
        </p:txBody>
      </p:sp>
      <p:sp>
        <p:nvSpPr>
          <p:cNvPr id="9" name="Θέση περιεχομένου 2">
            <a:extLst>
              <a:ext uri="{FF2B5EF4-FFF2-40B4-BE49-F238E27FC236}">
                <a16:creationId xmlns:a16="http://schemas.microsoft.com/office/drawing/2014/main" id="{736458E5-C868-9FCF-77BF-22B4A54EA768}"/>
              </a:ext>
            </a:extLst>
          </p:cNvPr>
          <p:cNvSpPr txBox="1">
            <a:spLocks/>
          </p:cNvSpPr>
          <p:nvPr/>
        </p:nvSpPr>
        <p:spPr>
          <a:xfrm>
            <a:off x="1441806" y="1461277"/>
            <a:ext cx="9428268" cy="3032137"/>
          </a:xfrm>
          <a:prstGeom prst="rect">
            <a:avLst/>
          </a:prstGeom>
          <a:solidFill>
            <a:srgbClr val="AAE57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400">
                <a:solidFill>
                  <a:schemeClr val="bg1">
                    <a:lumMod val="50000"/>
                  </a:schemeClr>
                </a:solidFill>
                <a:latin typeface="Arial" panose="020B0604020202020204" pitchFamily="34" charset="0"/>
                <a:cs typeface="Arial" panose="020B0604020202020204" pitchFamily="34" charset="0"/>
              </a:rPr>
              <a:t>F (Frequency): ?? 3-5 sessions/week  </a:t>
            </a:r>
          </a:p>
          <a:p>
            <a:pPr marL="0" indent="0" fontAlgn="auto">
              <a:spcAft>
                <a:spcPts val="0"/>
              </a:spcAft>
              <a:buFont typeface="Arial" panose="020B0604020202020204" pitchFamily="34" charset="0"/>
              <a:buNone/>
            </a:pPr>
            <a:r>
              <a:rPr lang="en-US" sz="3400">
                <a:solidFill>
                  <a:schemeClr val="bg1">
                    <a:lumMod val="50000"/>
                  </a:schemeClr>
                </a:solidFill>
                <a:latin typeface="Arial" panose="020B0604020202020204" pitchFamily="34" charset="0"/>
                <a:cs typeface="Arial" panose="020B0604020202020204" pitchFamily="34" charset="0"/>
              </a:rPr>
              <a:t>I  (Intensity): ?? 50-80% MHR, 50-60% HRR</a:t>
            </a:r>
          </a:p>
          <a:p>
            <a:pPr marL="0" indent="0" fontAlgn="auto">
              <a:spcAft>
                <a:spcPts val="0"/>
              </a:spcAft>
              <a:buFont typeface="Arial" panose="020B0604020202020204" pitchFamily="34" charset="0"/>
              <a:buNone/>
            </a:pPr>
            <a:r>
              <a:rPr lang="en-US" sz="3400">
                <a:solidFill>
                  <a:schemeClr val="bg1">
                    <a:lumMod val="50000"/>
                  </a:schemeClr>
                </a:solidFill>
                <a:latin typeface="Arial" panose="020B0604020202020204" pitchFamily="34" charset="0"/>
                <a:cs typeface="Arial" panose="020B0604020202020204" pitchFamily="34" charset="0"/>
              </a:rPr>
              <a:t>T (Time/Duration): ?? 20-60 minutes/session</a:t>
            </a:r>
          </a:p>
          <a:p>
            <a:pPr marL="0" indent="0" fontAlgn="auto">
              <a:spcAft>
                <a:spcPts val="0"/>
              </a:spcAft>
              <a:buFont typeface="Arial" panose="020B0604020202020204" pitchFamily="34" charset="0"/>
              <a:buNone/>
            </a:pPr>
            <a:r>
              <a:rPr lang="en-US" sz="3400">
                <a:solidFill>
                  <a:schemeClr val="bg1">
                    <a:lumMod val="50000"/>
                  </a:schemeClr>
                </a:solidFill>
                <a:latin typeface="Arial" panose="020B0604020202020204" pitchFamily="34" charset="0"/>
                <a:cs typeface="Arial" panose="020B0604020202020204" pitchFamily="34" charset="0"/>
              </a:rPr>
              <a:t>T (Type/Modality): ?? walking, cycling, running,</a:t>
            </a:r>
          </a:p>
          <a:p>
            <a:pPr marL="0" indent="0" fontAlgn="auto">
              <a:spcAft>
                <a:spcPts val="0"/>
              </a:spcAft>
              <a:buFont typeface="Arial" panose="020B0604020202020204" pitchFamily="34" charset="0"/>
              <a:buNone/>
            </a:pPr>
            <a:r>
              <a:rPr lang="en-US" sz="3400">
                <a:solidFill>
                  <a:schemeClr val="bg1">
                    <a:lumMod val="50000"/>
                  </a:schemeClr>
                </a:solidFill>
                <a:latin typeface="Arial" panose="020B0604020202020204" pitchFamily="34" charset="0"/>
                <a:cs typeface="Arial" panose="020B0604020202020204" pitchFamily="34" charset="0"/>
              </a:rPr>
              <a:t>                              other activities</a:t>
            </a:r>
            <a:endParaRPr lang="en-US" sz="3400" dirty="0">
              <a:solidFill>
                <a:schemeClr val="bg1">
                  <a:lumMod val="50000"/>
                </a:schemeClr>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FE17DDC-E890-6567-2DB6-F664034520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3154379870"/>
      </p:ext>
    </p:extLst>
  </p:cSld>
  <p:clrMapOvr>
    <a:masterClrMapping/>
  </p:clrMapOvr>
  <mc:AlternateContent xmlns:mc="http://schemas.openxmlformats.org/markup-compatibility/2006" xmlns:p14="http://schemas.microsoft.com/office/powerpoint/2010/main">
    <mc:Choice Requires="p14">
      <p:transition spd="slow" p14:dur="2000" advTm="18962"/>
    </mc:Choice>
    <mc:Fallback xmlns="">
      <p:transition spd="slow" advTm="1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oster titled &quot;The truth about exercise addiction&quot;."/>
          <p:cNvPicPr>
            <a:picLocks noChangeAspect="1"/>
          </p:cNvPicPr>
          <p:nvPr/>
        </p:nvPicPr>
        <p:blipFill rotWithShape="1">
          <a:blip r:embed="rId5" cstate="print">
            <a:extLst>
              <a:ext uri="{28A0092B-C50C-407E-A947-70E740481C1C}">
                <a14:useLocalDpi xmlns:a14="http://schemas.microsoft.com/office/drawing/2010/main" val="0"/>
              </a:ext>
            </a:extLst>
          </a:blip>
          <a:srcRect l="2585" t="13333" r="3561" b="14600"/>
          <a:stretch/>
        </p:blipFill>
        <p:spPr>
          <a:xfrm>
            <a:off x="5898221" y="1017779"/>
            <a:ext cx="3760830" cy="4357868"/>
          </a:xfrm>
          <a:prstGeom prst="rect">
            <a:avLst/>
          </a:prstGeom>
        </p:spPr>
      </p:pic>
      <p:pic>
        <p:nvPicPr>
          <p:cNvPr id="9" name="Content Placeholder 4" descr="A graph with a circle going upward from 0-5,000 steps, an arrow pointing to 10,000 steps, and another circle going downward around 15,000-25,000 steps. It is titled &quot;Mental Health and Steps&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6" y="1045852"/>
            <a:ext cx="5936327" cy="3893862"/>
          </a:xfrm>
          <a:prstGeom prst="rect">
            <a:avLst/>
          </a:prstGeom>
        </p:spPr>
      </p:pic>
      <p:sp>
        <p:nvSpPr>
          <p:cNvPr id="10" name="Oval 9">
            <a:extLst>
              <a:ext uri="{C183D7F6-B498-43B3-948B-1728B52AA6E4}">
                <adec:decorative xmlns:adec="http://schemas.microsoft.com/office/drawing/2017/decorative" val="1"/>
              </a:ext>
            </a:extLst>
          </p:cNvPr>
          <p:cNvSpPr/>
          <p:nvPr/>
        </p:nvSpPr>
        <p:spPr>
          <a:xfrm rot="2300279">
            <a:off x="3666525" y="1814912"/>
            <a:ext cx="1960100" cy="1010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3"/>
          <p:cNvSpPr txBox="1">
            <a:spLocks noGrp="1"/>
          </p:cNvSpPr>
          <p:nvPr>
            <p:ph type="title" idx="4294967295"/>
          </p:nvPr>
        </p:nvSpPr>
        <p:spPr>
          <a:xfrm>
            <a:off x="400050" y="278315"/>
            <a:ext cx="11603555" cy="8560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Exercise and Mental Health: The “Yin and Yang”</a:t>
            </a:r>
          </a:p>
        </p:txBody>
      </p:sp>
      <p:sp>
        <p:nvSpPr>
          <p:cNvPr id="12" name="Rectangle 11"/>
          <p:cNvSpPr/>
          <p:nvPr/>
        </p:nvSpPr>
        <p:spPr>
          <a:xfrm>
            <a:off x="400050" y="4734972"/>
            <a:ext cx="5376792" cy="1077218"/>
          </a:xfrm>
          <a:prstGeom prst="rect">
            <a:avLst/>
          </a:prstGeom>
        </p:spPr>
        <p:txBody>
          <a:bodyPr wrap="square">
            <a:spAutoFit/>
          </a:bodyPr>
          <a:lstStyle/>
          <a:p>
            <a:pPr>
              <a:defRPr/>
            </a:pPr>
            <a:r>
              <a:rPr lang="en-US" sz="1600" dirty="0">
                <a:solidFill>
                  <a:srgbClr val="000000"/>
                </a:solidFill>
                <a:effectLst/>
                <a:latin typeface="Arial" panose="020B0604020202020204" pitchFamily="34" charset="0"/>
                <a:cs typeface="Arial" panose="020B0604020202020204" pitchFamily="34" charset="0"/>
              </a:rPr>
              <a:t>Bernard et al. (2018</a:t>
            </a:r>
            <a:r>
              <a:rPr lang="en-US" sz="1600" dirty="0">
                <a:solidFill>
                  <a:srgbClr val="000000"/>
                </a:solidFill>
                <a:latin typeface="Arial" panose="020B0604020202020204" pitchFamily="34" charset="0"/>
                <a:cs typeface="Arial" panose="020B0604020202020204" pitchFamily="34" charset="0"/>
              </a:rPr>
              <a:t>) Dose response association of objective physical activity with mental health in representative national sample of adults: A cross-sectional study. </a:t>
            </a:r>
            <a:r>
              <a:rPr lang="en-US" sz="1600" dirty="0" err="1">
                <a:solidFill>
                  <a:srgbClr val="000000"/>
                </a:solidFill>
                <a:latin typeface="Arial" panose="020B0604020202020204" pitchFamily="34" charset="0"/>
                <a:cs typeface="Arial" panose="020B0604020202020204" pitchFamily="34" charset="0"/>
              </a:rPr>
              <a:t>PLoS</a:t>
            </a:r>
            <a:r>
              <a:rPr lang="en-US" sz="1600" dirty="0">
                <a:solidFill>
                  <a:srgbClr val="000000"/>
                </a:solidFill>
                <a:latin typeface="Arial" panose="020B0604020202020204" pitchFamily="34" charset="0"/>
                <a:cs typeface="Arial" panose="020B0604020202020204" pitchFamily="34" charset="0"/>
              </a:rPr>
              <a:t> ONE 13(10): e0204682.</a:t>
            </a:r>
            <a:endParaRPr lang="en-US" sz="1600" dirty="0">
              <a:solidFill>
                <a:srgbClr val="000000"/>
              </a:solidFill>
              <a:effectLst/>
              <a:latin typeface="Arial" panose="020B0604020202020204" pitchFamily="34" charset="0"/>
              <a:cs typeface="Arial" panose="020B0604020202020204" pitchFamily="34" charset="0"/>
            </a:endParaRPr>
          </a:p>
        </p:txBody>
      </p:sp>
      <p:sp>
        <p:nvSpPr>
          <p:cNvPr id="13" name="Rectangle 12"/>
          <p:cNvSpPr/>
          <p:nvPr/>
        </p:nvSpPr>
        <p:spPr>
          <a:xfrm>
            <a:off x="6070152" y="5375647"/>
            <a:ext cx="3416968" cy="1077218"/>
          </a:xfrm>
          <a:prstGeom prst="rect">
            <a:avLst/>
          </a:prstGeom>
        </p:spPr>
        <p:txBody>
          <a:bodyPr wrap="square">
            <a:spAutoFit/>
          </a:bodyPr>
          <a:lstStyle/>
          <a:p>
            <a:pPr>
              <a:defRPr/>
            </a:pPr>
            <a:r>
              <a:rPr lang="en-US" sz="1600" dirty="0">
                <a:solidFill>
                  <a:srgbClr val="000000"/>
                </a:solidFill>
                <a:latin typeface="Arial" panose="020B0604020202020204" pitchFamily="34" charset="0"/>
                <a:cs typeface="Arial" panose="020B0604020202020204" pitchFamily="34" charset="0"/>
              </a:rPr>
              <a:t>The Truth About Exercise Addiction: </a:t>
            </a:r>
          </a:p>
          <a:p>
            <a:pPr>
              <a:defRPr/>
            </a:pPr>
            <a:r>
              <a:rPr lang="en-US" sz="1600" dirty="0">
                <a:solidFill>
                  <a:srgbClr val="000000"/>
                </a:solidFill>
                <a:latin typeface="Arial" panose="020B0604020202020204" pitchFamily="34" charset="0"/>
                <a:cs typeface="Arial" panose="020B0604020202020204" pitchFamily="34" charset="0"/>
              </a:rPr>
              <a:t>Understanding the Dark Side of </a:t>
            </a:r>
            <a:r>
              <a:rPr lang="en-US" sz="1600" dirty="0" err="1">
                <a:solidFill>
                  <a:srgbClr val="000000"/>
                </a:solidFill>
                <a:latin typeface="Arial" panose="020B0604020202020204" pitchFamily="34" charset="0"/>
                <a:cs typeface="Arial" panose="020B0604020202020204" pitchFamily="34" charset="0"/>
              </a:rPr>
              <a:t>Thinspiration</a:t>
            </a:r>
            <a:endParaRPr lang="en-US" sz="1600" dirty="0">
              <a:solidFill>
                <a:srgbClr val="000000"/>
              </a:solidFill>
              <a:latin typeface="Arial" panose="020B0604020202020204" pitchFamily="34" charset="0"/>
              <a:cs typeface="Arial" panose="020B0604020202020204" pitchFamily="34" charset="0"/>
            </a:endParaRPr>
          </a:p>
          <a:p>
            <a:pPr>
              <a:defRPr/>
            </a:pPr>
            <a:r>
              <a:rPr lang="en-US" sz="1600" dirty="0">
                <a:solidFill>
                  <a:srgbClr val="000000"/>
                </a:solidFill>
                <a:latin typeface="Arial" panose="020B0604020202020204" pitchFamily="34" charset="0"/>
                <a:cs typeface="Arial" panose="020B0604020202020204" pitchFamily="34" charset="0"/>
              </a:rPr>
              <a:t>Schreiber &amp; </a:t>
            </a:r>
            <a:r>
              <a:rPr lang="en-US" sz="1600" dirty="0" err="1">
                <a:solidFill>
                  <a:srgbClr val="000000"/>
                </a:solidFill>
                <a:latin typeface="Arial" panose="020B0604020202020204" pitchFamily="34" charset="0"/>
                <a:cs typeface="Arial" panose="020B0604020202020204" pitchFamily="34" charset="0"/>
              </a:rPr>
              <a:t>Hausenblas</a:t>
            </a:r>
            <a:r>
              <a:rPr lang="en-US" sz="1600" dirty="0">
                <a:solidFill>
                  <a:srgbClr val="000000"/>
                </a:solidFill>
                <a:latin typeface="Arial" panose="020B0604020202020204" pitchFamily="34" charset="0"/>
                <a:cs typeface="Arial" panose="020B0604020202020204" pitchFamily="34" charset="0"/>
              </a:rPr>
              <a:t> (2015) </a:t>
            </a:r>
            <a:endParaRPr lang="en-US" sz="1600" dirty="0">
              <a:solidFill>
                <a:srgbClr val="000000"/>
              </a:solidFill>
              <a:effectLst/>
              <a:latin typeface="Arial" panose="020B0604020202020204" pitchFamily="34" charset="0"/>
              <a:cs typeface="Arial" panose="020B0604020202020204" pitchFamily="34" charset="0"/>
            </a:endParaRPr>
          </a:p>
        </p:txBody>
      </p:sp>
      <p:sp>
        <p:nvSpPr>
          <p:cNvPr id="2" name="Right Arrow 1">
            <a:extLst>
              <a:ext uri="{C183D7F6-B498-43B3-948B-1728B52AA6E4}">
                <adec:decorative xmlns:adec="http://schemas.microsoft.com/office/drawing/2017/decorative" val="1"/>
              </a:ext>
            </a:extLst>
          </p:cNvPr>
          <p:cNvSpPr/>
          <p:nvPr/>
        </p:nvSpPr>
        <p:spPr>
          <a:xfrm rot="16200000">
            <a:off x="1994983" y="2655440"/>
            <a:ext cx="1801219" cy="294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C183D7F6-B498-43B3-948B-1728B52AA6E4}">
                <adec:decorative xmlns:adec="http://schemas.microsoft.com/office/drawing/2017/decorative" val="1"/>
              </a:ext>
            </a:extLst>
          </p:cNvPr>
          <p:cNvSpPr/>
          <p:nvPr/>
        </p:nvSpPr>
        <p:spPr>
          <a:xfrm rot="18135226">
            <a:off x="752758" y="2061325"/>
            <a:ext cx="1960100" cy="1010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CFA70B11-9887-3F8D-9476-E569507D368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185248" y="4851248"/>
            <a:ext cx="1924455" cy="1924455"/>
          </a:xfrm>
          <a:prstGeom prst="ellipse">
            <a:avLst/>
          </a:prstGeom>
        </p:spPr>
      </p:pic>
    </p:spTree>
    <p:extLst>
      <p:ext uri="{BB962C8B-B14F-4D97-AF65-F5344CB8AC3E}">
        <p14:creationId xmlns:p14="http://schemas.microsoft.com/office/powerpoint/2010/main" val="3207523921"/>
      </p:ext>
    </p:extLst>
  </p:cSld>
  <p:clrMapOvr>
    <a:masterClrMapping/>
  </p:clrMapOvr>
  <mc:AlternateContent xmlns:mc="http://schemas.openxmlformats.org/markup-compatibility/2006" xmlns:p14="http://schemas.microsoft.com/office/powerpoint/2010/main">
    <mc:Choice Requires="p14">
      <p:transition spd="slow" p14:dur="2000" advTm="50484"/>
    </mc:Choice>
    <mc:Fallback xmlns="">
      <p:transition spd="slow" advTm="5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latin typeface="Arial" panose="020B0604020202020204" pitchFamily="34" charset="0"/>
                <a:cs typeface="Arial" panose="020B0604020202020204" pitchFamily="34" charset="0"/>
              </a:rPr>
              <a:t>Module 4: Exercise in People with SUD: Special Considerations </a:t>
            </a:r>
            <a:br>
              <a:rPr lang="en-US"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008A8054-DB33-6329-4420-0E5ECB92D1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2941344594"/>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9448" y="213480"/>
            <a:ext cx="11916137" cy="1305040"/>
          </a:xfrm>
        </p:spPr>
        <p:txBody>
          <a:bodyPr/>
          <a:lstStyle/>
          <a:p>
            <a:pPr algn="ctr"/>
            <a:r>
              <a:rPr lang="en-US" sz="4000" b="1" dirty="0">
                <a:latin typeface="Arial" panose="020B0604020202020204" pitchFamily="34" charset="0"/>
                <a:cs typeface="Arial" panose="020B0604020202020204" pitchFamily="34" charset="0"/>
              </a:rPr>
              <a:t>  Exercise in People with SUD: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Special Considerations </a:t>
            </a:r>
          </a:p>
        </p:txBody>
      </p:sp>
      <p:sp>
        <p:nvSpPr>
          <p:cNvPr id="6" name="TextBox 5"/>
          <p:cNvSpPr txBox="1"/>
          <p:nvPr/>
        </p:nvSpPr>
        <p:spPr>
          <a:xfrm>
            <a:off x="340676" y="1369233"/>
            <a:ext cx="10066067" cy="4370427"/>
          </a:xfrm>
          <a:prstGeom prst="rect">
            <a:avLst/>
          </a:prstGeom>
          <a:noFill/>
        </p:spPr>
        <p:txBody>
          <a:bodyPr wrap="square" rtlCol="0">
            <a:spAutoFit/>
          </a:bodyPr>
          <a:lstStyle/>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People with SUD have </a:t>
            </a:r>
            <a:r>
              <a:rPr lang="en-US" sz="2800" b="1" dirty="0">
                <a:solidFill>
                  <a:schemeClr val="bg1"/>
                </a:solidFill>
                <a:latin typeface="Arial" panose="020B0604020202020204" pitchFamily="34" charset="0"/>
                <a:cs typeface="Arial" panose="020B0604020202020204" pitchFamily="34" charset="0"/>
              </a:rPr>
              <a:t>higher risk of comorbidities </a:t>
            </a:r>
            <a:r>
              <a:rPr lang="en-US" sz="2800" dirty="0">
                <a:solidFill>
                  <a:schemeClr val="bg1"/>
                </a:solidFill>
                <a:latin typeface="Arial" panose="020B0604020202020204" pitchFamily="34" charset="0"/>
                <a:cs typeface="Arial" panose="020B0604020202020204" pitchFamily="34" charset="0"/>
              </a:rPr>
              <a:t>which can be improved with exercise including: </a:t>
            </a:r>
          </a:p>
          <a:p>
            <a:r>
              <a:rPr lang="en-US" sz="2800" dirty="0">
                <a:solidFill>
                  <a:schemeClr val="bg1"/>
                </a:solidFill>
                <a:latin typeface="Arial" panose="020B0604020202020204" pitchFamily="34" charset="0"/>
                <a:cs typeface="Arial" panose="020B0604020202020204" pitchFamily="34" charset="0"/>
              </a:rPr>
              <a:t>     - </a:t>
            </a:r>
            <a:r>
              <a:rPr lang="en-US" sz="2800" b="1" dirty="0">
                <a:solidFill>
                  <a:schemeClr val="bg1"/>
                </a:solidFill>
                <a:latin typeface="Arial" panose="020B0604020202020204" pitchFamily="34" charset="0"/>
                <a:cs typeface="Arial" panose="020B0604020202020204" pitchFamily="34" charset="0"/>
              </a:rPr>
              <a:t>hypertension</a:t>
            </a:r>
            <a:r>
              <a:rPr lang="en-US" sz="2800" dirty="0">
                <a:solidFill>
                  <a:schemeClr val="bg1"/>
                </a:solidFill>
                <a:latin typeface="Arial" panose="020B0604020202020204" pitchFamily="34" charset="0"/>
                <a:cs typeface="Arial" panose="020B0604020202020204" pitchFamily="34" charset="0"/>
              </a:rPr>
              <a:t> (33% vs 21%; p&lt;0.01) </a:t>
            </a:r>
          </a:p>
          <a:p>
            <a:r>
              <a:rPr lang="en-US" sz="2800" dirty="0">
                <a:solidFill>
                  <a:schemeClr val="bg1"/>
                </a:solidFill>
                <a:latin typeface="Arial" panose="020B0604020202020204" pitchFamily="34" charset="0"/>
                <a:cs typeface="Arial" panose="020B0604020202020204" pitchFamily="34" charset="0"/>
              </a:rPr>
              <a:t>     - </a:t>
            </a:r>
            <a:r>
              <a:rPr lang="en-US" sz="2800" b="1" dirty="0">
                <a:solidFill>
                  <a:schemeClr val="bg1"/>
                </a:solidFill>
                <a:latin typeface="Arial" panose="020B0604020202020204" pitchFamily="34" charset="0"/>
                <a:cs typeface="Arial" panose="020B0604020202020204" pitchFamily="34" charset="0"/>
              </a:rPr>
              <a:t>COPD</a:t>
            </a:r>
            <a:r>
              <a:rPr lang="en-US" sz="2800" dirty="0">
                <a:solidFill>
                  <a:schemeClr val="bg1"/>
                </a:solidFill>
                <a:latin typeface="Arial" panose="020B0604020202020204" pitchFamily="34" charset="0"/>
                <a:cs typeface="Arial" panose="020B0604020202020204" pitchFamily="34" charset="0"/>
              </a:rPr>
              <a:t> (8.4% vs 2.7%; p&lt;0.01)                                              </a:t>
            </a:r>
          </a:p>
          <a:p>
            <a:r>
              <a:rPr lang="en-US" sz="26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a:t>
            </a:r>
            <a:r>
              <a:rPr lang="en-US" sz="2400" dirty="0" err="1">
                <a:solidFill>
                  <a:schemeClr val="bg1"/>
                </a:solidFill>
                <a:latin typeface="Arial" panose="020B0604020202020204" pitchFamily="34" charset="0"/>
                <a:cs typeface="Arial" panose="020B0604020202020204" pitchFamily="34" charset="0"/>
              </a:rPr>
              <a:t>Bahorik</a:t>
            </a:r>
            <a:r>
              <a:rPr lang="en-US" sz="2400" dirty="0">
                <a:solidFill>
                  <a:schemeClr val="bg1"/>
                </a:solidFill>
                <a:latin typeface="Arial" panose="020B0604020202020204" pitchFamily="34" charset="0"/>
                <a:cs typeface="Arial" panose="020B0604020202020204" pitchFamily="34" charset="0"/>
              </a:rPr>
              <a:t> et al. (2017) J Addict Med 11(1): 3-9]</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Adults with SUD have lower cardiorespiratory fitness than those without SUD of same age &amp; gender </a:t>
            </a:r>
          </a:p>
          <a:p>
            <a:pPr marL="457189" indent="-457189">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Medications for OUD (MOUD) and psychotropic medications may increase weight gain and unhealthy food cravings (e.g., sweets)</a:t>
            </a:r>
          </a:p>
        </p:txBody>
      </p:sp>
      <p:pic>
        <p:nvPicPr>
          <p:cNvPr id="3" name="Audio 2">
            <a:hlinkClick r:id="" action="ppaction://media"/>
            <a:extLst>
              <a:ext uri="{FF2B5EF4-FFF2-40B4-BE49-F238E27FC236}">
                <a16:creationId xmlns:a16="http://schemas.microsoft.com/office/drawing/2014/main" id="{B2979772-4A86-2B72-5C00-F7D38BB1E1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601158949"/>
      </p:ext>
    </p:extLst>
  </p:cSld>
  <p:clrMapOvr>
    <a:masterClrMapping/>
  </p:clrMapOvr>
  <mc:AlternateContent xmlns:mc="http://schemas.openxmlformats.org/markup-compatibility/2006" xmlns:p14="http://schemas.microsoft.com/office/powerpoint/2010/main">
    <mc:Choice Requires="p14">
      <p:transition spd="slow" p14:dur="2000" advTm="10172"/>
    </mc:Choice>
    <mc:Fallback xmlns="">
      <p:transition spd="slow" advTm="1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24887" y="-53650"/>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Associations Between Chronic Amphetamine Misuse and Blood Pressure: Meta-Analysis</a:t>
            </a:r>
          </a:p>
        </p:txBody>
      </p:sp>
      <p:sp>
        <p:nvSpPr>
          <p:cNvPr id="4" name="TextBox 3"/>
          <p:cNvSpPr txBox="1"/>
          <p:nvPr/>
        </p:nvSpPr>
        <p:spPr>
          <a:xfrm flipH="1">
            <a:off x="4848777" y="6425329"/>
            <a:ext cx="741175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Chan M et al. (2025) </a:t>
            </a:r>
            <a:r>
              <a:rPr lang="nn-NO" sz="1400" dirty="0">
                <a:solidFill>
                  <a:schemeClr val="bg1"/>
                </a:solidFill>
                <a:latin typeface="Arial" panose="020B0604020202020204" pitchFamily="34" charset="0"/>
                <a:cs typeface="Arial" panose="020B0604020202020204" pitchFamily="34" charset="0"/>
              </a:rPr>
              <a:t>Cochrane Database Syst Rev. 28;3(3):CD007896</a:t>
            </a:r>
            <a:r>
              <a:rPr lang="en-US" sz="1400" dirty="0">
                <a:solidFill>
                  <a:schemeClr val="bg1"/>
                </a:solidFill>
                <a:latin typeface="Arial" panose="020B0604020202020204" pitchFamily="34" charset="0"/>
                <a:cs typeface="Arial" panose="020B0604020202020204" pitchFamily="34" charset="0"/>
              </a:rPr>
              <a:t> </a:t>
            </a:r>
          </a:p>
        </p:txBody>
      </p:sp>
      <p:pic>
        <p:nvPicPr>
          <p:cNvPr id="9" name="Picture 8" descr="Studies showing that amphetamine misuse increased systolic blood pressure."/>
          <p:cNvPicPr>
            <a:picLocks noChangeAspect="1"/>
          </p:cNvPicPr>
          <p:nvPr/>
        </p:nvPicPr>
        <p:blipFill>
          <a:blip r:embed="rId5"/>
          <a:stretch>
            <a:fillRect/>
          </a:stretch>
        </p:blipFill>
        <p:spPr>
          <a:xfrm>
            <a:off x="1471468" y="1152466"/>
            <a:ext cx="4350339" cy="4936127"/>
          </a:xfrm>
          <a:prstGeom prst="rect">
            <a:avLst/>
          </a:prstGeom>
        </p:spPr>
      </p:pic>
      <p:pic>
        <p:nvPicPr>
          <p:cNvPr id="10" name="Picture 9" descr="Studies showing that amphetamine misuse increased diastolic blood pressure."/>
          <p:cNvPicPr>
            <a:picLocks noChangeAspect="1"/>
          </p:cNvPicPr>
          <p:nvPr/>
        </p:nvPicPr>
        <p:blipFill>
          <a:blip r:embed="rId6"/>
          <a:stretch>
            <a:fillRect/>
          </a:stretch>
        </p:blipFill>
        <p:spPr>
          <a:xfrm>
            <a:off x="6473531" y="1152466"/>
            <a:ext cx="4041650" cy="4970709"/>
          </a:xfrm>
          <a:prstGeom prst="rect">
            <a:avLst/>
          </a:prstGeom>
        </p:spPr>
      </p:pic>
      <p:sp>
        <p:nvSpPr>
          <p:cNvPr id="11" name="TextBox 10"/>
          <p:cNvSpPr txBox="1"/>
          <p:nvPr/>
        </p:nvSpPr>
        <p:spPr>
          <a:xfrm>
            <a:off x="607462" y="4121926"/>
            <a:ext cx="2204357" cy="707886"/>
          </a:xfrm>
          <a:prstGeom prst="rect">
            <a:avLst/>
          </a:prstGeom>
          <a:noFill/>
        </p:spPr>
        <p:txBody>
          <a:bodyPr wrap="square" rtlCol="0">
            <a:spAutoFit/>
          </a:bodyPr>
          <a:lstStyle/>
          <a:p>
            <a:r>
              <a:rPr lang="en-US" sz="2000" u="sng" dirty="0">
                <a:solidFill>
                  <a:srgbClr val="FF0000"/>
                </a:solidFill>
                <a:latin typeface="Arial" panose="020B0604020202020204" pitchFamily="34" charset="0"/>
                <a:cs typeface="Arial" panose="020B0604020202020204" pitchFamily="34" charset="0"/>
              </a:rPr>
              <a:t>SBP</a:t>
            </a:r>
            <a:r>
              <a:rPr lang="en-US" sz="2000" dirty="0">
                <a:solidFill>
                  <a:srgbClr val="FF0000"/>
                </a:solidFill>
                <a:latin typeface="Arial" panose="020B0604020202020204" pitchFamily="34" charset="0"/>
                <a:cs typeface="Arial" panose="020B0604020202020204" pitchFamily="34" charset="0"/>
              </a:rPr>
              <a:t>:</a:t>
            </a:r>
          </a:p>
          <a:p>
            <a:r>
              <a:rPr lang="en-US" sz="2000" dirty="0">
                <a:solidFill>
                  <a:srgbClr val="FF0000"/>
                </a:solidFill>
                <a:latin typeface="Arial" panose="020B0604020202020204" pitchFamily="34" charset="0"/>
                <a:cs typeface="Arial" panose="020B0604020202020204" pitchFamily="34" charset="0"/>
              </a:rPr>
              <a:t>1.93 (1.54-2.31)</a:t>
            </a:r>
            <a:endParaRPr lang="en-US" dirty="0">
              <a:solidFill>
                <a:srgbClr val="FF0000"/>
              </a:solidFill>
            </a:endParaRPr>
          </a:p>
        </p:txBody>
      </p:sp>
      <p:sp>
        <p:nvSpPr>
          <p:cNvPr id="12" name="TextBox 11"/>
          <p:cNvSpPr txBox="1"/>
          <p:nvPr/>
        </p:nvSpPr>
        <p:spPr>
          <a:xfrm>
            <a:off x="5821807" y="4118341"/>
            <a:ext cx="2357961" cy="707886"/>
          </a:xfrm>
          <a:prstGeom prst="rect">
            <a:avLst/>
          </a:prstGeom>
          <a:noFill/>
        </p:spPr>
        <p:txBody>
          <a:bodyPr wrap="square" rtlCol="0">
            <a:spAutoFit/>
          </a:bodyPr>
          <a:lstStyle/>
          <a:p>
            <a:r>
              <a:rPr lang="en-US" sz="2000" u="sng" dirty="0">
                <a:solidFill>
                  <a:srgbClr val="FF0000"/>
                </a:solidFill>
                <a:latin typeface="Arial" panose="020B0604020202020204" pitchFamily="34" charset="0"/>
                <a:cs typeface="Arial" panose="020B0604020202020204" pitchFamily="34" charset="0"/>
              </a:rPr>
              <a:t>DBP</a:t>
            </a:r>
            <a:r>
              <a:rPr lang="en-US" sz="2000" dirty="0">
                <a:solidFill>
                  <a:srgbClr val="FF0000"/>
                </a:solidFill>
                <a:latin typeface="Arial" panose="020B0604020202020204" pitchFamily="34" charset="0"/>
                <a:cs typeface="Arial" panose="020B0604020202020204" pitchFamily="34" charset="0"/>
              </a:rPr>
              <a:t>:</a:t>
            </a:r>
          </a:p>
          <a:p>
            <a:r>
              <a:rPr lang="en-US" sz="2000" dirty="0">
                <a:solidFill>
                  <a:srgbClr val="FF0000"/>
                </a:solidFill>
                <a:latin typeface="Arial" panose="020B0604020202020204" pitchFamily="34" charset="0"/>
                <a:cs typeface="Arial" panose="020B0604020202020204" pitchFamily="34" charset="0"/>
              </a:rPr>
              <a:t>1.84 (1.51-2.16)</a:t>
            </a:r>
            <a:endParaRPr lang="en-US" dirty="0">
              <a:solidFill>
                <a:srgbClr val="FF0000"/>
              </a:solidFill>
            </a:endParaRPr>
          </a:p>
        </p:txBody>
      </p:sp>
      <p:pic>
        <p:nvPicPr>
          <p:cNvPr id="5" name="Audio 4">
            <a:hlinkClick r:id="" action="ppaction://media"/>
            <a:extLst>
              <a:ext uri="{FF2B5EF4-FFF2-40B4-BE49-F238E27FC236}">
                <a16:creationId xmlns:a16="http://schemas.microsoft.com/office/drawing/2014/main" id="{994B6CF2-C9F3-A461-773C-CD6CBF9707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283766" y="4826227"/>
            <a:ext cx="1833590" cy="1833590"/>
          </a:xfrm>
          <a:prstGeom prst="ellipse">
            <a:avLst/>
          </a:prstGeom>
        </p:spPr>
      </p:pic>
    </p:spTree>
    <p:extLst>
      <p:ext uri="{BB962C8B-B14F-4D97-AF65-F5344CB8AC3E}">
        <p14:creationId xmlns:p14="http://schemas.microsoft.com/office/powerpoint/2010/main" val="2850845093"/>
      </p:ext>
    </p:extLst>
  </p:cSld>
  <p:clrMapOvr>
    <a:masterClrMapping/>
  </p:clrMapOvr>
  <mc:AlternateContent xmlns:mc="http://schemas.openxmlformats.org/markup-compatibility/2006" xmlns:p14="http://schemas.microsoft.com/office/powerpoint/2010/main">
    <mc:Choice Requires="p14">
      <p:transition spd="slow" p14:dur="2000" advTm="29883"/>
    </mc:Choice>
    <mc:Fallback xmlns="">
      <p:transition spd="slow"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24887" y="34403"/>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Association Between Chronic Cocaine 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and Pulmonary Hypertension </a:t>
            </a:r>
          </a:p>
        </p:txBody>
      </p:sp>
      <p:sp>
        <p:nvSpPr>
          <p:cNvPr id="4" name="TextBox 3"/>
          <p:cNvSpPr txBox="1"/>
          <p:nvPr/>
        </p:nvSpPr>
        <p:spPr>
          <a:xfrm flipH="1">
            <a:off x="4914406" y="6368773"/>
            <a:ext cx="6044121"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Alzghoul</a:t>
            </a:r>
            <a:r>
              <a:rPr lang="en-US" sz="1400" dirty="0">
                <a:solidFill>
                  <a:schemeClr val="bg1"/>
                </a:solidFill>
                <a:latin typeface="Arial" panose="020B0604020202020204" pitchFamily="34" charset="0"/>
                <a:cs typeface="Arial" panose="020B0604020202020204" pitchFamily="34" charset="0"/>
              </a:rPr>
              <a:t> B et al. (2020) Am J Cardiol.125:282−288 </a:t>
            </a:r>
          </a:p>
        </p:txBody>
      </p:sp>
      <p:sp>
        <p:nvSpPr>
          <p:cNvPr id="11" name="TextBox 10"/>
          <p:cNvSpPr txBox="1"/>
          <p:nvPr/>
        </p:nvSpPr>
        <p:spPr>
          <a:xfrm>
            <a:off x="1221519" y="2976701"/>
            <a:ext cx="2756052" cy="1938992"/>
          </a:xfrm>
          <a:prstGeom prst="rect">
            <a:avLst/>
          </a:prstGeom>
          <a:noFill/>
          <a:ln w="28575">
            <a:solidFill>
              <a:srgbClr val="FF0000"/>
            </a:solidFill>
          </a:ln>
        </p:spPr>
        <p:txBody>
          <a:bodyPr wrap="square" rtlCol="0">
            <a:spAutoFit/>
          </a:bodyPr>
          <a:lstStyle/>
          <a:p>
            <a:r>
              <a:rPr lang="en-US" sz="2000" u="sng" dirty="0">
                <a:solidFill>
                  <a:srgbClr val="FF0000"/>
                </a:solidFill>
                <a:latin typeface="Arial" panose="020B0604020202020204" pitchFamily="34" charset="0"/>
                <a:cs typeface="Arial" panose="020B0604020202020204" pitchFamily="34" charset="0"/>
              </a:rPr>
              <a:t>Pulmonary</a:t>
            </a:r>
          </a:p>
          <a:p>
            <a:r>
              <a:rPr lang="en-US" sz="2000" u="sng" dirty="0">
                <a:solidFill>
                  <a:srgbClr val="FF0000"/>
                </a:solidFill>
                <a:latin typeface="Arial" panose="020B0604020202020204" pitchFamily="34" charset="0"/>
                <a:cs typeface="Arial" panose="020B0604020202020204" pitchFamily="34" charset="0"/>
              </a:rPr>
              <a:t>Hypertension</a:t>
            </a:r>
            <a:r>
              <a:rPr lang="en-US" sz="2000" dirty="0">
                <a:solidFill>
                  <a:srgbClr val="FF0000"/>
                </a:solidFill>
                <a:latin typeface="Arial" panose="020B0604020202020204" pitchFamily="34" charset="0"/>
                <a:cs typeface="Arial" panose="020B0604020202020204" pitchFamily="34" charset="0"/>
              </a:rPr>
              <a:t>:</a:t>
            </a:r>
          </a:p>
          <a:p>
            <a:r>
              <a:rPr lang="en-US" sz="2000" dirty="0">
                <a:solidFill>
                  <a:srgbClr val="FF0000"/>
                </a:solidFill>
                <a:latin typeface="Arial" panose="020B0604020202020204" pitchFamily="34" charset="0"/>
                <a:cs typeface="Arial" panose="020B0604020202020204" pitchFamily="34" charset="0"/>
              </a:rPr>
              <a:t>25% Cocaine Users  </a:t>
            </a:r>
          </a:p>
          <a:p>
            <a:r>
              <a:rPr lang="en-US" sz="2000" dirty="0">
                <a:solidFill>
                  <a:srgbClr val="FF0000"/>
                </a:solidFill>
                <a:latin typeface="Arial" panose="020B0604020202020204" pitchFamily="34" charset="0"/>
                <a:cs typeface="Arial" panose="020B0604020202020204" pitchFamily="34" charset="0"/>
              </a:rPr>
              <a:t>             vs. </a:t>
            </a:r>
          </a:p>
          <a:p>
            <a:r>
              <a:rPr lang="en-US" sz="2000" dirty="0">
                <a:solidFill>
                  <a:srgbClr val="FF0000"/>
                </a:solidFill>
                <a:latin typeface="Arial" panose="020B0604020202020204" pitchFamily="34" charset="0"/>
                <a:cs typeface="Arial" panose="020B0604020202020204" pitchFamily="34" charset="0"/>
              </a:rPr>
              <a:t>10% Non-Users</a:t>
            </a:r>
          </a:p>
          <a:p>
            <a:r>
              <a:rPr lang="en-US" sz="2000" dirty="0">
                <a:solidFill>
                  <a:srgbClr val="FF0000"/>
                </a:solidFill>
                <a:latin typeface="Arial" panose="020B0604020202020204" pitchFamily="34" charset="0"/>
                <a:cs typeface="Arial" panose="020B0604020202020204" pitchFamily="34" charset="0"/>
              </a:rPr>
              <a:t>         (p=0.01)</a:t>
            </a:r>
            <a:endParaRPr lang="en-US" dirty="0">
              <a:solidFill>
                <a:srgbClr val="FF0000"/>
              </a:solidFill>
            </a:endParaRPr>
          </a:p>
        </p:txBody>
      </p:sp>
      <p:pic>
        <p:nvPicPr>
          <p:cNvPr id="2" name="Picture 1" descr="Routes of cocaine use include smoking, snorting, ingesting, and injecting."/>
          <p:cNvPicPr>
            <a:picLocks noChangeAspect="1"/>
          </p:cNvPicPr>
          <p:nvPr/>
        </p:nvPicPr>
        <p:blipFill>
          <a:blip r:embed="rId5"/>
          <a:stretch>
            <a:fillRect/>
          </a:stretch>
        </p:blipFill>
        <p:spPr>
          <a:xfrm>
            <a:off x="4318363" y="1202773"/>
            <a:ext cx="2334671" cy="4817027"/>
          </a:xfrm>
          <a:prstGeom prst="rect">
            <a:avLst/>
          </a:prstGeom>
        </p:spPr>
      </p:pic>
      <p:pic>
        <p:nvPicPr>
          <p:cNvPr id="5" name="Picture 4" descr="Pie chart showing that cocaine users have significantly higher risk of pulmonary hypertension."/>
          <p:cNvPicPr>
            <a:picLocks noChangeAspect="1"/>
          </p:cNvPicPr>
          <p:nvPr/>
        </p:nvPicPr>
        <p:blipFill>
          <a:blip r:embed="rId6"/>
          <a:stretch>
            <a:fillRect/>
          </a:stretch>
        </p:blipFill>
        <p:spPr>
          <a:xfrm>
            <a:off x="6544666" y="1203217"/>
            <a:ext cx="2855208" cy="4817027"/>
          </a:xfrm>
          <a:prstGeom prst="rect">
            <a:avLst/>
          </a:prstGeom>
        </p:spPr>
      </p:pic>
      <p:pic>
        <p:nvPicPr>
          <p:cNvPr id="7" name="Audio 6">
            <a:hlinkClick r:id="" action="ppaction://media"/>
            <a:extLst>
              <a:ext uri="{FF2B5EF4-FFF2-40B4-BE49-F238E27FC236}">
                <a16:creationId xmlns:a16="http://schemas.microsoft.com/office/drawing/2014/main" id="{D35CCC09-D3E7-91B7-6AB6-BF4F552581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1561376583"/>
      </p:ext>
    </p:extLst>
  </p:cSld>
  <p:clrMapOvr>
    <a:masterClrMapping/>
  </p:clrMapOvr>
  <mc:AlternateContent xmlns:mc="http://schemas.openxmlformats.org/markup-compatibility/2006" xmlns:p14="http://schemas.microsoft.com/office/powerpoint/2010/main">
    <mc:Choice Requires="p14">
      <p:transition spd="slow" p14:dur="2000" advTm="16846"/>
    </mc:Choice>
    <mc:Fallback xmlns="">
      <p:transition spd="slow" advTm="1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33051" y="125964"/>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Associations Between Chronic Methamphetamine Misuse and Cardiovascular Disease </a:t>
            </a:r>
          </a:p>
        </p:txBody>
      </p:sp>
      <p:sp>
        <p:nvSpPr>
          <p:cNvPr id="4" name="TextBox 3"/>
          <p:cNvSpPr txBox="1"/>
          <p:nvPr/>
        </p:nvSpPr>
        <p:spPr>
          <a:xfrm flipH="1">
            <a:off x="4658836" y="6320642"/>
            <a:ext cx="7411752"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ONeill</a:t>
            </a:r>
            <a:r>
              <a:rPr lang="en-US" sz="1400" dirty="0">
                <a:solidFill>
                  <a:schemeClr val="bg1"/>
                </a:solidFill>
                <a:latin typeface="Arial" panose="020B0604020202020204" pitchFamily="34" charset="0"/>
                <a:cs typeface="Arial" panose="020B0604020202020204" pitchFamily="34" charset="0"/>
              </a:rPr>
              <a:t> E et al. (2025) Echocardiography, 42:e70180  </a:t>
            </a:r>
          </a:p>
        </p:txBody>
      </p:sp>
      <p:pic>
        <p:nvPicPr>
          <p:cNvPr id="8" name="Picture 7" descr="Studies showing that methamphetamine misuse leads to pulmonary arterial hypertension and idiopathic arterial hypertension."/>
          <p:cNvPicPr>
            <a:picLocks noChangeAspect="1"/>
          </p:cNvPicPr>
          <p:nvPr/>
        </p:nvPicPr>
        <p:blipFill>
          <a:blip r:embed="rId5"/>
          <a:stretch>
            <a:fillRect/>
          </a:stretch>
        </p:blipFill>
        <p:spPr>
          <a:xfrm>
            <a:off x="541654" y="1326293"/>
            <a:ext cx="5445489" cy="4579253"/>
          </a:xfrm>
          <a:prstGeom prst="rect">
            <a:avLst/>
          </a:prstGeom>
        </p:spPr>
      </p:pic>
      <p:pic>
        <p:nvPicPr>
          <p:cNvPr id="9" name="Picture 8" descr="Studies showing that methamphetamine misuse leads to pulmonary arterial hypertension and idiopathic pulmonary arterial hypertension."/>
          <p:cNvPicPr>
            <a:picLocks noChangeAspect="1"/>
          </p:cNvPicPr>
          <p:nvPr/>
        </p:nvPicPr>
        <p:blipFill>
          <a:blip r:embed="rId6"/>
          <a:stretch>
            <a:fillRect/>
          </a:stretch>
        </p:blipFill>
        <p:spPr>
          <a:xfrm>
            <a:off x="6466389" y="2828647"/>
            <a:ext cx="4005668" cy="2497846"/>
          </a:xfrm>
          <a:prstGeom prst="rect">
            <a:avLst/>
          </a:prstGeom>
        </p:spPr>
      </p:pic>
      <p:pic>
        <p:nvPicPr>
          <p:cNvPr id="10" name="Picture 9" descr="Studies showing that methamphetamine misuse leads to pulmonary arterial hypertension and idiopathic pulmonary arterial hypertension."/>
          <p:cNvPicPr>
            <a:picLocks noChangeAspect="1"/>
          </p:cNvPicPr>
          <p:nvPr/>
        </p:nvPicPr>
        <p:blipFill>
          <a:blip r:embed="rId7"/>
          <a:stretch>
            <a:fillRect/>
          </a:stretch>
        </p:blipFill>
        <p:spPr>
          <a:xfrm>
            <a:off x="6466389" y="1595344"/>
            <a:ext cx="4005668" cy="1126792"/>
          </a:xfrm>
          <a:prstGeom prst="rect">
            <a:avLst/>
          </a:prstGeom>
        </p:spPr>
      </p:pic>
      <p:pic>
        <p:nvPicPr>
          <p:cNvPr id="12" name="Audio 11">
            <a:hlinkClick r:id="" action="ppaction://media"/>
            <a:extLst>
              <a:ext uri="{FF2B5EF4-FFF2-40B4-BE49-F238E27FC236}">
                <a16:creationId xmlns:a16="http://schemas.microsoft.com/office/drawing/2014/main" id="{17BD11E7-3544-E020-A381-6AD9227A126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0287000" y="4953000"/>
            <a:ext cx="1822704" cy="1822704"/>
          </a:xfrm>
          <a:prstGeom prst="ellipse">
            <a:avLst/>
          </a:prstGeom>
        </p:spPr>
      </p:pic>
    </p:spTree>
    <p:extLst>
      <p:ext uri="{BB962C8B-B14F-4D97-AF65-F5344CB8AC3E}">
        <p14:creationId xmlns:p14="http://schemas.microsoft.com/office/powerpoint/2010/main" val="33676221"/>
      </p:ext>
    </p:extLst>
  </p:cSld>
  <p:clrMapOvr>
    <a:masterClrMapping/>
  </p:clrMapOvr>
  <mc:AlternateContent xmlns:mc="http://schemas.openxmlformats.org/markup-compatibility/2006" xmlns:p14="http://schemas.microsoft.com/office/powerpoint/2010/main">
    <mc:Choice Requires="p14">
      <p:transition spd="slow" p14:dur="2000" advTm="37710"/>
    </mc:Choice>
    <mc:Fallback xmlns="">
      <p:transition spd="slow" advTm="3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33051" y="125964"/>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Association Between Opioid Use and New Onset Atrial Fibrillation (AFib): Meta-Analysis</a:t>
            </a:r>
          </a:p>
        </p:txBody>
      </p:sp>
      <p:sp>
        <p:nvSpPr>
          <p:cNvPr id="4" name="TextBox 3"/>
          <p:cNvSpPr txBox="1"/>
          <p:nvPr/>
        </p:nvSpPr>
        <p:spPr>
          <a:xfrm flipH="1">
            <a:off x="4664273" y="6313319"/>
            <a:ext cx="6050895"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Menichelli</a:t>
            </a:r>
            <a:r>
              <a:rPr lang="en-US" sz="1400" dirty="0">
                <a:solidFill>
                  <a:schemeClr val="bg1"/>
                </a:solidFill>
                <a:latin typeface="Arial" panose="020B0604020202020204" pitchFamily="34" charset="0"/>
                <a:cs typeface="Arial" panose="020B0604020202020204" pitchFamily="34" charset="0"/>
              </a:rPr>
              <a:t> D et al. (2025) Drug Safety (2025) 48:1079–1088  </a:t>
            </a:r>
          </a:p>
        </p:txBody>
      </p:sp>
      <p:pic>
        <p:nvPicPr>
          <p:cNvPr id="2" name="Picture 1" descr="Meta-analysis showing that opioid use is linked to artial fibrillation."/>
          <p:cNvPicPr>
            <a:picLocks noChangeAspect="1"/>
          </p:cNvPicPr>
          <p:nvPr/>
        </p:nvPicPr>
        <p:blipFill>
          <a:blip r:embed="rId5"/>
          <a:stretch>
            <a:fillRect/>
          </a:stretch>
        </p:blipFill>
        <p:spPr>
          <a:xfrm>
            <a:off x="325120" y="2055913"/>
            <a:ext cx="11596009" cy="2639548"/>
          </a:xfrm>
          <a:prstGeom prst="rect">
            <a:avLst/>
          </a:prstGeom>
        </p:spPr>
      </p:pic>
      <p:sp>
        <p:nvSpPr>
          <p:cNvPr id="8" name="Rectangle 7" descr="Hazard ratio of 1.96"/>
          <p:cNvSpPr/>
          <p:nvPr/>
        </p:nvSpPr>
        <p:spPr>
          <a:xfrm>
            <a:off x="6602929" y="3673771"/>
            <a:ext cx="1403152" cy="4037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68CFD79C-C398-3E47-7C00-0BD4F450BF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1394887067"/>
      </p:ext>
    </p:extLst>
  </p:cSld>
  <p:clrMapOvr>
    <a:masterClrMapping/>
  </p:clrMapOvr>
  <mc:AlternateContent xmlns:mc="http://schemas.openxmlformats.org/markup-compatibility/2006" xmlns:p14="http://schemas.microsoft.com/office/powerpoint/2010/main">
    <mc:Choice Requires="p14">
      <p:transition spd="slow" p14:dur="2000" advTm="18088"/>
    </mc:Choice>
    <mc:Fallback xmlns="">
      <p:transition spd="slow" advTm="1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33051" y="125964"/>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Associations Between Chronic Opioid Misuse and Cardiovascular Diseases: Meta-Analysis</a:t>
            </a:r>
          </a:p>
        </p:txBody>
      </p:sp>
      <p:sp>
        <p:nvSpPr>
          <p:cNvPr id="4" name="TextBox 3"/>
          <p:cNvSpPr txBox="1"/>
          <p:nvPr/>
        </p:nvSpPr>
        <p:spPr>
          <a:xfrm flipH="1">
            <a:off x="4511635" y="6377649"/>
            <a:ext cx="7411752"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Shofield</a:t>
            </a:r>
            <a:r>
              <a:rPr lang="en-US" sz="1400" dirty="0">
                <a:solidFill>
                  <a:schemeClr val="bg1"/>
                </a:solidFill>
                <a:latin typeface="Arial" panose="020B0604020202020204" pitchFamily="34" charset="0"/>
                <a:cs typeface="Arial" panose="020B0604020202020204" pitchFamily="34" charset="0"/>
              </a:rPr>
              <a:t> J et al. (2025) European Journal of Preventive Cardiology (2025) 00:1–14  </a:t>
            </a:r>
          </a:p>
        </p:txBody>
      </p:sp>
      <p:pic>
        <p:nvPicPr>
          <p:cNvPr id="5" name="Picture 4" descr="Studies showing that chronic opioid misuse leads to hypertension, ischaemic heart disease, and myocardial infarction."/>
          <p:cNvPicPr>
            <a:picLocks noChangeAspect="1"/>
          </p:cNvPicPr>
          <p:nvPr/>
        </p:nvPicPr>
        <p:blipFill rotWithShape="1">
          <a:blip r:embed="rId5"/>
          <a:srcRect t="19326"/>
          <a:stretch/>
        </p:blipFill>
        <p:spPr>
          <a:xfrm>
            <a:off x="2853160" y="1302327"/>
            <a:ext cx="6096874" cy="4659752"/>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8017133" y="4695555"/>
            <a:ext cx="921327" cy="408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7999771" y="3344039"/>
            <a:ext cx="921327" cy="304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D580A326-9A99-34F1-0A2B-5D5FC062312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134600" y="4320249"/>
            <a:ext cx="2057400" cy="2057400"/>
          </a:xfrm>
          <a:prstGeom prst="ellipse">
            <a:avLst/>
          </a:prstGeom>
        </p:spPr>
      </p:pic>
    </p:spTree>
    <p:extLst>
      <p:ext uri="{BB962C8B-B14F-4D97-AF65-F5344CB8AC3E}">
        <p14:creationId xmlns:p14="http://schemas.microsoft.com/office/powerpoint/2010/main" val="3076450779"/>
      </p:ext>
    </p:extLst>
  </p:cSld>
  <p:clrMapOvr>
    <a:masterClrMapping/>
  </p:clrMapOvr>
  <mc:AlternateContent xmlns:mc="http://schemas.openxmlformats.org/markup-compatibility/2006" xmlns:p14="http://schemas.microsoft.com/office/powerpoint/2010/main">
    <mc:Choice Requires="p14">
      <p:transition spd="slow" p14:dur="2000" advTm="17033"/>
    </mc:Choice>
    <mc:Fallback xmlns="">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90981" y="138244"/>
            <a:ext cx="11726902" cy="1305040"/>
          </a:xfrm>
        </p:spPr>
        <p:txBody>
          <a:bodyPr/>
          <a:lstStyle/>
          <a:p>
            <a:pPr algn="ctr"/>
            <a:r>
              <a:rPr lang="en-US" sz="4000" b="1" dirty="0">
                <a:latin typeface="Arial" panose="020B0604020202020204" pitchFamily="34" charset="0"/>
                <a:cs typeface="Arial" panose="020B0604020202020204" pitchFamily="34" charset="0"/>
              </a:rPr>
              <a:t>People with SUD have Lower Cardio-Respiratory Fitness vs. People without SUD </a:t>
            </a:r>
          </a:p>
        </p:txBody>
      </p:sp>
      <p:pic>
        <p:nvPicPr>
          <p:cNvPr id="4" name="Content Placeholder 4" descr="Studies showing that people with substance use disorders have a lower VO2 max than control groups."/>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1914627" y="1674760"/>
            <a:ext cx="2809629" cy="3748112"/>
          </a:xfrm>
        </p:spPr>
      </p:pic>
      <p:sp>
        <p:nvSpPr>
          <p:cNvPr id="6" name="TextBox 5"/>
          <p:cNvSpPr txBox="1"/>
          <p:nvPr/>
        </p:nvSpPr>
        <p:spPr>
          <a:xfrm>
            <a:off x="479484" y="4722710"/>
            <a:ext cx="5300923" cy="1077218"/>
          </a:xfrm>
          <a:prstGeom prst="rect">
            <a:avLst/>
          </a:prstGeom>
          <a:noFill/>
          <a:ln w="19050">
            <a:solidFill>
              <a:schemeClr val="accent1">
                <a:lumMod val="50000"/>
              </a:schemeClr>
            </a:solidFill>
          </a:ln>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Mean Fitness (VO</a:t>
            </a:r>
            <a:r>
              <a:rPr lang="en-US" sz="2400" baseline="-25000" dirty="0">
                <a:solidFill>
                  <a:schemeClr val="bg1"/>
                </a:solidFill>
                <a:latin typeface="Arial" panose="020B0604020202020204" pitchFamily="34" charset="0"/>
                <a:cs typeface="Arial" panose="020B0604020202020204" pitchFamily="34" charset="0"/>
              </a:rPr>
              <a:t>2max</a:t>
            </a:r>
            <a:r>
              <a:rPr lang="en-US" sz="2400" dirty="0">
                <a:solidFill>
                  <a:schemeClr val="bg1"/>
                </a:solidFill>
                <a:latin typeface="Arial" panose="020B0604020202020204" pitchFamily="34" charset="0"/>
                <a:cs typeface="Arial" panose="020B0604020202020204" pitchFamily="34" charset="0"/>
              </a:rPr>
              <a:t>) in Adults with SUD vs. Normative for Age-Gender </a:t>
            </a:r>
          </a:p>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Flemmen</a:t>
            </a:r>
            <a:r>
              <a:rPr lang="en-US" sz="1600" dirty="0">
                <a:solidFill>
                  <a:schemeClr val="bg1"/>
                </a:solidFill>
                <a:latin typeface="Arial" panose="020B0604020202020204" pitchFamily="34" charset="0"/>
                <a:cs typeface="Arial" panose="020B0604020202020204" pitchFamily="34" charset="0"/>
              </a:rPr>
              <a:t> et al. (2015) </a:t>
            </a:r>
            <a:r>
              <a:rPr lang="it-IT" sz="1600" dirty="0">
                <a:solidFill>
                  <a:schemeClr val="bg1"/>
                </a:solidFill>
                <a:latin typeface="Arial" panose="020B0604020202020204" pitchFamily="34" charset="0"/>
                <a:cs typeface="Arial" panose="020B0604020202020204" pitchFamily="34" charset="0"/>
              </a:rPr>
              <a:t>Medicine 94: e1914)  </a:t>
            </a:r>
            <a:r>
              <a:rPr lang="en-US" sz="1600" dirty="0">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6124619" y="1587209"/>
            <a:ext cx="4771981" cy="4370620"/>
          </a:xfrm>
          <a:prstGeom prst="rect">
            <a:avLst/>
          </a:prstGeom>
          <a:noFill/>
        </p:spPr>
        <p:txBody>
          <a:bodyPr wrap="square" rtlCol="0">
            <a:spAutoFit/>
          </a:bodyPr>
          <a:lstStyle/>
          <a:p>
            <a:pPr>
              <a:buSzPts val="2400"/>
              <a:buFont typeface="Arial" panose="020B0604020202020204" pitchFamily="34" charset="0"/>
              <a:buChar char="•"/>
            </a:pPr>
            <a:r>
              <a:rPr lang="en-US" sz="2200" dirty="0">
                <a:solidFill>
                  <a:schemeClr val="bg1"/>
                </a:solidFill>
                <a:latin typeface="Arial" panose="020B0604020202020204" pitchFamily="34" charset="0"/>
              </a:rPr>
              <a:t> Mean fitness in men (</a:t>
            </a:r>
            <a:r>
              <a:rPr lang="sv-SE" sz="2200" dirty="0">
                <a:solidFill>
                  <a:schemeClr val="bg1"/>
                </a:solidFill>
                <a:latin typeface="Arial" panose="020B0604020202020204" pitchFamily="34" charset="0"/>
              </a:rPr>
              <a:t>44.6 ± 6.2 </a:t>
            </a:r>
            <a:r>
              <a:rPr lang="en-US" sz="2200" dirty="0">
                <a:solidFill>
                  <a:schemeClr val="bg1"/>
                </a:solidFill>
                <a:latin typeface="Arial" panose="020B0604020202020204" pitchFamily="34" charset="0"/>
              </a:rPr>
              <a:t>mL/</a:t>
            </a:r>
            <a:r>
              <a:rPr lang="en-US" sz="2200" dirty="0" err="1">
                <a:solidFill>
                  <a:schemeClr val="bg1"/>
                </a:solidFill>
                <a:latin typeface="Arial" panose="020B0604020202020204" pitchFamily="34" charset="0"/>
              </a:rPr>
              <a:t>kg•min</a:t>
            </a:r>
            <a:r>
              <a:rPr lang="en-US" sz="2200" dirty="0">
                <a:solidFill>
                  <a:schemeClr val="bg1"/>
                </a:solidFill>
                <a:latin typeface="Arial" panose="020B0604020202020204" pitchFamily="34" charset="0"/>
              </a:rPr>
              <a:t>) </a:t>
            </a:r>
            <a:r>
              <a:rPr lang="sv-SE" sz="2200" dirty="0">
                <a:solidFill>
                  <a:schemeClr val="bg1"/>
                </a:solidFill>
                <a:latin typeface="Arial" panose="020B0604020202020204" pitchFamily="34" charset="0"/>
              </a:rPr>
              <a:t>and women (33.8 ± 6.6 </a:t>
            </a:r>
            <a:r>
              <a:rPr lang="en-US" sz="2200" dirty="0">
                <a:solidFill>
                  <a:schemeClr val="bg1"/>
                </a:solidFill>
                <a:latin typeface="Arial" panose="020B0604020202020204" pitchFamily="34" charset="0"/>
              </a:rPr>
              <a:t>mL/</a:t>
            </a:r>
            <a:r>
              <a:rPr lang="en-US" sz="2200" dirty="0" err="1">
                <a:solidFill>
                  <a:schemeClr val="bg1"/>
                </a:solidFill>
                <a:latin typeface="Arial" panose="020B0604020202020204" pitchFamily="34" charset="0"/>
              </a:rPr>
              <a:t>kg•min</a:t>
            </a:r>
            <a:r>
              <a:rPr lang="en-US" sz="2200" dirty="0">
                <a:solidFill>
                  <a:schemeClr val="bg1"/>
                </a:solidFill>
                <a:latin typeface="Arial" panose="020B0604020202020204" pitchFamily="34" charset="0"/>
              </a:rPr>
              <a:t>) with SUD lower than normative (15% men; 25% women) </a:t>
            </a:r>
            <a:r>
              <a:rPr lang="en-US" dirty="0">
                <a:solidFill>
                  <a:schemeClr val="bg1"/>
                </a:solidFill>
                <a:latin typeface="Arial" panose="020B0604020202020204" pitchFamily="34" charset="0"/>
              </a:rPr>
              <a:t>[</a:t>
            </a:r>
            <a:r>
              <a:rPr lang="en-US" dirty="0" err="1">
                <a:solidFill>
                  <a:schemeClr val="bg1"/>
                </a:solidFill>
                <a:latin typeface="Arial" panose="020B0604020202020204" pitchFamily="34" charset="0"/>
              </a:rPr>
              <a:t>Flemmen</a:t>
            </a:r>
            <a:r>
              <a:rPr lang="en-US" dirty="0">
                <a:solidFill>
                  <a:schemeClr val="bg1"/>
                </a:solidFill>
                <a:latin typeface="Arial" panose="020B0604020202020204" pitchFamily="34" charset="0"/>
              </a:rPr>
              <a:t> et al. (2015) </a:t>
            </a:r>
            <a:r>
              <a:rPr lang="en-US" i="1" dirty="0">
                <a:solidFill>
                  <a:schemeClr val="bg1"/>
                </a:solidFill>
                <a:latin typeface="Arial" panose="020B0604020202020204" pitchFamily="34" charset="0"/>
              </a:rPr>
              <a:t>Medicine </a:t>
            </a:r>
            <a:r>
              <a:rPr lang="en-US" dirty="0">
                <a:solidFill>
                  <a:schemeClr val="bg1"/>
                </a:solidFill>
                <a:latin typeface="Arial" panose="020B0604020202020204" pitchFamily="34" charset="0"/>
              </a:rPr>
              <a:t>94: e1914]</a:t>
            </a:r>
          </a:p>
          <a:p>
            <a:pPr>
              <a:buSzPts val="2400"/>
            </a:pPr>
            <a:endParaRPr lang="en-US" sz="2400" dirty="0">
              <a:solidFill>
                <a:schemeClr val="bg1"/>
              </a:solidFill>
              <a:latin typeface="Arial" panose="020B0604020202020204" pitchFamily="34" charset="0"/>
            </a:endParaRPr>
          </a:p>
          <a:p>
            <a:pPr>
              <a:buSzPts val="2400"/>
              <a:buFont typeface="Arial" panose="020B0604020202020204" pitchFamily="34" charset="0"/>
              <a:buChar char="•"/>
            </a:pPr>
            <a:r>
              <a:rPr lang="en-US" sz="2200" dirty="0">
                <a:solidFill>
                  <a:schemeClr val="bg1"/>
                </a:solidFill>
                <a:latin typeface="Arial" panose="020B0604020202020204" pitchFamily="34" charset="0"/>
              </a:rPr>
              <a:t> Mean fitness in men (38.4 ± 7.4 mL/</a:t>
            </a:r>
            <a:r>
              <a:rPr lang="en-US" sz="2200" dirty="0" err="1">
                <a:solidFill>
                  <a:schemeClr val="bg1"/>
                </a:solidFill>
                <a:latin typeface="Arial" panose="020B0604020202020204" pitchFamily="34" charset="0"/>
              </a:rPr>
              <a:t>kg•min</a:t>
            </a:r>
            <a:r>
              <a:rPr lang="en-US" sz="2200" dirty="0">
                <a:solidFill>
                  <a:schemeClr val="bg1"/>
                </a:solidFill>
                <a:latin typeface="Arial" panose="020B0604020202020204" pitchFamily="34" charset="0"/>
              </a:rPr>
              <a:t>) and women (30.8 ± 6.3 mL/</a:t>
            </a:r>
            <a:r>
              <a:rPr lang="en-US" sz="2200" dirty="0" err="1">
                <a:solidFill>
                  <a:schemeClr val="bg1"/>
                </a:solidFill>
                <a:latin typeface="Arial" panose="020B0604020202020204" pitchFamily="34" charset="0"/>
              </a:rPr>
              <a:t>kg•min</a:t>
            </a:r>
            <a:r>
              <a:rPr lang="en-US" sz="2200" dirty="0">
                <a:solidFill>
                  <a:schemeClr val="bg1"/>
                </a:solidFill>
                <a:latin typeface="Arial" panose="020B0604020202020204" pitchFamily="34" charset="0"/>
              </a:rPr>
              <a:t>) in the STRIDE trial at baseline was lower than normative     values (40</a:t>
            </a:r>
            <a:r>
              <a:rPr lang="en-US" sz="2200" baseline="30000" dirty="0">
                <a:solidFill>
                  <a:schemeClr val="bg1"/>
                </a:solidFill>
                <a:latin typeface="Arial" panose="020B0604020202020204" pitchFamily="34" charset="0"/>
              </a:rPr>
              <a:t>th</a:t>
            </a:r>
            <a:r>
              <a:rPr lang="en-US" sz="2200" dirty="0">
                <a:solidFill>
                  <a:schemeClr val="bg1"/>
                </a:solidFill>
                <a:latin typeface="Arial" panose="020B0604020202020204" pitchFamily="34" charset="0"/>
              </a:rPr>
              <a:t> (M) &amp; 35</a:t>
            </a:r>
            <a:r>
              <a:rPr lang="en-US" sz="2200" baseline="30000" dirty="0">
                <a:solidFill>
                  <a:schemeClr val="bg1"/>
                </a:solidFill>
                <a:latin typeface="Arial" panose="020B0604020202020204" pitchFamily="34" charset="0"/>
              </a:rPr>
              <a:t>th</a:t>
            </a:r>
            <a:r>
              <a:rPr lang="en-US" sz="2200" dirty="0">
                <a:solidFill>
                  <a:schemeClr val="bg1"/>
                </a:solidFill>
                <a:latin typeface="Arial" panose="020B0604020202020204" pitchFamily="34" charset="0"/>
              </a:rPr>
              <a:t> (F) %</a:t>
            </a:r>
            <a:r>
              <a:rPr lang="en-US" sz="2200" dirty="0" err="1">
                <a:solidFill>
                  <a:schemeClr val="bg1"/>
                </a:solidFill>
                <a:latin typeface="Arial" panose="020B0604020202020204" pitchFamily="34" charset="0"/>
              </a:rPr>
              <a:t>iles</a:t>
            </a:r>
            <a:r>
              <a:rPr lang="en-US" sz="2200" dirty="0">
                <a:solidFill>
                  <a:schemeClr val="bg1"/>
                </a:solidFill>
                <a:latin typeface="Arial" panose="020B0604020202020204" pitchFamily="34" charset="0"/>
              </a:rPr>
              <a:t>) </a:t>
            </a:r>
          </a:p>
          <a:p>
            <a:pPr>
              <a:buSzPts val="2400"/>
            </a:pPr>
            <a:r>
              <a:rPr lang="en-US" dirty="0">
                <a:solidFill>
                  <a:schemeClr val="bg1"/>
                </a:solidFill>
                <a:latin typeface="Arial" panose="020B0604020202020204" pitchFamily="34" charset="0"/>
              </a:rPr>
              <a:t>[</a:t>
            </a:r>
            <a:r>
              <a:rPr lang="en-US" dirty="0" err="1">
                <a:solidFill>
                  <a:schemeClr val="bg1"/>
                </a:solidFill>
                <a:latin typeface="Arial" panose="020B0604020202020204" pitchFamily="34" charset="0"/>
              </a:rPr>
              <a:t>Stoutenberg</a:t>
            </a:r>
            <a:r>
              <a:rPr lang="en-US" dirty="0">
                <a:solidFill>
                  <a:schemeClr val="bg1"/>
                </a:solidFill>
                <a:latin typeface="Arial" panose="020B0604020202020204" pitchFamily="34" charset="0"/>
              </a:rPr>
              <a:t> et al. (2017)</a:t>
            </a:r>
            <a:r>
              <a:rPr lang="en-US" i="1" dirty="0">
                <a:solidFill>
                  <a:schemeClr val="bg1"/>
                </a:solidFill>
                <a:latin typeface="Arial" panose="020B0604020202020204" pitchFamily="34" charset="0"/>
              </a:rPr>
              <a:t> J </a:t>
            </a:r>
            <a:r>
              <a:rPr lang="en-US" i="1" dirty="0" err="1">
                <a:solidFill>
                  <a:schemeClr val="bg1"/>
                </a:solidFill>
                <a:latin typeface="Arial" panose="020B0604020202020204" pitchFamily="34" charset="0"/>
              </a:rPr>
              <a:t>Subst</a:t>
            </a:r>
            <a:r>
              <a:rPr lang="en-US" i="1" dirty="0">
                <a:solidFill>
                  <a:schemeClr val="bg1"/>
                </a:solidFill>
                <a:latin typeface="Arial" panose="020B0604020202020204" pitchFamily="34" charset="0"/>
              </a:rPr>
              <a:t> Abuse Treat. </a:t>
            </a:r>
            <a:r>
              <a:rPr lang="en-US" dirty="0">
                <a:solidFill>
                  <a:schemeClr val="bg1"/>
                </a:solidFill>
                <a:latin typeface="Arial" panose="020B0604020202020204" pitchFamily="34" charset="0"/>
              </a:rPr>
              <a:t>78: 74-79]</a:t>
            </a:r>
            <a:endParaRPr lang="en-US" dirty="0">
              <a:solidFill>
                <a:schemeClr val="bg1"/>
              </a:solidFill>
              <a:latin typeface="Arial" panose="020B0604020202020204" pitchFamily="34" charset="0"/>
              <a:cs typeface="Arial" panose="020B0604020202020204" pitchFamily="34" charset="0"/>
            </a:endParaRPr>
          </a:p>
        </p:txBody>
      </p:sp>
      <p:pic>
        <p:nvPicPr>
          <p:cNvPr id="5" name="Content Placeholder 4" descr="Studies showing that people with substance use disorder have a lower VO2 max than the control group.">
            <a:extLst>
              <a:ext uri="{FF2B5EF4-FFF2-40B4-BE49-F238E27FC236}">
                <a16:creationId xmlns:a16="http://schemas.microsoft.com/office/drawing/2014/main" id="{8AA84A6C-27BB-7397-B83A-3D2DEA541F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6068" y="1297704"/>
            <a:ext cx="2526745" cy="3370738"/>
          </a:xfrm>
          <a:prstGeom prst="rect">
            <a:avLst/>
          </a:prstGeom>
        </p:spPr>
      </p:pic>
      <p:pic>
        <p:nvPicPr>
          <p:cNvPr id="8" name="Audio 7">
            <a:hlinkClick r:id="" action="ppaction://media"/>
            <a:extLst>
              <a:ext uri="{FF2B5EF4-FFF2-40B4-BE49-F238E27FC236}">
                <a16:creationId xmlns:a16="http://schemas.microsoft.com/office/drawing/2014/main" id="{8FADDAF3-8780-6395-AC59-600587604C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363200" y="5029200"/>
            <a:ext cx="1746504" cy="1746504"/>
          </a:xfrm>
          <a:prstGeom prst="ellipse">
            <a:avLst/>
          </a:prstGeom>
        </p:spPr>
      </p:pic>
    </p:spTree>
    <p:extLst>
      <p:ext uri="{BB962C8B-B14F-4D97-AF65-F5344CB8AC3E}">
        <p14:creationId xmlns:p14="http://schemas.microsoft.com/office/powerpoint/2010/main" val="3959976706"/>
      </p:ext>
    </p:extLst>
  </p:cSld>
  <p:clrMapOvr>
    <a:masterClrMapping/>
  </p:clrMapOvr>
  <mc:AlternateContent xmlns:mc="http://schemas.openxmlformats.org/markup-compatibility/2006" xmlns:p14="http://schemas.microsoft.com/office/powerpoint/2010/main">
    <mc:Choice Requires="p14">
      <p:transition spd="slow" p14:dur="2000" advTm="19137"/>
    </mc:Choice>
    <mc:Fallback xmlns="">
      <p:transition spd="slow" advTm="1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PSROTA-R CIP #2 1">
      <a:dk1>
        <a:srgbClr val="494949"/>
      </a:dk1>
      <a:lt1>
        <a:srgbClr val="FFFFFF"/>
      </a:lt1>
      <a:dk2>
        <a:srgbClr val="44546A"/>
      </a:dk2>
      <a:lt2>
        <a:srgbClr val="F3F3F3"/>
      </a:lt2>
      <a:accent1>
        <a:srgbClr val="BAD061"/>
      </a:accent1>
      <a:accent2>
        <a:srgbClr val="81B654"/>
      </a:accent2>
      <a:accent3>
        <a:srgbClr val="58A3B0"/>
      </a:accent3>
      <a:accent4>
        <a:srgbClr val="FB9E4F"/>
      </a:accent4>
      <a:accent5>
        <a:srgbClr val="FDE571"/>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0AD4D6-2712-4EC3-A727-A5652AD67F9C}">
  <ds:schemaRefs>
    <ds:schemaRef ds:uri="http://schemas.microsoft.com/sharepoint/v3/contenttype/forms"/>
  </ds:schemaRefs>
</ds:datastoreItem>
</file>

<file path=customXml/itemProps3.xml><?xml version="1.0" encoding="utf-8"?>
<ds:datastoreItem xmlns:ds="http://schemas.openxmlformats.org/officeDocument/2006/customXml" ds:itemID="{873ACE82-BD1C-4CC4-B9C6-7097502B70B7}">
  <ds:schemaRefs>
    <ds:schemaRef ds:uri="http://schemas.openxmlformats.org/package/2006/metadata/core-properties"/>
    <ds:schemaRef ds:uri="16c05727-aa75-4e4a-9b5f-8a80a1165891"/>
    <ds:schemaRef ds:uri="http://purl.org/dc/dcmitype/"/>
    <ds:schemaRef ds:uri="http://schemas.microsoft.com/office/2006/documentManagement/types"/>
    <ds:schemaRef ds:uri="http://purl.org/dc/elements/1.1/"/>
    <ds:schemaRef ds:uri="http://schemas.microsoft.com/office/2006/metadata/properties"/>
    <ds:schemaRef ds:uri="http://schemas.microsoft.com/sharepoint/v3"/>
    <ds:schemaRef ds:uri="230e9df3-be65-4c73-a93b-d1236ebd677e"/>
    <ds:schemaRef ds:uri="http://purl.org/dc/terms/"/>
    <ds:schemaRef ds:uri="http://schemas.microsoft.com/office/infopath/2007/PartnerControls"/>
    <ds:schemaRef ds:uri="71af3243-3dd4-4a8d-8c0d-dd76da1f02a5"/>
    <ds:schemaRef ds:uri="http://www.w3.org/XML/1998/namespac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63</TotalTime>
  <Words>2602</Words>
  <Application>Microsoft Office PowerPoint</Application>
  <PresentationFormat>Widescreen</PresentationFormat>
  <Paragraphs>179</Paragraphs>
  <Slides>19</Slides>
  <Notes>19</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Exercise and Movement in People with Substance Use Disorders Rural Opioid Technical Assistance Course Pacific Southwest Region</vt:lpstr>
      <vt:lpstr>Module 4: Exercise in People with SUD: Special Considerations  </vt:lpstr>
      <vt:lpstr>  Exercise in People with SUD:  Special Considerations </vt:lpstr>
      <vt:lpstr>Associations Between Chronic Amphetamine Misuse and Blood Pressure: Meta-Analysis</vt:lpstr>
      <vt:lpstr>Association Between Chronic Cocaine Use  and Pulmonary Hypertension </vt:lpstr>
      <vt:lpstr>Associations Between Chronic Methamphetamine Misuse and Cardiovascular Disease </vt:lpstr>
      <vt:lpstr>Association Between Opioid Use and New Onset Atrial Fibrillation (AFib): Meta-Analysis</vt:lpstr>
      <vt:lpstr>Associations Between Chronic Opioid Misuse and Cardiovascular Diseases: Meta-Analysis</vt:lpstr>
      <vt:lpstr>People with SUD have Lower Cardio-Respiratory Fitness vs. People without SUD </vt:lpstr>
      <vt:lpstr>Medications for OUD: Methadone Maintenance  Therapy (MMT) Increases Cardiovascular Dysfunction   </vt:lpstr>
      <vt:lpstr>Medications for OUD (MOUD): Methadone Maintenance Therapy May Increase Weight </vt:lpstr>
      <vt:lpstr>Current Landscape in Opioid Misuse,  Opioid Use Disorder and Chronic Pain</vt:lpstr>
      <vt:lpstr>Interplay Between MOUD and  Mental Health Medications is Complex </vt:lpstr>
      <vt:lpstr>Current Landscape in Opioid Misuse,  Opioid Use Disorder and Chronic Pain</vt:lpstr>
      <vt:lpstr>    Interviews in Adults with OUD:            Barriers to Exercise (n=33) </vt:lpstr>
      <vt:lpstr>    Interviews in Adults with OUD:           Facilitators to Exercise (n=33)</vt:lpstr>
      <vt:lpstr>    Interviews in Adults with OUD:             Preferences to Exercise (n=33)</vt:lpstr>
      <vt:lpstr>Currently No “Dose”, “FITT” Principle or Exercise “Prescription” for People with SUD</vt:lpstr>
      <vt:lpstr>Exercise and Mental Health: The “Yin and Yang”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and Movement in People with Substance Use Disorders Rural Opioid Technical Assistance Course Pacific Southwest Region</dc:title>
  <dc:subject/>
  <dc:creator>Nora Nock</dc:creator>
  <cp:keywords/>
  <dc:description/>
  <cp:lastModifiedBy>Cameran Rynearson</cp:lastModifiedBy>
  <cp:revision>20</cp:revision>
  <dcterms:created xsi:type="dcterms:W3CDTF">2021-02-18T07:10:18Z</dcterms:created>
  <dcterms:modified xsi:type="dcterms:W3CDTF">2025-09-26T19:55:01Z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