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21"/>
  </p:notesMasterIdLst>
  <p:sldIdLst>
    <p:sldId id="281"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79" r:id="rId19"/>
    <p:sldId id="280" r:id="rId20"/>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480" userDrawn="1">
          <p15:clr>
            <a:srgbClr val="A4A3A4"/>
          </p15:clr>
        </p15:guide>
        <p15:guide id="3" pos="7200" userDrawn="1">
          <p15:clr>
            <a:srgbClr val="A4A3A4"/>
          </p15:clr>
        </p15:guide>
        <p15:guide id="4" pos="436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4387"/>
    <a:srgbClr val="FF2625"/>
    <a:srgbClr val="007788"/>
    <a:srgbClr val="297C2A"/>
    <a:srgbClr val="F69000"/>
    <a:srgbClr val="01C2D1"/>
    <a:srgbClr val="D6D734"/>
    <a:srgbClr val="005C68"/>
    <a:srgbClr val="3B2E58"/>
    <a:srgbClr val="6B2929"/>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DC1C53-1E77-4FB0-9D6F-F43244CAB696}" v="4" dt="2025-09-26T19:40:21.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69" autoAdjust="0"/>
    <p:restoredTop sz="94658" autoAdjust="0"/>
  </p:normalViewPr>
  <p:slideViewPr>
    <p:cSldViewPr snapToGrid="0">
      <p:cViewPr varScale="1">
        <p:scale>
          <a:sx n="59" d="100"/>
          <a:sy n="59" d="100"/>
        </p:scale>
        <p:origin x="1024" y="52"/>
      </p:cViewPr>
      <p:guideLst>
        <p:guide orient="horz" pos="2160"/>
        <p:guide pos="480"/>
        <p:guide pos="7200"/>
        <p:guide pos="4368"/>
      </p:guideLst>
    </p:cSldViewPr>
  </p:slideViewPr>
  <p:notesTextViewPr>
    <p:cViewPr>
      <p:scale>
        <a:sx n="1" d="1"/>
        <a:sy n="1" d="1"/>
      </p:scale>
      <p:origin x="0" y="0"/>
    </p:cViewPr>
  </p:notesTextViewPr>
  <p:sorterViewPr>
    <p:cViewPr>
      <p:scale>
        <a:sx n="94" d="100"/>
        <a:sy n="94"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an Rynearson" userId="WI2BByrGEIWhYKMiqnkTgcgqFNbfSHjHHQP2zr00Fms=" providerId="None" clId="Web-{11DC1C53-1E77-4FB0-9D6F-F43244CAB696}"/>
    <pc:docChg chg="modSld">
      <pc:chgData name="Cameran Rynearson" userId="WI2BByrGEIWhYKMiqnkTgcgqFNbfSHjHHQP2zr00Fms=" providerId="None" clId="Web-{11DC1C53-1E77-4FB0-9D6F-F43244CAB696}" dt="2025-09-26T19:40:21.237" v="3"/>
      <pc:docMkLst>
        <pc:docMk/>
      </pc:docMkLst>
      <pc:sldChg chg="modSp">
        <pc:chgData name="Cameran Rynearson" userId="WI2BByrGEIWhYKMiqnkTgcgqFNbfSHjHHQP2zr00Fms=" providerId="None" clId="Web-{11DC1C53-1E77-4FB0-9D6F-F43244CAB696}" dt="2025-09-26T19:40:21.237" v="3"/>
        <pc:sldMkLst>
          <pc:docMk/>
          <pc:sldMk cId="4058635680" sldId="269"/>
        </pc:sldMkLst>
        <pc:picChg chg="mod">
          <ac:chgData name="Cameran Rynearson" userId="WI2BByrGEIWhYKMiqnkTgcgqFNbfSHjHHQP2zr00Fms=" providerId="None" clId="Web-{11DC1C53-1E77-4FB0-9D6F-F43244CAB696}" dt="2025-09-26T19:40:21.237" v="3"/>
          <ac:picMkLst>
            <pc:docMk/>
            <pc:sldMk cId="4058635680" sldId="269"/>
            <ac:picMk id="19" creationId="{7B975643-3C11-4EA0-8985-BD578EA0C16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D9F622F8-1824-4338-8C3C-5529D3BDEF4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en-US" dirty="0"/>
          </a:p>
        </p:txBody>
      </p:sp>
      <p:sp>
        <p:nvSpPr>
          <p:cNvPr id="30723" name="Rectangle 3">
            <a:extLst>
              <a:ext uri="{FF2B5EF4-FFF2-40B4-BE49-F238E27FC236}">
                <a16:creationId xmlns:a16="http://schemas.microsoft.com/office/drawing/2014/main" id="{618DDD53-BB38-4118-BC75-9CE27D49C550}"/>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en-US" dirty="0"/>
          </a:p>
        </p:txBody>
      </p:sp>
      <p:sp>
        <p:nvSpPr>
          <p:cNvPr id="14340" name="Rectangle 4">
            <a:extLst>
              <a:ext uri="{FF2B5EF4-FFF2-40B4-BE49-F238E27FC236}">
                <a16:creationId xmlns:a16="http://schemas.microsoft.com/office/drawing/2014/main" id="{6C03B6F7-B1AE-4118-ABA2-FFEC9B8F0E9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id="{646F5356-BDE8-43C1-9587-85323D02B191}"/>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89912C35-11A9-4DA7-8476-F1823F658CAA}"/>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en-US" dirty="0"/>
          </a:p>
        </p:txBody>
      </p:sp>
      <p:sp>
        <p:nvSpPr>
          <p:cNvPr id="30727" name="Rectangle 7">
            <a:extLst>
              <a:ext uri="{FF2B5EF4-FFF2-40B4-BE49-F238E27FC236}">
                <a16:creationId xmlns:a16="http://schemas.microsoft.com/office/drawing/2014/main" id="{7180ED79-CEC3-4FB9-B511-8597B20A0C10}"/>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6DEB7EE2-04A2-4FB2-9625-C9C73AC4D32F}" type="slidenum">
              <a:rPr lang="en-US" altLang="en-US"/>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ogle.com/search?client=firefox-b-1-d&amp;sca_esv=5b71cfa89013eb9f&amp;cs=0&amp;q=%CE%BC-opioid+receptor+agonist&amp;sa=X&amp;ved=2ahUKEwiPmqWPqNuPAxVIl4kEHXTECIIQxccNegQIBhAB&amp;mstk=AUtExfA7RkNmrArOerofv0fFKdOmouIUn3g7OXI-WQ2WIsldcISbuEwDNkN-OUzypKlSgJHoH44c7uKLTZ5Jp6pop7Pkki8eNCUV3C5DH45VhBtB3aiS3chatHqrt4AZwhiT5WAXVT3yvCTcsA3QW5T9V-aYB1BevEKUuhS-ZY7Wtaj6AkA&amp;csui=3"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Welcome to</a:t>
            </a:r>
            <a:r>
              <a:rPr lang="en-US" baseline="0" dirty="0"/>
              <a:t> Module 2 of </a:t>
            </a:r>
            <a:r>
              <a:rPr lang="en-US" dirty="0"/>
              <a:t>Exercise and</a:t>
            </a:r>
            <a:r>
              <a:rPr lang="en-US" baseline="0" dirty="0"/>
              <a:t> Movement in people with substance use disorders</a:t>
            </a:r>
            <a:endParaRPr lang="en-US" dirty="0"/>
          </a:p>
          <a:p>
            <a:endParaRPr lang="en-US" dirty="0"/>
          </a:p>
        </p:txBody>
      </p:sp>
      <p:sp>
        <p:nvSpPr>
          <p:cNvPr id="4" name="Slide Number Placeholder 3"/>
          <p:cNvSpPr>
            <a:spLocks noGrp="1"/>
          </p:cNvSpPr>
          <p:nvPr>
            <p:ph type="sldNum" sz="quarter" idx="5"/>
          </p:nvPr>
        </p:nvSpPr>
        <p:spPr/>
        <p:txBody>
          <a:bodyPr/>
          <a:lstStyle/>
          <a:p>
            <a:fld id="{6DEB7EE2-04A2-4FB2-9625-C9C73AC4D32F}" type="slidenum">
              <a:rPr lang="en-US" altLang="en-US" smtClean="0"/>
              <a:pPr/>
              <a:t>1</a:t>
            </a:fld>
            <a:endParaRPr lang="en-US" altLang="en-US" dirty="0"/>
          </a:p>
        </p:txBody>
      </p:sp>
    </p:spTree>
    <p:extLst>
      <p:ext uri="{BB962C8B-B14F-4D97-AF65-F5344CB8AC3E}">
        <p14:creationId xmlns:p14="http://schemas.microsoft.com/office/powerpoint/2010/main" val="3668770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dirty="0"/>
              <a:t>Cocaine also </a:t>
            </a:r>
            <a:r>
              <a:rPr lang="en-US" b="0" baseline="0" dirty="0"/>
              <a:t>affects the </a:t>
            </a:r>
            <a:r>
              <a:rPr lang="en-US" b="0" dirty="0"/>
              <a:t>cardiovascular</a:t>
            </a:r>
            <a:r>
              <a:rPr lang="en-US" b="0" baseline="0" dirty="0"/>
              <a:t> system </a:t>
            </a:r>
            <a:r>
              <a:rPr lang="en-US" b="0" dirty="0"/>
              <a:t>and the central nervous system (CNS)</a:t>
            </a:r>
          </a:p>
          <a:p>
            <a:pPr marL="171450" indent="-171450">
              <a:buFontTx/>
              <a:buChar char="-"/>
            </a:pPr>
            <a:r>
              <a:rPr lang="en-US" b="0" dirty="0"/>
              <a:t>At lower</a:t>
            </a:r>
            <a:r>
              <a:rPr lang="en-US" b="0" baseline="0" dirty="0"/>
              <a:t> doses, </a:t>
            </a:r>
            <a:r>
              <a:rPr lang="en-US" b="0" dirty="0"/>
              <a:t>Cocaine increases heart rate and blood pressure </a:t>
            </a:r>
          </a:p>
          <a:p>
            <a:pPr marL="171450" indent="-171450">
              <a:buFontTx/>
              <a:buChar char="-"/>
            </a:pPr>
            <a:r>
              <a:rPr lang="en-US" b="0" dirty="0"/>
              <a:t>And, At high doses, cocaine can cause cardiac arrest and</a:t>
            </a:r>
            <a:r>
              <a:rPr lang="en-US" b="0" baseline="0" dirty="0"/>
              <a:t> chronic misuse may lead to a higher risk of stroke</a:t>
            </a:r>
            <a:endParaRPr lang="en-US" b="0" dirty="0"/>
          </a:p>
        </p:txBody>
      </p:sp>
      <p:sp>
        <p:nvSpPr>
          <p:cNvPr id="4" name="Slide Number Placeholder 3"/>
          <p:cNvSpPr>
            <a:spLocks noGrp="1"/>
          </p:cNvSpPr>
          <p:nvPr>
            <p:ph type="sldNum" sz="quarter" idx="5"/>
          </p:nvPr>
        </p:nvSpPr>
        <p:spPr/>
        <p:txBody>
          <a:bodyPr/>
          <a:lstStyle/>
          <a:p>
            <a:fld id="{1CA38389-7543-495B-99CC-E547603BF098}" type="slidenum">
              <a:rPr lang="en-US" smtClean="0"/>
              <a:t>10</a:t>
            </a:fld>
            <a:endParaRPr lang="en-US"/>
          </a:p>
        </p:txBody>
      </p:sp>
    </p:spTree>
    <p:extLst>
      <p:ext uri="{BB962C8B-B14F-4D97-AF65-F5344CB8AC3E}">
        <p14:creationId xmlns:p14="http://schemas.microsoft.com/office/powerpoint/2010/main" val="3287229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dirty="0"/>
              <a:t>Misuse of other</a:t>
            </a:r>
            <a:r>
              <a:rPr lang="en-US" b="0" baseline="0" dirty="0"/>
              <a:t> substances such as alcohol and opiates can also increase the risk of cardiomyopathy, heart failure and cardiac arrest </a:t>
            </a:r>
            <a:endParaRPr lang="en-US" b="0" dirty="0"/>
          </a:p>
        </p:txBody>
      </p:sp>
      <p:sp>
        <p:nvSpPr>
          <p:cNvPr id="4" name="Slide Number Placeholder 3"/>
          <p:cNvSpPr>
            <a:spLocks noGrp="1"/>
          </p:cNvSpPr>
          <p:nvPr>
            <p:ph type="sldNum" sz="quarter" idx="5"/>
          </p:nvPr>
        </p:nvSpPr>
        <p:spPr/>
        <p:txBody>
          <a:bodyPr/>
          <a:lstStyle/>
          <a:p>
            <a:fld id="{1CA38389-7543-495B-99CC-E547603BF098}" type="slidenum">
              <a:rPr lang="en-US" smtClean="0"/>
              <a:t>11</a:t>
            </a:fld>
            <a:endParaRPr lang="en-US"/>
          </a:p>
        </p:txBody>
      </p:sp>
    </p:spTree>
    <p:extLst>
      <p:ext uri="{BB962C8B-B14F-4D97-AF65-F5344CB8AC3E}">
        <p14:creationId xmlns:p14="http://schemas.microsoft.com/office/powerpoint/2010/main" val="2351467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dirty="0"/>
              <a:t>Exposure to stimulants such as cocaine &amp;</a:t>
            </a:r>
            <a:r>
              <a:rPr lang="en-US" b="0" baseline="0" dirty="0"/>
              <a:t> methamphetamines </a:t>
            </a:r>
            <a:r>
              <a:rPr lang="en-US" b="0" dirty="0"/>
              <a:t>during the gestational period can negatively impact the</a:t>
            </a:r>
            <a:r>
              <a:rPr lang="en-US" b="0" baseline="0" dirty="0"/>
              <a:t> </a:t>
            </a:r>
            <a:r>
              <a:rPr lang="en-US" b="0" dirty="0"/>
              <a:t>heart and vasculature, potentially leading to cardiovascular diseases later in life.</a:t>
            </a:r>
          </a:p>
          <a:p>
            <a:pPr marL="171450" indent="-171450">
              <a:buFontTx/>
              <a:buChar char="-"/>
            </a:pPr>
            <a:r>
              <a:rPr lang="en-US" b="0" baseline="0" dirty="0"/>
              <a:t>Preclinical or studies in animals have shown that </a:t>
            </a:r>
            <a:r>
              <a:rPr lang="en-US" b="0" dirty="0"/>
              <a:t>prenatal exposure to methamphetamines</a:t>
            </a:r>
            <a:r>
              <a:rPr lang="en-US" b="0" baseline="0" dirty="0"/>
              <a:t> and </a:t>
            </a:r>
            <a:r>
              <a:rPr lang="en-US" b="0" dirty="0"/>
              <a:t>cocaine</a:t>
            </a:r>
            <a:r>
              <a:rPr lang="en-US" b="0" baseline="0" dirty="0"/>
              <a:t> </a:t>
            </a:r>
            <a:r>
              <a:rPr lang="en-US" b="0" dirty="0"/>
              <a:t>can lead to glucose intolerance, diabetes, obesity, alterations in lipid metabolism, vascular dysfunction and increased susceptibility to cardiac ischemic injury in the offspring as adults</a:t>
            </a:r>
          </a:p>
          <a:p>
            <a:pPr marL="171450" indent="-171450">
              <a:buFontTx/>
              <a:buChar char="-"/>
            </a:pPr>
            <a:endParaRPr lang="en-US" b="0" dirty="0"/>
          </a:p>
        </p:txBody>
      </p:sp>
      <p:sp>
        <p:nvSpPr>
          <p:cNvPr id="4" name="Slide Number Placeholder 3"/>
          <p:cNvSpPr>
            <a:spLocks noGrp="1"/>
          </p:cNvSpPr>
          <p:nvPr>
            <p:ph type="sldNum" sz="quarter" idx="5"/>
          </p:nvPr>
        </p:nvSpPr>
        <p:spPr/>
        <p:txBody>
          <a:bodyPr/>
          <a:lstStyle/>
          <a:p>
            <a:fld id="{1CA38389-7543-495B-99CC-E547603BF098}" type="slidenum">
              <a:rPr lang="en-US" smtClean="0"/>
              <a:t>12</a:t>
            </a:fld>
            <a:endParaRPr lang="en-US"/>
          </a:p>
        </p:txBody>
      </p:sp>
    </p:spTree>
    <p:extLst>
      <p:ext uri="{BB962C8B-B14F-4D97-AF65-F5344CB8AC3E}">
        <p14:creationId xmlns:p14="http://schemas.microsoft.com/office/powerpoint/2010/main" val="2794219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Exercise is often viewed as a “natural reward” because it has also been shown to increase dopamine levels </a:t>
            </a:r>
          </a:p>
          <a:p>
            <a:pPr marL="171450" indent="-171450">
              <a:buFontTx/>
              <a:buChar char="-"/>
            </a:pPr>
            <a:r>
              <a:rPr lang="en-US" baseline="0" dirty="0"/>
              <a:t>And Exercise has been shown to increase activity in the several brain regions including the reward center and frontal brain regions </a:t>
            </a:r>
            <a:endParaRPr lang="en-US" dirty="0"/>
          </a:p>
        </p:txBody>
      </p:sp>
      <p:sp>
        <p:nvSpPr>
          <p:cNvPr id="4" name="Slide Number Placeholder 3"/>
          <p:cNvSpPr>
            <a:spLocks noGrp="1"/>
          </p:cNvSpPr>
          <p:nvPr>
            <p:ph type="sldNum" sz="quarter" idx="5"/>
          </p:nvPr>
        </p:nvSpPr>
        <p:spPr/>
        <p:txBody>
          <a:bodyPr/>
          <a:lstStyle/>
          <a:p>
            <a:fld id="{BE415E96-BFA2-4F18-98D6-EFC3705EFF09}" type="slidenum">
              <a:rPr lang="en-US" smtClean="0"/>
              <a:t>13</a:t>
            </a:fld>
            <a:endParaRPr lang="en-US"/>
          </a:p>
        </p:txBody>
      </p:sp>
    </p:spTree>
    <p:extLst>
      <p:ext uri="{BB962C8B-B14F-4D97-AF65-F5344CB8AC3E}">
        <p14:creationId xmlns:p14="http://schemas.microsoft.com/office/powerpoint/2010/main" val="2336333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In particular, </a:t>
            </a:r>
            <a:r>
              <a:rPr lang="en-US" dirty="0"/>
              <a:t>Exercise at higher intensities, has</a:t>
            </a:r>
            <a:r>
              <a:rPr lang="en-US" baseline="0" dirty="0"/>
              <a:t> been shown to </a:t>
            </a:r>
            <a:r>
              <a:rPr lang="en-US" dirty="0"/>
              <a:t>increase angiogenesis or the</a:t>
            </a:r>
            <a:r>
              <a:rPr lang="en-US" baseline="0" dirty="0"/>
              <a:t> </a:t>
            </a:r>
            <a:r>
              <a:rPr lang="en-US" dirty="0"/>
              <a:t>blood flow and vasculature in</a:t>
            </a:r>
            <a:r>
              <a:rPr lang="en-US" baseline="0" dirty="0"/>
              <a:t> the brain </a:t>
            </a:r>
          </a:p>
          <a:p>
            <a:pPr marL="171450" indent="-171450">
              <a:buFontTx/>
              <a:buChar char="-"/>
            </a:pPr>
            <a:r>
              <a:rPr lang="en-US" baseline="0" dirty="0"/>
              <a:t>Which can in turn promote neurogenesis or the development of new </a:t>
            </a:r>
            <a:r>
              <a:rPr lang="en-US" dirty="0"/>
              <a:t>brain cells </a:t>
            </a:r>
          </a:p>
          <a:p>
            <a:pPr marL="171450" indent="-171450">
              <a:buFontTx/>
              <a:buChar char="-"/>
            </a:pPr>
            <a:r>
              <a:rPr lang="en-US" dirty="0"/>
              <a:t>Exercise has also been shown to increase</a:t>
            </a:r>
            <a:r>
              <a:rPr lang="en-US" baseline="0" dirty="0"/>
              <a:t> the volume of certain parts of the brain like the hippocampus  </a:t>
            </a:r>
            <a:r>
              <a:rPr lang="en-US" dirty="0"/>
              <a:t> </a:t>
            </a:r>
            <a:r>
              <a:rPr lang="en-US" baseline="0" dirty="0"/>
              <a:t> </a:t>
            </a:r>
            <a:r>
              <a:rPr lang="en-US" dirty="0"/>
              <a:t> </a:t>
            </a:r>
          </a:p>
          <a:p>
            <a:pPr marL="171450" indent="-171450">
              <a:buFontTx/>
              <a:buChar char="-"/>
            </a:pPr>
            <a:r>
              <a:rPr lang="en-US" baseline="0" dirty="0"/>
              <a:t>That can help enhance learning &amp; memory </a:t>
            </a:r>
          </a:p>
        </p:txBody>
      </p:sp>
      <p:sp>
        <p:nvSpPr>
          <p:cNvPr id="4" name="Slide Number Placeholder 3"/>
          <p:cNvSpPr>
            <a:spLocks noGrp="1"/>
          </p:cNvSpPr>
          <p:nvPr>
            <p:ph type="sldNum" sz="quarter" idx="10"/>
          </p:nvPr>
        </p:nvSpPr>
        <p:spPr/>
        <p:txBody>
          <a:bodyPr/>
          <a:lstStyle/>
          <a:p>
            <a:fld id="{98C46870-62E8-46C2-959B-E0AFD6E6AA6E}" type="slidenum">
              <a:rPr lang="en-US" smtClean="0"/>
              <a:t>14</a:t>
            </a:fld>
            <a:endParaRPr lang="en-US"/>
          </a:p>
        </p:txBody>
      </p:sp>
    </p:spTree>
    <p:extLst>
      <p:ext uri="{BB962C8B-B14F-4D97-AF65-F5344CB8AC3E}">
        <p14:creationId xmlns:p14="http://schemas.microsoft.com/office/powerpoint/2010/main" val="3289662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Exercise may also help improve frontal brain regions processes such as executive function </a:t>
            </a:r>
          </a:p>
          <a:p>
            <a:pPr marL="171450" indent="-171450">
              <a:buFontTx/>
              <a:buChar char="-"/>
            </a:pPr>
            <a:r>
              <a:rPr lang="en-US" sz="1200" b="0" i="0" u="none" strike="noStrike" kern="1200" baseline="0" dirty="0">
                <a:solidFill>
                  <a:schemeClr val="tx1"/>
                </a:solidFill>
                <a:latin typeface="+mn-lt"/>
                <a:ea typeface="+mn-ea"/>
                <a:cs typeface="+mn-cs"/>
              </a:rPr>
              <a:t>That help people to improve self-regulation and control of their emotions</a:t>
            </a:r>
          </a:p>
          <a:p>
            <a:pPr marL="171450" indent="-171450">
              <a:buFontTx/>
              <a:buChar char="-"/>
            </a:pPr>
            <a:r>
              <a:rPr lang="en-US" sz="1200" b="0" i="0" u="none" strike="noStrike" kern="1200" baseline="0" dirty="0">
                <a:solidFill>
                  <a:schemeClr val="tx1"/>
                </a:solidFill>
                <a:latin typeface="+mn-lt"/>
                <a:ea typeface="+mn-ea"/>
                <a:cs typeface="+mn-cs"/>
              </a:rPr>
              <a:t>Which are important skills that need to be refined to be successful in recovery </a:t>
            </a:r>
          </a:p>
          <a:p>
            <a:pPr marL="171450" indent="-171450">
              <a:buFontTx/>
              <a:buChar char="-"/>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8C46870-62E8-46C2-959B-E0AFD6E6AA6E}" type="slidenum">
              <a:rPr lang="en-US" smtClean="0"/>
              <a:t>15</a:t>
            </a:fld>
            <a:endParaRPr lang="en-US"/>
          </a:p>
        </p:txBody>
      </p:sp>
    </p:spTree>
    <p:extLst>
      <p:ext uri="{BB962C8B-B14F-4D97-AF65-F5344CB8AC3E}">
        <p14:creationId xmlns:p14="http://schemas.microsoft.com/office/powerpoint/2010/main" val="3025430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animal</a:t>
            </a:r>
            <a:r>
              <a:rPr lang="en-US" baseline="0" dirty="0"/>
              <a:t> model </a:t>
            </a:r>
            <a:r>
              <a:rPr lang="en-US" dirty="0"/>
              <a:t>studies suggest that intervening with exercise during </a:t>
            </a:r>
            <a:r>
              <a:rPr lang="en-US" u="sng" dirty="0"/>
              <a:t>early abstinence </a:t>
            </a:r>
            <a:r>
              <a:rPr lang="en-US" dirty="0"/>
              <a:t>may provide the best improvements in relapse rates</a:t>
            </a:r>
          </a:p>
          <a:p>
            <a:pPr marL="171450" indent="-171450">
              <a:buFontTx/>
              <a:buChar char="-"/>
            </a:pPr>
            <a:r>
              <a:rPr lang="en-US" dirty="0"/>
              <a:t>So</a:t>
            </a:r>
            <a:r>
              <a:rPr lang="en-US" baseline="0" dirty="0"/>
              <a:t> </a:t>
            </a:r>
            <a:r>
              <a:rPr lang="en-US" dirty="0"/>
              <a:t>exercise may be best when integrated into drug treatment programs during early recovery </a:t>
            </a:r>
          </a:p>
          <a:p>
            <a:pPr marL="171450" indent="-171450">
              <a:buFontTx/>
              <a:buChar char="-"/>
            </a:pPr>
            <a:r>
              <a:rPr lang="en-US" dirty="0"/>
              <a:t>to help “prime” the brain and help potentially repair structural and functional brain deficits</a:t>
            </a:r>
            <a:r>
              <a:rPr lang="en-US" baseline="0" dirty="0"/>
              <a:t> i</a:t>
            </a:r>
            <a:r>
              <a:rPr lang="en-US" dirty="0"/>
              <a:t>nduced by substance misuse </a:t>
            </a:r>
          </a:p>
          <a:p>
            <a:endParaRPr lang="en-US" dirty="0"/>
          </a:p>
        </p:txBody>
      </p:sp>
      <p:sp>
        <p:nvSpPr>
          <p:cNvPr id="4" name="Slide Number Placeholder 3"/>
          <p:cNvSpPr>
            <a:spLocks noGrp="1"/>
          </p:cNvSpPr>
          <p:nvPr>
            <p:ph type="sldNum" sz="quarter" idx="10"/>
          </p:nvPr>
        </p:nvSpPr>
        <p:spPr/>
        <p:txBody>
          <a:bodyPr/>
          <a:lstStyle/>
          <a:p>
            <a:fld id="{58B991B3-8A4D-4CBE-BE7B-BD0CA56577FD}" type="slidenum">
              <a:rPr lang="en-US" smtClean="0"/>
              <a:t>16</a:t>
            </a:fld>
            <a:endParaRPr lang="en-US"/>
          </a:p>
        </p:txBody>
      </p:sp>
    </p:spTree>
    <p:extLst>
      <p:ext uri="{BB962C8B-B14F-4D97-AF65-F5344CB8AC3E}">
        <p14:creationId xmlns:p14="http://schemas.microsoft.com/office/powerpoint/2010/main" val="6367492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this module, we will</a:t>
            </a:r>
            <a:r>
              <a:rPr lang="en-US" baseline="0" dirty="0"/>
              <a:t> discuss the rationale and underlying mechanisms driving the benefits of exercise in people with SUD</a:t>
            </a:r>
            <a:endParaRPr lang="en-US" dirty="0"/>
          </a:p>
        </p:txBody>
      </p:sp>
      <p:sp>
        <p:nvSpPr>
          <p:cNvPr id="4" name="Slide Number Placeholder 3"/>
          <p:cNvSpPr>
            <a:spLocks noGrp="1"/>
          </p:cNvSpPr>
          <p:nvPr>
            <p:ph type="sldNum" sz="quarter" idx="10"/>
          </p:nvPr>
        </p:nvSpPr>
        <p:spPr/>
        <p:txBody>
          <a:bodyPr/>
          <a:lstStyle/>
          <a:p>
            <a:fld id="{58B991B3-8A4D-4CBE-BE7B-BD0CA56577FD}" type="slidenum">
              <a:rPr lang="en-US" smtClean="0"/>
              <a:t>2</a:t>
            </a:fld>
            <a:endParaRPr lang="en-US"/>
          </a:p>
        </p:txBody>
      </p:sp>
    </p:spTree>
    <p:extLst>
      <p:ext uri="{BB962C8B-B14F-4D97-AF65-F5344CB8AC3E}">
        <p14:creationId xmlns:p14="http://schemas.microsoft.com/office/powerpoint/2010/main" val="1167868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i="0" baseline="0" dirty="0"/>
              <a:t>However, let’s first review how substances affect the body  </a:t>
            </a:r>
          </a:p>
          <a:p>
            <a:pPr marL="171450" indent="-171450">
              <a:buFontTx/>
              <a:buChar char="-"/>
            </a:pPr>
            <a:r>
              <a:rPr lang="en-US" i="1" dirty="0"/>
              <a:t>Dopamine</a:t>
            </a:r>
            <a:r>
              <a:rPr lang="en-US" dirty="0"/>
              <a:t> is an</a:t>
            </a:r>
            <a:r>
              <a:rPr lang="en-US" baseline="0" dirty="0"/>
              <a:t> endogenous</a:t>
            </a:r>
            <a:r>
              <a:rPr lang="en-US" dirty="0"/>
              <a:t> neurotransmitter that plays a role in many important bodily functions including movement &amp; memory.</a:t>
            </a:r>
          </a:p>
          <a:p>
            <a:pPr marL="171450" indent="-171450">
              <a:buFontTx/>
              <a:buChar char="-"/>
            </a:pPr>
            <a:r>
              <a:rPr lang="en-US" dirty="0"/>
              <a:t>Dopamine also</a:t>
            </a:r>
            <a:r>
              <a:rPr lang="en-US" baseline="0" dirty="0"/>
              <a:t> elicits</a:t>
            </a:r>
            <a:r>
              <a:rPr lang="en-US" dirty="0"/>
              <a:t> pleasure and feelings of “reward”</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The chemical structure of methamphetamine or “METH” is very similar to that of dopamine [and as you can see they both have a single benzene ring]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MDMA or “ecstasy” has a structure similar to Dopamine and Meth in that it also has a phenyl-ethyl-amine core, which is shown in blue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Cocaine has a significantly different chemical structure but still acts as a powerful stimulant of the central nervous system [Cocaine is a naturally derived tropane alkaloid, while amphetamine is a simpler, synthetic phenethylamine]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Due to the presence of two methyl groups, Meth is more lipophilic and has stronger addictive properties than other amphetamines such as “speed” </a:t>
            </a:r>
          </a:p>
          <a:p>
            <a:pPr marL="171450" indent="-171450">
              <a:buFontTx/>
              <a:buChar char="-"/>
            </a:pPr>
            <a:r>
              <a:rPr lang="en-US" sz="1200" b="0" i="0" u="none" strike="noStrike" kern="1200" baseline="0" dirty="0">
                <a:solidFill>
                  <a:schemeClr val="tx1"/>
                </a:solidFill>
                <a:latin typeface="+mn-lt"/>
                <a:ea typeface="+mn-ea"/>
                <a:cs typeface="+mn-cs"/>
              </a:rPr>
              <a:t>However, this increase in </a:t>
            </a:r>
            <a:r>
              <a:rPr lang="en-US" sz="1200" b="0" i="0" u="none" strike="noStrike" kern="1200" baseline="0" dirty="0" err="1">
                <a:solidFill>
                  <a:schemeClr val="tx1"/>
                </a:solidFill>
                <a:latin typeface="+mn-lt"/>
                <a:ea typeface="+mn-ea"/>
                <a:cs typeface="+mn-cs"/>
              </a:rPr>
              <a:t>lipo-philicity</a:t>
            </a:r>
            <a:r>
              <a:rPr lang="en-US" sz="1200" b="0" i="0" u="none" strike="noStrike" kern="1200" baseline="0" dirty="0">
                <a:solidFill>
                  <a:schemeClr val="tx1"/>
                </a:solidFill>
                <a:latin typeface="+mn-lt"/>
                <a:ea typeface="+mn-ea"/>
                <a:cs typeface="+mn-cs"/>
              </a:rPr>
              <a:t> allows Meth to more easily cross the blood–brain barrier and the placenta, which can lead to more toxic effects in the brain and to a mother’s offspring </a:t>
            </a:r>
          </a:p>
          <a:p>
            <a:pPr marL="171450" indent="-171450">
              <a:buFontTx/>
              <a:buChar char="-"/>
            </a:pPr>
            <a:r>
              <a:rPr lang="en-US" sz="1200" b="0" i="0" u="none" strike="noStrike" kern="1200" baseline="0" dirty="0">
                <a:solidFill>
                  <a:schemeClr val="tx1"/>
                </a:solidFill>
                <a:latin typeface="+mn-lt"/>
                <a:ea typeface="+mn-ea"/>
                <a:cs typeface="+mn-cs"/>
              </a:rPr>
              <a:t>[Chemical name METH: (2S)-N-methyl-1- phenylpropan-2-amine; AMPH: (2S)-1-phenylpropan-2-amine; MDMA: (2S)-1-(1,3-benzodioxol-5-yl)-N-methylpropan-2-amine ]</a:t>
            </a:r>
            <a:endParaRPr lang="en-US" dirty="0"/>
          </a:p>
          <a:p>
            <a:pPr marL="171450" indent="-171450">
              <a:buFontTx/>
              <a:buChar char="-"/>
            </a:pPr>
            <a:endParaRPr lang="en-US" b="0" dirty="0"/>
          </a:p>
        </p:txBody>
      </p:sp>
      <p:sp>
        <p:nvSpPr>
          <p:cNvPr id="4" name="Slide Number Placeholder 3"/>
          <p:cNvSpPr>
            <a:spLocks noGrp="1"/>
          </p:cNvSpPr>
          <p:nvPr>
            <p:ph type="sldNum" sz="quarter" idx="5"/>
          </p:nvPr>
        </p:nvSpPr>
        <p:spPr/>
        <p:txBody>
          <a:bodyPr/>
          <a:lstStyle/>
          <a:p>
            <a:fld id="{1CA38389-7543-495B-99CC-E547603BF098}" type="slidenum">
              <a:rPr lang="en-US" smtClean="0"/>
              <a:t>3</a:t>
            </a:fld>
            <a:endParaRPr lang="en-US"/>
          </a:p>
        </p:txBody>
      </p:sp>
    </p:spTree>
    <p:extLst>
      <p:ext uri="{BB962C8B-B14F-4D97-AF65-F5344CB8AC3E}">
        <p14:creationId xmlns:p14="http://schemas.microsoft.com/office/powerpoint/2010/main" val="302081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0" dirty="0"/>
              <a:t>Heroin</a:t>
            </a:r>
            <a:r>
              <a:rPr lang="en-US" b="0" baseline="0" dirty="0"/>
              <a:t>, fentanyl and morphine are “opioids” which are “</a:t>
            </a:r>
            <a:r>
              <a:rPr lang="en-US" b="0" dirty="0"/>
              <a:t>analgesics” that </a:t>
            </a:r>
            <a:r>
              <a:rPr lang="en-US" b="0" baseline="0" dirty="0"/>
              <a:t>provide pain relief </a:t>
            </a:r>
          </a:p>
          <a:p>
            <a:pPr marL="171450" indent="-171450">
              <a:buFontTx/>
              <a:buChar char="-"/>
            </a:pPr>
            <a:r>
              <a:rPr lang="en-US" b="0" baseline="0" dirty="0"/>
              <a:t>but they also have effects on other </a:t>
            </a:r>
            <a:r>
              <a:rPr lang="en-US" dirty="0"/>
              <a:t>physiological systems including the neural system where they stimulate dopamine release </a:t>
            </a:r>
          </a:p>
          <a:p>
            <a:pPr marL="171450" indent="-171450">
              <a:buFontTx/>
              <a:buChar char="-"/>
            </a:pPr>
            <a:r>
              <a:rPr lang="en-US" dirty="0"/>
              <a:t>And, in the respiratory system, they reduce tidal volume</a:t>
            </a:r>
            <a:r>
              <a:rPr lang="en-US" baseline="0" dirty="0"/>
              <a:t> and may lead to respiratory depression</a:t>
            </a:r>
            <a:endParaRPr lang="en-US" b="0" baseline="0" dirty="0"/>
          </a:p>
          <a:p>
            <a:pPr marL="171450" indent="-171450">
              <a:buFontTx/>
              <a:buChar char="-"/>
            </a:pPr>
            <a:r>
              <a:rPr lang="en-US" b="0" dirty="0"/>
              <a:t>Although Morphine is a natural product extracted from the opium poppy,</a:t>
            </a:r>
            <a:r>
              <a:rPr lang="en-US" b="0" baseline="0" dirty="0"/>
              <a:t> h</a:t>
            </a:r>
            <a:r>
              <a:rPr lang="en-US" b="0" dirty="0"/>
              <a:t>eroin and fentanyl</a:t>
            </a:r>
            <a:r>
              <a:rPr lang="en-US" b="0" baseline="0" dirty="0"/>
              <a:t> are </a:t>
            </a:r>
            <a:r>
              <a:rPr lang="en-US" b="0" dirty="0"/>
              <a:t>synthetic and</a:t>
            </a:r>
            <a:r>
              <a:rPr lang="en-US" b="0" baseline="0" dirty="0"/>
              <a:t> are substantially more potent [h</a:t>
            </a:r>
            <a:r>
              <a:rPr lang="en-US" b="0" dirty="0"/>
              <a:t>eroin is metabolized by </a:t>
            </a:r>
            <a:r>
              <a:rPr lang="en-US" b="0" dirty="0" err="1"/>
              <a:t>deacetylation</a:t>
            </a:r>
            <a:r>
              <a:rPr lang="en-US" b="0" dirty="0"/>
              <a:t> to morphine]</a:t>
            </a:r>
          </a:p>
          <a:p>
            <a:pPr marL="171450" indent="-171450">
              <a:buFontTx/>
              <a:buChar char="-"/>
            </a:pPr>
            <a:r>
              <a:rPr lang="en-US" b="0" dirty="0"/>
              <a:t>Naloxone (or </a:t>
            </a:r>
            <a:r>
              <a:rPr lang="en-US" b="0" dirty="0" err="1"/>
              <a:t>Narcan</a:t>
            </a:r>
            <a:r>
              <a:rPr lang="en-US" b="0" dirty="0"/>
              <a:t>), naltrexone, methadone and buprenorphine are antagonists of opioid receptors</a:t>
            </a:r>
            <a:endParaRPr lang="en-US" b="0" baseline="0" dirty="0"/>
          </a:p>
          <a:p>
            <a:pPr marL="171450" indent="-171450">
              <a:buFontTx/>
              <a:buChar char="-"/>
            </a:pPr>
            <a:r>
              <a:rPr lang="en-US" b="0" baseline="0" dirty="0" err="1"/>
              <a:t>Narcan</a:t>
            </a:r>
            <a:r>
              <a:rPr lang="en-US" b="0" baseline="0" dirty="0"/>
              <a:t> is used to revive someone who overdosed on opioids with severe respiratory depression </a:t>
            </a:r>
          </a:p>
          <a:p>
            <a:pPr marL="171450" indent="-171450">
              <a:buFontTx/>
              <a:buChar char="-"/>
            </a:pPr>
            <a:r>
              <a:rPr lang="en-US" b="0" baseline="0" dirty="0"/>
              <a:t>Naltrexone, methadone &amp; buprenorphine are Medications used to help treat people with an opioid use disorder or MOUD, which are FDA approved </a:t>
            </a:r>
          </a:p>
          <a:p>
            <a:pPr marL="171450" indent="-171450">
              <a:buFontTx/>
              <a:buChar char="-"/>
            </a:pPr>
            <a:r>
              <a:rPr lang="en-US" b="0" baseline="0" dirty="0"/>
              <a:t>[</a:t>
            </a:r>
            <a:r>
              <a:rPr lang="en-US" dirty="0"/>
              <a:t>Methadone is a long-acting full </a:t>
            </a:r>
            <a:r>
              <a:rPr lang="en-US" dirty="0">
                <a:hlinkClick r:id="rId3"/>
              </a:rPr>
              <a:t>μ-opioid receptor agonist</a:t>
            </a:r>
            <a:r>
              <a:rPr lang="en-US" dirty="0"/>
              <a:t>, while buprenorphine is a partial agonist with a "ceiling effect," meaning its effects level off at higher doses, reducing the risk of overdose and dependency compared to full agonist]</a:t>
            </a:r>
            <a:endParaRPr lang="en-US" b="0" dirty="0"/>
          </a:p>
          <a:p>
            <a:pPr marL="171450" indent="-171450">
              <a:buFontTx/>
              <a:buChar char="-"/>
            </a:pPr>
            <a:r>
              <a:rPr lang="en-US" b="0" dirty="0"/>
              <a:t>[morphine is less lipophilic than heroin, making it easier to dissolve, and it is a Schedule 2 rather than a Schedule 1 drug, making it easier to obtain]</a:t>
            </a:r>
          </a:p>
          <a:p>
            <a:pPr marL="171450" indent="-171450">
              <a:buFontTx/>
              <a:buChar char="-"/>
            </a:pPr>
            <a:endParaRPr lang="en-US" b="0" dirty="0"/>
          </a:p>
        </p:txBody>
      </p:sp>
      <p:sp>
        <p:nvSpPr>
          <p:cNvPr id="4" name="Slide Number Placeholder 3"/>
          <p:cNvSpPr>
            <a:spLocks noGrp="1"/>
          </p:cNvSpPr>
          <p:nvPr>
            <p:ph type="sldNum" sz="quarter" idx="5"/>
          </p:nvPr>
        </p:nvSpPr>
        <p:spPr/>
        <p:txBody>
          <a:bodyPr/>
          <a:lstStyle/>
          <a:p>
            <a:fld id="{1CA38389-7543-495B-99CC-E547603BF098}" type="slidenum">
              <a:rPr lang="en-US" smtClean="0"/>
              <a:t>4</a:t>
            </a:fld>
            <a:endParaRPr lang="en-US"/>
          </a:p>
        </p:txBody>
      </p:sp>
    </p:spTree>
    <p:extLst>
      <p:ext uri="{BB962C8B-B14F-4D97-AF65-F5344CB8AC3E}">
        <p14:creationId xmlns:p14="http://schemas.microsoft.com/office/powerpoint/2010/main" val="201430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As you see in the figure on the left, foods, particularly sweet and savory foods, can increase dopamine levels in the brain  [+exercise; any Fig?]</a:t>
            </a:r>
          </a:p>
          <a:p>
            <a:pPr marL="171450" indent="-171450">
              <a:buFontTx/>
              <a:buChar char="-"/>
            </a:pPr>
            <a:r>
              <a:rPr lang="en-US" baseline="0" dirty="0"/>
              <a:t>However, the figure on the right, shows that the level of dopamine released with amphetamines is substantially greater than that with food or even other substances such as cocaine and morphine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This increase in dopamine and subsequent feeling of pleasure or reward drives the desire for people to want to get more and more of these substances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baseline="0" dirty="0"/>
              <a:t>&amp; This makes it very challenging for people to want to stop using substances after they become “addicted”    </a:t>
            </a:r>
          </a:p>
          <a:p>
            <a:pPr marL="171450" indent="-171450">
              <a:buFontTx/>
              <a:buChar char="-"/>
            </a:pPr>
            <a:endParaRPr lang="en-US" baseline="0" dirty="0"/>
          </a:p>
          <a:p>
            <a:pPr marL="171450" indent="-171450">
              <a:buFontTx/>
              <a:buChar char="-"/>
            </a:pPr>
            <a:endParaRPr lang="en-US" b="1" dirty="0"/>
          </a:p>
        </p:txBody>
      </p:sp>
      <p:sp>
        <p:nvSpPr>
          <p:cNvPr id="4" name="Slide Number Placeholder 3"/>
          <p:cNvSpPr>
            <a:spLocks noGrp="1"/>
          </p:cNvSpPr>
          <p:nvPr>
            <p:ph type="sldNum" sz="quarter" idx="5"/>
          </p:nvPr>
        </p:nvSpPr>
        <p:spPr/>
        <p:txBody>
          <a:bodyPr/>
          <a:lstStyle/>
          <a:p>
            <a:fld id="{1CA38389-7543-495B-99CC-E547603BF098}" type="slidenum">
              <a:rPr lang="en-US" smtClean="0"/>
              <a:t>5</a:t>
            </a:fld>
            <a:endParaRPr lang="en-US"/>
          </a:p>
        </p:txBody>
      </p:sp>
    </p:spTree>
    <p:extLst>
      <p:ext uri="{BB962C8B-B14F-4D97-AF65-F5344CB8AC3E}">
        <p14:creationId xmlns:p14="http://schemas.microsoft.com/office/powerpoint/2010/main" val="31760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However, an interesting phenomenon has been observed with </a:t>
            </a:r>
            <a:r>
              <a:rPr lang="en-US" b="1" u="sng" baseline="0" dirty="0"/>
              <a:t>chronic</a:t>
            </a:r>
            <a:r>
              <a:rPr lang="en-US" baseline="0" dirty="0"/>
              <a:t> misuse of substances </a:t>
            </a:r>
          </a:p>
          <a:p>
            <a:pPr marL="171450" indent="-171450">
              <a:buFontTx/>
              <a:buChar char="-"/>
            </a:pPr>
            <a:r>
              <a:rPr lang="en-US" baseline="0" dirty="0"/>
              <a:t>Where chronic misuse or “addiction” seems to dampen the release of dopamine; and dysregulate the “reward” and frontal brain systems over time</a:t>
            </a:r>
          </a:p>
        </p:txBody>
      </p:sp>
      <p:sp>
        <p:nvSpPr>
          <p:cNvPr id="4" name="Slide Number Placeholder 3"/>
          <p:cNvSpPr>
            <a:spLocks noGrp="1"/>
          </p:cNvSpPr>
          <p:nvPr>
            <p:ph type="sldNum" sz="quarter" idx="5"/>
          </p:nvPr>
        </p:nvSpPr>
        <p:spPr/>
        <p:txBody>
          <a:bodyPr/>
          <a:lstStyle/>
          <a:p>
            <a:fld id="{BE415E96-BFA2-4F18-98D6-EFC3705EFF09}" type="slidenum">
              <a:rPr lang="en-US" smtClean="0"/>
              <a:t>6</a:t>
            </a:fld>
            <a:endParaRPr lang="en-US"/>
          </a:p>
        </p:txBody>
      </p:sp>
    </p:spTree>
    <p:extLst>
      <p:ext uri="{BB962C8B-B14F-4D97-AF65-F5344CB8AC3E}">
        <p14:creationId xmlns:p14="http://schemas.microsoft.com/office/powerpoint/2010/main" val="4169012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 a seminal</a:t>
            </a:r>
            <a:r>
              <a:rPr lang="en-US" baseline="0" dirty="0"/>
              <a:t> study [?led by Dr. Nora </a:t>
            </a:r>
            <a:r>
              <a:rPr lang="en-US" baseline="0" dirty="0" err="1"/>
              <a:t>Volkow</a:t>
            </a:r>
            <a:r>
              <a:rPr lang="en-US" baseline="0" dirty="0"/>
              <a:t> from National Institute on Drug Abuse or NIDA] </a:t>
            </a:r>
          </a:p>
          <a:p>
            <a:pPr marL="171450" indent="-171450">
              <a:buFontTx/>
              <a:buChar char="-"/>
            </a:pPr>
            <a:r>
              <a:rPr lang="en-US" baseline="0" dirty="0"/>
              <a:t>cocaine users were found to have less dopamine activity compared to “healthy” people or people without a SUD</a:t>
            </a:r>
          </a:p>
          <a:p>
            <a:pPr marL="171450" indent="-171450">
              <a:buFontTx/>
              <a:buChar char="-"/>
            </a:pPr>
            <a:r>
              <a:rPr lang="en-US" baseline="0" dirty="0"/>
              <a:t>They were also found to have less activity in the frontal parts of the brain, like the orbital frontal cortex or OFC, which help to “inhibit” or control impulsive behaviors, which could make recovery efforts more challenging </a:t>
            </a:r>
          </a:p>
        </p:txBody>
      </p:sp>
      <p:sp>
        <p:nvSpPr>
          <p:cNvPr id="4" name="Slide Number Placeholder 3"/>
          <p:cNvSpPr>
            <a:spLocks noGrp="1"/>
          </p:cNvSpPr>
          <p:nvPr>
            <p:ph type="sldNum" sz="quarter" idx="10"/>
          </p:nvPr>
        </p:nvSpPr>
        <p:spPr/>
        <p:txBody>
          <a:bodyPr/>
          <a:lstStyle/>
          <a:p>
            <a:fld id="{58B991B3-8A4D-4CBE-BE7B-BD0CA56577FD}" type="slidenum">
              <a:rPr lang="en-US" smtClean="0"/>
              <a:t>7</a:t>
            </a:fld>
            <a:endParaRPr lang="en-US"/>
          </a:p>
        </p:txBody>
      </p:sp>
    </p:spTree>
    <p:extLst>
      <p:ext uri="{BB962C8B-B14F-4D97-AF65-F5344CB8AC3E}">
        <p14:creationId xmlns:p14="http://schemas.microsoft.com/office/powerpoint/2010/main" val="34589686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Thus, stimulants that cause euphoria in the short term may lead to misuse or “addiction” in the long term via dysregulation to the brain’s limbic region which is located in the middle part of the brain affects pleasure and reward; [includes the ventral tegmental area (VTA) and nucleus </a:t>
            </a:r>
            <a:r>
              <a:rPr lang="en-US" sz="1200" b="0" i="0" u="none" strike="noStrike" kern="1200" baseline="0" dirty="0" err="1">
                <a:solidFill>
                  <a:schemeClr val="tx1"/>
                </a:solidFill>
                <a:latin typeface="+mn-lt"/>
                <a:ea typeface="+mn-ea"/>
                <a:cs typeface="+mn-cs"/>
              </a:rPr>
              <a:t>accumbens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NAc</a:t>
            </a:r>
            <a:r>
              <a:rPr lang="en-US" sz="1200" b="0" i="0" u="none" strike="noStrike" kern="1200" baseline="0" dirty="0">
                <a:solidFill>
                  <a:schemeClr val="tx1"/>
                </a:solidFill>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Chronic use also leads to dysregulation of the amygdala and hippocampus, which are the centers for emotions and memory, respectively, </a:t>
            </a:r>
          </a:p>
          <a:p>
            <a:pPr marL="171450" indent="-171450">
              <a:buFontTx/>
              <a:buChar char="-"/>
            </a:pPr>
            <a:r>
              <a:rPr lang="en-US" sz="1200" b="0" i="0" u="none" strike="noStrike" kern="1200" baseline="0" dirty="0">
                <a:solidFill>
                  <a:schemeClr val="tx1"/>
                </a:solidFill>
                <a:latin typeface="+mn-lt"/>
                <a:ea typeface="+mn-ea"/>
                <a:cs typeface="+mn-cs"/>
              </a:rPr>
              <a:t>In addition, there is often dysregulation to the frontal cortex, which effects cognition and restraint.</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0" i="0" u="none" strike="noStrike" kern="1200" baseline="0" dirty="0">
                <a:solidFill>
                  <a:schemeClr val="tx1"/>
                </a:solidFill>
                <a:latin typeface="+mn-lt"/>
                <a:ea typeface="+mn-ea"/>
                <a:cs typeface="+mn-cs"/>
              </a:rPr>
              <a:t>With opioids there is a similar dysregulation in that chronic</a:t>
            </a:r>
            <a:r>
              <a:rPr lang="en-US" b="0" dirty="0"/>
              <a:t> exposure leads to “tolerance” to the analgesic effects and then</a:t>
            </a:r>
            <a:r>
              <a:rPr lang="en-US" b="0" baseline="0" dirty="0"/>
              <a:t> a higher and/or more frequent “dose” is needed to get relief [or the psychotropic “numb” feelings ] </a:t>
            </a:r>
            <a:endParaRPr lang="en-US" b="0" dirty="0"/>
          </a:p>
          <a:p>
            <a:pPr marL="171450" indent="-171450">
              <a:buFontTx/>
              <a:buChar char="-"/>
            </a:pPr>
            <a:endParaRPr lang="en-US" baseline="0" dirty="0"/>
          </a:p>
        </p:txBody>
      </p:sp>
      <p:sp>
        <p:nvSpPr>
          <p:cNvPr id="4" name="Slide Number Placeholder 3"/>
          <p:cNvSpPr>
            <a:spLocks noGrp="1"/>
          </p:cNvSpPr>
          <p:nvPr>
            <p:ph type="sldNum" sz="quarter" idx="5"/>
          </p:nvPr>
        </p:nvSpPr>
        <p:spPr/>
        <p:txBody>
          <a:bodyPr/>
          <a:lstStyle/>
          <a:p>
            <a:fld id="{BE415E96-BFA2-4F18-98D6-EFC3705EFF09}" type="slidenum">
              <a:rPr lang="en-US" smtClean="0"/>
              <a:t>8</a:t>
            </a:fld>
            <a:endParaRPr lang="en-US"/>
          </a:p>
        </p:txBody>
      </p:sp>
    </p:spTree>
    <p:extLst>
      <p:ext uri="{BB962C8B-B14F-4D97-AF65-F5344CB8AC3E}">
        <p14:creationId xmlns:p14="http://schemas.microsoft.com/office/powerpoint/2010/main" val="2461468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1200" b="0" i="0" u="none" strike="noStrike" kern="1200" baseline="0" dirty="0">
                <a:solidFill>
                  <a:schemeClr val="tx1"/>
                </a:solidFill>
                <a:latin typeface="+mn-lt"/>
                <a:ea typeface="+mn-ea"/>
                <a:cs typeface="+mn-cs"/>
              </a:rPr>
              <a:t>stimulants including methamphetamines induce arterial vasospasms potentially leading to hypertension </a:t>
            </a:r>
          </a:p>
          <a:p>
            <a:pPr marL="0" indent="0">
              <a:buFontTx/>
              <a:buNone/>
            </a:pPr>
            <a:r>
              <a:rPr lang="en-US" sz="1200" b="0" i="0" u="none" strike="noStrike" kern="1200" baseline="0" dirty="0">
                <a:solidFill>
                  <a:schemeClr val="tx1"/>
                </a:solidFill>
                <a:latin typeface="+mn-lt"/>
                <a:ea typeface="+mn-ea"/>
                <a:cs typeface="+mn-cs"/>
              </a:rPr>
              <a:t>- and may trigger a variety of cardiac symptoms including arrhythmias, myocardial infarction, heart failure, and stroke </a:t>
            </a:r>
          </a:p>
          <a:p>
            <a:pPr marL="0" indent="0">
              <a:buFontTx/>
              <a:buNone/>
            </a:pPr>
            <a:r>
              <a:rPr lang="en-US" sz="1200" b="0" i="0" u="none" strike="noStrike" kern="1200" baseline="0" dirty="0">
                <a:solidFill>
                  <a:schemeClr val="tx1"/>
                </a:solidFill>
                <a:latin typeface="+mn-lt"/>
                <a:ea typeface="+mn-ea"/>
                <a:cs typeface="+mn-cs"/>
              </a:rPr>
              <a:t>- long-term meth use often leads to severe systolic dysfunction and dilation of the left ventricle</a:t>
            </a:r>
          </a:p>
          <a:p>
            <a:r>
              <a:rPr lang="en-US" sz="1200" b="0" i="0" u="none" strike="noStrike" kern="1200" baseline="0" dirty="0">
                <a:solidFill>
                  <a:schemeClr val="tx1"/>
                </a:solidFill>
                <a:latin typeface="+mn-lt"/>
                <a:ea typeface="+mn-ea"/>
                <a:cs typeface="+mn-cs"/>
              </a:rPr>
              <a:t>- methamphetamine has also been shown to impair memory, executive function and other cognitive functions and </a:t>
            </a:r>
          </a:p>
          <a:p>
            <a:pPr marL="171450" indent="-171450">
              <a:buFontTx/>
              <a:buChar char="-"/>
            </a:pPr>
            <a:r>
              <a:rPr lang="en-US" sz="1200" b="0" i="0" u="none" strike="noStrike" kern="1200" baseline="0" dirty="0">
                <a:solidFill>
                  <a:schemeClr val="tx1"/>
                </a:solidFill>
                <a:latin typeface="+mn-lt"/>
                <a:ea typeface="+mn-ea"/>
                <a:cs typeface="+mn-cs"/>
              </a:rPr>
              <a:t>has been associated with higher levels of anxiety and depression</a:t>
            </a:r>
          </a:p>
          <a:p>
            <a:r>
              <a:rPr lang="en-US" sz="1200" b="0" i="0" u="none" strike="noStrike" kern="1200" baseline="0" dirty="0">
                <a:solidFill>
                  <a:schemeClr val="tx1"/>
                </a:solidFill>
                <a:latin typeface="+mn-lt"/>
                <a:ea typeface="+mn-ea"/>
                <a:cs typeface="+mn-cs"/>
              </a:rPr>
              <a:t>-[Electrocardiograms of meth users often show ST-segment elevation due to myocardial infarction, long QT syndrome, atrial fibrillation, ventricular tachycardia; however, methamphetamine-related cardiomyopathy may be reversible with abstinence and potentially exercise?]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 [Meth promotes the formation of atherosclerotic plaques through endothelial activation and cytokine-driven inflammation]</a:t>
            </a:r>
          </a:p>
          <a:p>
            <a:endParaRPr lang="en-US" b="0" dirty="0"/>
          </a:p>
        </p:txBody>
      </p:sp>
      <p:sp>
        <p:nvSpPr>
          <p:cNvPr id="4" name="Slide Number Placeholder 3"/>
          <p:cNvSpPr>
            <a:spLocks noGrp="1"/>
          </p:cNvSpPr>
          <p:nvPr>
            <p:ph type="sldNum" sz="quarter" idx="5"/>
          </p:nvPr>
        </p:nvSpPr>
        <p:spPr/>
        <p:txBody>
          <a:bodyPr/>
          <a:lstStyle/>
          <a:p>
            <a:fld id="{1CA38389-7543-495B-99CC-E547603BF098}" type="slidenum">
              <a:rPr lang="en-US" smtClean="0"/>
              <a:t>9</a:t>
            </a:fld>
            <a:endParaRPr lang="en-US"/>
          </a:p>
        </p:txBody>
      </p:sp>
    </p:spTree>
    <p:extLst>
      <p:ext uri="{BB962C8B-B14F-4D97-AF65-F5344CB8AC3E}">
        <p14:creationId xmlns:p14="http://schemas.microsoft.com/office/powerpoint/2010/main" val="32333481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08763B0-E511-3DC4-9159-089D0DFF8490}"/>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E7964CB-E75A-4A03-88D3-6A48EF650A09}"/>
              </a:ext>
            </a:extLst>
          </p:cNvPr>
          <p:cNvSpPr>
            <a:spLocks noGrp="1"/>
          </p:cNvSpPr>
          <p:nvPr>
            <p:ph type="title" hasCustomPrompt="1"/>
          </p:nvPr>
        </p:nvSpPr>
        <p:spPr>
          <a:xfrm>
            <a:off x="5015155" y="1639958"/>
            <a:ext cx="6220101" cy="1785812"/>
          </a:xfrm>
          <a:prstGeom prst="rect">
            <a:avLst/>
          </a:prstGeom>
        </p:spPr>
        <p:txBody>
          <a:bodyPr anchor="b"/>
          <a:lstStyle>
            <a:lvl1pPr algn="ctr">
              <a:defRPr sz="4400" b="1">
                <a:latin typeface="Arial" panose="020B0604020202020204" pitchFamily="34" charset="0"/>
                <a:cs typeface="Arial" panose="020B0604020202020204" pitchFamily="34" charset="0"/>
              </a:defRPr>
            </a:lvl1pPr>
          </a:lstStyle>
          <a:p>
            <a:r>
              <a:rPr lang="en-US" dirty="0"/>
              <a:t>Insert title here</a:t>
            </a:r>
          </a:p>
        </p:txBody>
      </p:sp>
      <p:sp>
        <p:nvSpPr>
          <p:cNvPr id="3" name="Picture Placeholder 2">
            <a:extLst>
              <a:ext uri="{FF2B5EF4-FFF2-40B4-BE49-F238E27FC236}">
                <a16:creationId xmlns:a16="http://schemas.microsoft.com/office/drawing/2014/main" id="{CE06772D-5E4A-1CC2-C59E-A6ADC898EDAF}"/>
              </a:ext>
            </a:extLst>
          </p:cNvPr>
          <p:cNvSpPr>
            <a:spLocks noGrp="1"/>
          </p:cNvSpPr>
          <p:nvPr>
            <p:ph type="pic" sz="quarter" idx="10"/>
          </p:nvPr>
        </p:nvSpPr>
        <p:spPr>
          <a:xfrm>
            <a:off x="0" y="0"/>
            <a:ext cx="4059936" cy="6729984"/>
          </a:xfrm>
          <a:prstGeom prst="rect">
            <a:avLst/>
          </a:prstGeom>
          <a:solidFill>
            <a:schemeClr val="bg1">
              <a:lumMod val="20000"/>
              <a:lumOff val="80000"/>
            </a:schemeClr>
          </a:solidFill>
          <a:ln>
            <a:noFill/>
          </a:ln>
        </p:spPr>
        <p:txBody>
          <a:bodyPr/>
          <a:lstStyle/>
          <a:p>
            <a:endParaRPr lang="en-US" dirty="0"/>
          </a:p>
        </p:txBody>
      </p:sp>
      <p:sp>
        <p:nvSpPr>
          <p:cNvPr id="6" name="Rectangle 5">
            <a:extLst>
              <a:ext uri="{FF2B5EF4-FFF2-40B4-BE49-F238E27FC236}">
                <a16:creationId xmlns:a16="http://schemas.microsoft.com/office/drawing/2014/main" id="{70E6E7D9-36CE-F080-FC82-F9C1B45AE2DA}"/>
              </a:ext>
            </a:extLst>
          </p:cNvPr>
          <p:cNvSpPr/>
          <p:nvPr userDrawn="1"/>
        </p:nvSpPr>
        <p:spPr>
          <a:xfrm>
            <a:off x="1524" y="6729984"/>
            <a:ext cx="12188952" cy="128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67C6EBD7-3F1A-DD62-3420-AA11EB8E9EE7}"/>
              </a:ext>
            </a:extLst>
          </p:cNvPr>
          <p:cNvSpPr>
            <a:spLocks noGrp="1"/>
          </p:cNvSpPr>
          <p:nvPr>
            <p:ph type="body" sz="quarter" idx="11" hasCustomPrompt="1"/>
          </p:nvPr>
        </p:nvSpPr>
        <p:spPr>
          <a:xfrm>
            <a:off x="5022016" y="3618610"/>
            <a:ext cx="6220100" cy="1262062"/>
          </a:xfrm>
          <a:prstGeom prst="rect">
            <a:avLst/>
          </a:prstGeom>
        </p:spPr>
        <p:txBody>
          <a:bodyPr/>
          <a:lstStyle>
            <a:lvl1pPr marL="0" indent="0" algn="ctr">
              <a:buNone/>
              <a:defRPr b="0" i="1">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Insert subtitle here</a:t>
            </a:r>
          </a:p>
        </p:txBody>
      </p:sp>
      <p:pic>
        <p:nvPicPr>
          <p:cNvPr id="12" name="Picture 11" descr="Pacific Southwest Rural Opioid Technical Assistance Regional Center (ROTA-R) logo">
            <a:extLst>
              <a:ext uri="{FF2B5EF4-FFF2-40B4-BE49-F238E27FC236}">
                <a16:creationId xmlns:a16="http://schemas.microsoft.com/office/drawing/2014/main" id="{9AC2B4E2-6F8A-0B8B-0188-A86AE81BAF2A}"/>
              </a:ext>
            </a:extLst>
          </p:cNvPr>
          <p:cNvPicPr>
            <a:picLocks noChangeAspect="1"/>
          </p:cNvPicPr>
          <p:nvPr userDrawn="1"/>
        </p:nvPicPr>
        <p:blipFill>
          <a:blip r:embed="rId2"/>
          <a:stretch>
            <a:fillRect/>
          </a:stretch>
        </p:blipFill>
        <p:spPr>
          <a:xfrm>
            <a:off x="6080760" y="6099048"/>
            <a:ext cx="1536700" cy="508000"/>
          </a:xfrm>
          <a:prstGeom prst="rect">
            <a:avLst/>
          </a:prstGeom>
        </p:spPr>
      </p:pic>
      <p:pic>
        <p:nvPicPr>
          <p:cNvPr id="13" name="Picture 12" descr="SAMHSA logo">
            <a:extLst>
              <a:ext uri="{FF2B5EF4-FFF2-40B4-BE49-F238E27FC236}">
                <a16:creationId xmlns:a16="http://schemas.microsoft.com/office/drawing/2014/main" id="{E7E76A39-3B75-A150-2566-2EB5B075E1EE}"/>
              </a:ext>
            </a:extLst>
          </p:cNvPr>
          <p:cNvPicPr>
            <a:picLocks noChangeAspect="1"/>
          </p:cNvPicPr>
          <p:nvPr userDrawn="1"/>
        </p:nvPicPr>
        <p:blipFill>
          <a:blip r:embed="rId3"/>
          <a:stretch>
            <a:fillRect/>
          </a:stretch>
        </p:blipFill>
        <p:spPr>
          <a:xfrm>
            <a:off x="7863840" y="6135624"/>
            <a:ext cx="1625600" cy="419100"/>
          </a:xfrm>
          <a:prstGeom prst="rect">
            <a:avLst/>
          </a:prstGeom>
        </p:spPr>
      </p:pic>
      <p:pic>
        <p:nvPicPr>
          <p:cNvPr id="14" name="Picture 13" descr="University of Nevada, Reno Block-N">
            <a:extLst>
              <a:ext uri="{FF2B5EF4-FFF2-40B4-BE49-F238E27FC236}">
                <a16:creationId xmlns:a16="http://schemas.microsoft.com/office/drawing/2014/main" id="{F7C6F80E-6FF0-D525-161A-CBF8062F404A}"/>
              </a:ext>
            </a:extLst>
          </p:cNvPr>
          <p:cNvPicPr>
            <a:picLocks noChangeAspect="1"/>
          </p:cNvPicPr>
          <p:nvPr userDrawn="1"/>
        </p:nvPicPr>
        <p:blipFill>
          <a:blip r:embed="rId4"/>
          <a:stretch>
            <a:fillRect/>
          </a:stretch>
        </p:blipFill>
        <p:spPr>
          <a:xfrm>
            <a:off x="9747504" y="6135624"/>
            <a:ext cx="419100" cy="419100"/>
          </a:xfrm>
          <a:prstGeom prst="rect">
            <a:avLst/>
          </a:prstGeom>
        </p:spPr>
      </p:pic>
      <p:pic>
        <p:nvPicPr>
          <p:cNvPr id="7" name="Picture 6" descr="Icon of a bike">
            <a:extLst>
              <a:ext uri="{FF2B5EF4-FFF2-40B4-BE49-F238E27FC236}">
                <a16:creationId xmlns:a16="http://schemas.microsoft.com/office/drawing/2014/main" id="{154B6E7B-B14E-5193-70D8-1F7B4D9527A7}"/>
              </a:ext>
            </a:extLst>
          </p:cNvPr>
          <p:cNvPicPr>
            <a:picLocks noChangeAspect="1"/>
          </p:cNvPicPr>
          <p:nvPr userDrawn="1"/>
        </p:nvPicPr>
        <p:blipFill>
          <a:blip r:embed="rId5"/>
          <a:srcRect/>
          <a:stretch/>
        </p:blipFill>
        <p:spPr>
          <a:xfrm>
            <a:off x="7671816" y="457200"/>
            <a:ext cx="914400" cy="914400"/>
          </a:xfrm>
          <a:prstGeom prst="rect">
            <a:avLst/>
          </a:prstGeom>
        </p:spPr>
      </p:pic>
    </p:spTree>
    <p:extLst>
      <p:ext uri="{BB962C8B-B14F-4D97-AF65-F5344CB8AC3E}">
        <p14:creationId xmlns:p14="http://schemas.microsoft.com/office/powerpoint/2010/main" val="1440679267"/>
      </p:ext>
    </p:extLst>
  </p:cSld>
  <p:clrMapOvr>
    <a:masterClrMapping/>
  </p:clrMapOvr>
  <p:extLst>
    <p:ext uri="{DCECCB84-F9BA-43D5-87BE-67443E8EF086}">
      <p15:sldGuideLst xmlns:p15="http://schemas.microsoft.com/office/powerpoint/2012/main">
        <p15:guide id="1" pos="280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33B5EA-63F2-43F4-9A52-579103E5E9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1ADFC-09C5-4863-875D-C257A572C188}" type="slidenum">
              <a:rPr lang="en-US" smtClean="0"/>
              <a:t>‹#›</a:t>
            </a:fld>
            <a:endParaRPr lang="en-US"/>
          </a:p>
        </p:txBody>
      </p:sp>
    </p:spTree>
    <p:extLst>
      <p:ext uri="{BB962C8B-B14F-4D97-AF65-F5344CB8AC3E}">
        <p14:creationId xmlns:p14="http://schemas.microsoft.com/office/powerpoint/2010/main" val="8926686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33B5EA-63F2-43F4-9A52-579103E5E909}"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C51ADFC-09C5-4863-875D-C257A572C188}" type="slidenum">
              <a:rPr lang="en-US" smtClean="0"/>
              <a:t>‹#›</a:t>
            </a:fld>
            <a:endParaRPr lang="en-US"/>
          </a:p>
        </p:txBody>
      </p:sp>
    </p:spTree>
    <p:extLst>
      <p:ext uri="{BB962C8B-B14F-4D97-AF65-F5344CB8AC3E}">
        <p14:creationId xmlns:p14="http://schemas.microsoft.com/office/powerpoint/2010/main" val="255752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8257031" y="377952"/>
            <a:ext cx="3556000" cy="6096000"/>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1179575" y="715961"/>
            <a:ext cx="6693407"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1179576"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C93F0423-E38B-74A0-CC12-3B29320AA122}"/>
              </a:ext>
            </a:extLst>
          </p:cNvPr>
          <p:cNvSpPr/>
          <p:nvPr userDrawn="1"/>
        </p:nvSpPr>
        <p:spPr>
          <a:xfrm rot="5400000">
            <a:off x="8129017" y="256033"/>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58073477-9E10-E395-1E00-C4B0FF8EA7AA}"/>
              </a:ext>
            </a:extLst>
          </p:cNvPr>
          <p:cNvSpPr/>
          <p:nvPr userDrawn="1"/>
        </p:nvSpPr>
        <p:spPr>
          <a:xfrm rot="16200000">
            <a:off x="10991088" y="5650993"/>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DA664ECF-9AC6-C270-88E1-25339516584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502920"/>
            <a:ext cx="914400" cy="914400"/>
          </a:xfrm>
          <a:prstGeom prst="rect">
            <a:avLst/>
          </a:prstGeom>
        </p:spPr>
      </p:pic>
    </p:spTree>
    <p:extLst>
      <p:ext uri="{BB962C8B-B14F-4D97-AF65-F5344CB8AC3E}">
        <p14:creationId xmlns:p14="http://schemas.microsoft.com/office/powerpoint/2010/main" val="172072613"/>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enter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bg1"/>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1524000" y="1691640"/>
            <a:ext cx="9144000" cy="3276600"/>
          </a:xfrm>
          <a:prstGeom prst="rect">
            <a:avLst/>
          </a:prstGeom>
        </p:spPr>
        <p:txBody>
          <a:bodyPr/>
          <a:lstStyle>
            <a:lvl1pPr marL="0" indent="0" algn="ctr">
              <a:lnSpc>
                <a:spcPct val="100000"/>
              </a:lnSpc>
              <a:buNone/>
              <a:defRPr sz="18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088294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847663"/>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5" name="Picture Placeholder 16">
            <a:extLst>
              <a:ext uri="{FF2B5EF4-FFF2-40B4-BE49-F238E27FC236}">
                <a16:creationId xmlns:a16="http://schemas.microsoft.com/office/drawing/2014/main" id="{437B1982-DD7E-75CC-63B5-714B83AA441F}"/>
              </a:ext>
            </a:extLst>
          </p:cNvPr>
          <p:cNvSpPr>
            <a:spLocks noGrp="1"/>
          </p:cNvSpPr>
          <p:nvPr>
            <p:ph type="pic" sz="quarter" idx="12"/>
          </p:nvPr>
        </p:nvSpPr>
        <p:spPr>
          <a:xfrm>
            <a:off x="0" y="0"/>
            <a:ext cx="12188952" cy="6729984"/>
          </a:xfrm>
          <a:prstGeom prst="rect">
            <a:avLst/>
          </a:prstGeom>
          <a:solidFill>
            <a:schemeClr val="bg1">
              <a:lumMod val="20000"/>
              <a:lumOff val="80000"/>
            </a:schemeClr>
          </a:solidFill>
        </p:spPr>
        <p:txBody>
          <a:bodyPr/>
          <a:lstStyle/>
          <a:p>
            <a:endParaRPr lang="en-US" dirty="0"/>
          </a:p>
        </p:txBody>
      </p:sp>
      <p:pic>
        <p:nvPicPr>
          <p:cNvPr id="6" name="Picture 5">
            <a:extLst>
              <a:ext uri="{FF2B5EF4-FFF2-40B4-BE49-F238E27FC236}">
                <a16:creationId xmlns:a16="http://schemas.microsoft.com/office/drawing/2014/main" id="{710B020F-DBE2-A8BC-1F27-F8CFDEA4F09B}"/>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15199382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ft Content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6473952" y="512064"/>
            <a:ext cx="5202936" cy="5843016"/>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256032" y="715961"/>
            <a:ext cx="5715000"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256031" y="1691640"/>
            <a:ext cx="5715000"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256032"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4257577"/>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85C6F645-7911-C0E4-2E06-8F4E12A8B74C}"/>
              </a:ext>
            </a:extLst>
          </p:cNvPr>
          <p:cNvSpPr>
            <a:spLocks noGrp="1"/>
          </p:cNvSpPr>
          <p:nvPr>
            <p:ph type="pic" sz="quarter" idx="12"/>
          </p:nvPr>
        </p:nvSpPr>
        <p:spPr>
          <a:xfrm>
            <a:off x="384048" y="384048"/>
            <a:ext cx="3557016" cy="2980944"/>
          </a:xfrm>
          <a:prstGeom prst="rect">
            <a:avLst/>
          </a:prstGeom>
          <a:solidFill>
            <a:schemeClr val="bg1">
              <a:lumMod val="20000"/>
              <a:lumOff val="80000"/>
            </a:schemeClr>
          </a:solidFill>
        </p:spPr>
        <p:txBody>
          <a:bodyPr/>
          <a:lstStyle/>
          <a:p>
            <a:endParaRPr lang="en-US" dirty="0"/>
          </a:p>
        </p:txBody>
      </p:sp>
      <p:sp>
        <p:nvSpPr>
          <p:cNvPr id="2" name="Title 1">
            <a:extLst>
              <a:ext uri="{FF2B5EF4-FFF2-40B4-BE49-F238E27FC236}">
                <a16:creationId xmlns:a16="http://schemas.microsoft.com/office/drawing/2014/main" id="{6EF87E8F-5716-4A71-B64F-EC5A742B45D2}"/>
              </a:ext>
            </a:extLst>
          </p:cNvPr>
          <p:cNvSpPr>
            <a:spLocks noGrp="1"/>
          </p:cNvSpPr>
          <p:nvPr>
            <p:ph type="title" hasCustomPrompt="1"/>
          </p:nvPr>
        </p:nvSpPr>
        <p:spPr>
          <a:xfrm>
            <a:off x="4315968" y="715961"/>
            <a:ext cx="7626096" cy="544895"/>
          </a:xfrm>
          <a:prstGeom prst="rect">
            <a:avLst/>
          </a:prstGeom>
        </p:spPr>
        <p:txBody>
          <a:bodyPr lIns="0" rIns="0" anchor="t">
            <a:noAutofit/>
          </a:bodyPr>
          <a:lstStyle>
            <a:lvl1pP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12" name="Text Placeholder 15">
            <a:extLst>
              <a:ext uri="{FF2B5EF4-FFF2-40B4-BE49-F238E27FC236}">
                <a16:creationId xmlns:a16="http://schemas.microsoft.com/office/drawing/2014/main" id="{E8DBED36-2461-46D0-AF71-79E0064B3758}"/>
              </a:ext>
            </a:extLst>
          </p:cNvPr>
          <p:cNvSpPr>
            <a:spLocks noGrp="1"/>
          </p:cNvSpPr>
          <p:nvPr>
            <p:ph type="body" sz="quarter" idx="11" hasCustomPrompt="1"/>
          </p:nvPr>
        </p:nvSpPr>
        <p:spPr>
          <a:xfrm>
            <a:off x="4325112" y="1691640"/>
            <a:ext cx="7616952" cy="3276600"/>
          </a:xfrm>
          <a:prstGeom prst="rect">
            <a:avLst/>
          </a:prstGeom>
        </p:spPr>
        <p:txBody>
          <a:bodyPr/>
          <a:lstStyle>
            <a:lvl1pPr marL="0" indent="0">
              <a:lnSpc>
                <a:spcPct val="100000"/>
              </a:lnSpc>
              <a:buClr>
                <a:schemeClr val="accent1"/>
              </a:buClr>
              <a:buNone/>
              <a:defRPr sz="1800" b="1">
                <a:solidFill>
                  <a:schemeClr val="bg1"/>
                </a:solidFill>
                <a:latin typeface="Arial" panose="020B0604020202020204" pitchFamily="34" charset="0"/>
                <a:cs typeface="Arial" panose="020B0604020202020204" pitchFamily="34" charset="0"/>
              </a:defRPr>
            </a:lvl1pPr>
            <a:lvl2pPr marL="228600">
              <a:lnSpc>
                <a:spcPct val="100000"/>
              </a:lnSpc>
              <a:spcBef>
                <a:spcPts val="1000"/>
              </a:spcBef>
              <a:buClr>
                <a:schemeClr val="accent1"/>
              </a:buClr>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a:p>
            <a:pPr lvl="1"/>
            <a:r>
              <a:rPr lang="en-US" dirty="0"/>
              <a:t>Insert content here</a:t>
            </a:r>
          </a:p>
        </p:txBody>
      </p:sp>
      <p:sp>
        <p:nvSpPr>
          <p:cNvPr id="9" name="Rectangle 8">
            <a:extLst>
              <a:ext uri="{FF2B5EF4-FFF2-40B4-BE49-F238E27FC236}">
                <a16:creationId xmlns:a16="http://schemas.microsoft.com/office/drawing/2014/main" id="{C1A6A5F1-3589-2588-CF39-AEE051A64DC9}"/>
              </a:ext>
              <a:ext uri="{C183D7F6-B498-43B3-948B-1728B52AA6E4}">
                <adec:decorative xmlns:adec="http://schemas.microsoft.com/office/drawing/2017/decorative" val="1"/>
              </a:ext>
            </a:extLst>
          </p:cNvPr>
          <p:cNvSpPr/>
          <p:nvPr userDrawn="1"/>
        </p:nvSpPr>
        <p:spPr>
          <a:xfrm>
            <a:off x="4325113"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1B007895-E7E8-0084-56E3-CFF36D73A966}"/>
              </a:ext>
              <a:ext uri="{C183D7F6-B498-43B3-948B-1728B52AA6E4}">
                <adec:decorative xmlns:adec="http://schemas.microsoft.com/office/drawing/2017/decorative" val="1"/>
              </a:ext>
            </a:extLst>
          </p:cNvPr>
          <p:cNvSpPr/>
          <p:nvPr userDrawn="1"/>
        </p:nvSpPr>
        <p:spPr>
          <a:xfrm>
            <a:off x="0" y="5522976"/>
            <a:ext cx="5015155" cy="120700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16">
            <a:extLst>
              <a:ext uri="{FF2B5EF4-FFF2-40B4-BE49-F238E27FC236}">
                <a16:creationId xmlns:a16="http://schemas.microsoft.com/office/drawing/2014/main" id="{05C86F5C-3F29-2B8A-76C8-1AAA689C4644}"/>
              </a:ext>
            </a:extLst>
          </p:cNvPr>
          <p:cNvSpPr>
            <a:spLocks noGrp="1"/>
          </p:cNvSpPr>
          <p:nvPr>
            <p:ph type="pic" sz="quarter" idx="13"/>
          </p:nvPr>
        </p:nvSpPr>
        <p:spPr>
          <a:xfrm>
            <a:off x="384048" y="3493008"/>
            <a:ext cx="3557016" cy="2980944"/>
          </a:xfrm>
          <a:prstGeom prst="rect">
            <a:avLst/>
          </a:prstGeom>
          <a:solidFill>
            <a:schemeClr val="bg1">
              <a:lumMod val="20000"/>
              <a:lumOff val="80000"/>
            </a:schemeClr>
          </a:solidFill>
        </p:spPr>
        <p:txBody>
          <a:bodyPr/>
          <a:lstStyle/>
          <a:p>
            <a:endParaRPr lang="en-US" dirty="0"/>
          </a:p>
        </p:txBody>
      </p:sp>
      <p:sp>
        <p:nvSpPr>
          <p:cNvPr id="8" name="Right Triangle 7">
            <a:extLst>
              <a:ext uri="{FF2B5EF4-FFF2-40B4-BE49-F238E27FC236}">
                <a16:creationId xmlns:a16="http://schemas.microsoft.com/office/drawing/2014/main" id="{6A4F883E-54AF-604E-8436-650BF37DAC76}"/>
              </a:ext>
            </a:extLst>
          </p:cNvPr>
          <p:cNvSpPr/>
          <p:nvPr userDrawn="1"/>
        </p:nvSpPr>
        <p:spPr>
          <a:xfrm rot="10800000">
            <a:off x="3118106" y="256033"/>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ight Triangle 6">
            <a:extLst>
              <a:ext uri="{FF2B5EF4-FFF2-40B4-BE49-F238E27FC236}">
                <a16:creationId xmlns:a16="http://schemas.microsoft.com/office/drawing/2014/main" id="{CBFBC5D2-30C8-2D6A-DA68-B17A5E37BCCD}"/>
              </a:ext>
            </a:extLst>
          </p:cNvPr>
          <p:cNvSpPr/>
          <p:nvPr userDrawn="1"/>
        </p:nvSpPr>
        <p:spPr>
          <a:xfrm>
            <a:off x="256032" y="5650992"/>
            <a:ext cx="952499" cy="952499"/>
          </a:xfrm>
          <a:prstGeom prst="r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1007961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0" userDrawn="1">
          <p15:clr>
            <a:srgbClr val="5ACBF0"/>
          </p15:clr>
        </p15:guide>
        <p15:guide id="4" orient="horz" pos="2487" userDrawn="1">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256032" y="1691640"/>
            <a:ext cx="5715000" cy="3276600"/>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6BB9F15-A293-9C44-0B35-9F332AFBC67D}"/>
              </a:ext>
            </a:extLst>
          </p:cNvPr>
          <p:cNvSpPr>
            <a:spLocks noGrp="1"/>
          </p:cNvSpPr>
          <p:nvPr>
            <p:ph type="body" sz="quarter" idx="12" hasCustomPrompt="1"/>
          </p:nvPr>
        </p:nvSpPr>
        <p:spPr>
          <a:xfrm>
            <a:off x="6217920" y="1691640"/>
            <a:ext cx="5715000" cy="3276600"/>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pic>
        <p:nvPicPr>
          <p:cNvPr id="6" name="Picture 5">
            <a:extLst>
              <a:ext uri="{FF2B5EF4-FFF2-40B4-BE49-F238E27FC236}">
                <a16:creationId xmlns:a16="http://schemas.microsoft.com/office/drawing/2014/main" id="{8CE7E6A5-A33E-F11B-568E-660730660A19}"/>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1926359792"/>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umns w/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3" name="Text Placeholder 15">
            <a:extLst>
              <a:ext uri="{FF2B5EF4-FFF2-40B4-BE49-F238E27FC236}">
                <a16:creationId xmlns:a16="http://schemas.microsoft.com/office/drawing/2014/main" id="{F9748444-813C-F400-6AEC-05E1E458D932}"/>
              </a:ext>
            </a:extLst>
          </p:cNvPr>
          <p:cNvSpPr>
            <a:spLocks noGrp="1"/>
          </p:cNvSpPr>
          <p:nvPr>
            <p:ph type="body" sz="quarter" idx="11" hasCustomPrompt="1"/>
          </p:nvPr>
        </p:nvSpPr>
        <p:spPr>
          <a:xfrm>
            <a:off x="256032"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5">
            <a:extLst>
              <a:ext uri="{FF2B5EF4-FFF2-40B4-BE49-F238E27FC236}">
                <a16:creationId xmlns:a16="http://schemas.microsoft.com/office/drawing/2014/main" id="{36BB9F15-A293-9C44-0B35-9F332AFBC67D}"/>
              </a:ext>
            </a:extLst>
          </p:cNvPr>
          <p:cNvSpPr>
            <a:spLocks noGrp="1"/>
          </p:cNvSpPr>
          <p:nvPr>
            <p:ph type="body" sz="quarter" idx="12" hasCustomPrompt="1"/>
          </p:nvPr>
        </p:nvSpPr>
        <p:spPr>
          <a:xfrm>
            <a:off x="6217920" y="2313432"/>
            <a:ext cx="5715000" cy="2654808"/>
          </a:xfrm>
          <a:prstGeom prst="rect">
            <a:avLst/>
          </a:prstGeom>
        </p:spPr>
        <p:txBody>
          <a:bodyPr/>
          <a:lstStyle>
            <a:lvl1pPr marL="0" indent="0" algn="l">
              <a:lnSpc>
                <a:spcPct val="100000"/>
              </a:lnSpc>
              <a:buNone/>
              <a:defRPr sz="1400" b="0">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sed diam </a:t>
            </a:r>
            <a:r>
              <a:rPr lang="en-US" dirty="0" err="1"/>
              <a:t>nonummy</a:t>
            </a:r>
            <a:r>
              <a:rPr lang="en-US" dirty="0"/>
              <a:t> </a:t>
            </a:r>
            <a:r>
              <a:rPr lang="en-US" dirty="0" err="1"/>
              <a:t>nibh</a:t>
            </a:r>
            <a:r>
              <a:rPr lang="en-US" dirty="0"/>
              <a:t> </a:t>
            </a:r>
            <a:r>
              <a:rPr lang="en-US" dirty="0" err="1"/>
              <a:t>euismod</a:t>
            </a:r>
            <a:r>
              <a:rPr lang="en-US" dirty="0"/>
              <a:t> </a:t>
            </a:r>
            <a:r>
              <a:rPr lang="en-US" dirty="0" err="1"/>
              <a:t>tincidunt</a:t>
            </a:r>
            <a:r>
              <a:rPr lang="en-US" dirty="0"/>
              <a:t> </a:t>
            </a:r>
            <a:r>
              <a:rPr lang="en-US" dirty="0" err="1"/>
              <a:t>ut</a:t>
            </a:r>
            <a:r>
              <a:rPr lang="en-US" dirty="0"/>
              <a:t> </a:t>
            </a:r>
            <a:r>
              <a:rPr lang="en-US" dirty="0" err="1"/>
              <a:t>laoreet</a:t>
            </a:r>
            <a:r>
              <a:rPr lang="en-US" dirty="0"/>
              <a:t> dolore magna </a:t>
            </a:r>
            <a:r>
              <a:rPr lang="en-US" dirty="0" err="1"/>
              <a:t>aliquam</a:t>
            </a:r>
            <a:r>
              <a:rPr lang="en-US" dirty="0"/>
              <a:t> </a:t>
            </a:r>
            <a:r>
              <a:rPr lang="en-US" dirty="0" err="1"/>
              <a:t>erat</a:t>
            </a:r>
            <a:r>
              <a:rPr lang="en-US" dirty="0"/>
              <a:t> </a:t>
            </a:r>
            <a:r>
              <a:rPr lang="en-US" dirty="0" err="1"/>
              <a:t>volutpat</a:t>
            </a:r>
            <a:r>
              <a:rPr lang="en-US" dirty="0"/>
              <a:t>. Ut </a:t>
            </a:r>
            <a:r>
              <a:rPr lang="en-US" dirty="0" err="1"/>
              <a:t>wisi</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a:t>
            </a:r>
            <a:r>
              <a:rPr lang="en-US" dirty="0" err="1"/>
              <a:t>exerci</a:t>
            </a:r>
            <a:r>
              <a:rPr lang="en-US" dirty="0"/>
              <a:t> </a:t>
            </a:r>
            <a:r>
              <a:rPr lang="en-US" dirty="0" err="1"/>
              <a:t>tation</a:t>
            </a:r>
            <a:r>
              <a:rPr lang="en-US" dirty="0"/>
              <a:t> </a:t>
            </a:r>
            <a:r>
              <a:rPr lang="en-US" dirty="0" err="1"/>
              <a:t>ullamcorper</a:t>
            </a:r>
            <a:r>
              <a:rPr lang="en-US" dirty="0"/>
              <a:t> </a:t>
            </a:r>
            <a:r>
              <a:rPr lang="en-US" dirty="0" err="1"/>
              <a:t>suscipit</a:t>
            </a:r>
            <a:r>
              <a:rPr lang="en-US" dirty="0"/>
              <a:t> </a:t>
            </a:r>
            <a:r>
              <a:rPr lang="en-US" dirty="0" err="1"/>
              <a:t>lobortis</a:t>
            </a:r>
            <a:r>
              <a:rPr lang="en-US" dirty="0"/>
              <a:t> </a:t>
            </a:r>
            <a:r>
              <a:rPr lang="en-US" dirty="0" err="1"/>
              <a:t>nisl</a:t>
            </a:r>
            <a:r>
              <a:rPr lang="en-US" dirty="0"/>
              <a:t>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 </a:t>
            </a:r>
            <a:r>
              <a:rPr lang="en-US" dirty="0" err="1"/>
              <a:t>iusto</a:t>
            </a:r>
            <a:r>
              <a:rPr lang="en-US" dirty="0"/>
              <a:t> </a:t>
            </a:r>
            <a:r>
              <a:rPr lang="en-US" dirty="0" err="1"/>
              <a:t>odio</a:t>
            </a:r>
            <a:r>
              <a:rPr lang="en-US" dirty="0"/>
              <a:t> </a:t>
            </a:r>
            <a:r>
              <a:rPr lang="en-US" dirty="0" err="1"/>
              <a:t>dignissim</a:t>
            </a:r>
            <a:r>
              <a:rPr lang="en-US" dirty="0"/>
              <a:t> qui </a:t>
            </a:r>
            <a:r>
              <a:rPr lang="en-US" dirty="0" err="1"/>
              <a:t>blandit</a:t>
            </a:r>
            <a:r>
              <a:rPr lang="en-US" dirty="0"/>
              <a:t> </a:t>
            </a:r>
            <a:r>
              <a:rPr lang="en-US" dirty="0" err="1"/>
              <a:t>praesent</a:t>
            </a:r>
            <a:r>
              <a:rPr lang="en-US" dirty="0"/>
              <a:t> </a:t>
            </a:r>
            <a:r>
              <a:rPr lang="en-US" dirty="0" err="1"/>
              <a:t>luptatum</a:t>
            </a:r>
            <a:r>
              <a:rPr lang="en-US" dirty="0"/>
              <a:t> </a:t>
            </a:r>
            <a:r>
              <a:rPr lang="en-US" dirty="0" err="1"/>
              <a:t>zzril</a:t>
            </a:r>
            <a:r>
              <a:rPr lang="en-US" dirty="0"/>
              <a:t> </a:t>
            </a:r>
            <a:r>
              <a:rPr lang="en-US" dirty="0" err="1"/>
              <a:t>delenit</a:t>
            </a:r>
            <a:r>
              <a:rPr lang="en-US" dirty="0"/>
              <a:t> </a:t>
            </a:r>
            <a:r>
              <a:rPr lang="en-US" dirty="0" err="1"/>
              <a:t>augue</a:t>
            </a:r>
            <a:r>
              <a:rPr lang="en-US" dirty="0"/>
              <a:t> </a:t>
            </a:r>
            <a:r>
              <a:rPr lang="en-US" dirty="0" err="1"/>
              <a:t>duis</a:t>
            </a:r>
            <a:r>
              <a:rPr lang="en-US" dirty="0"/>
              <a:t> dolore </a:t>
            </a:r>
            <a:r>
              <a:rPr lang="en-US" dirty="0" err="1"/>
              <a:t>te</a:t>
            </a:r>
            <a:r>
              <a:rPr lang="en-US" dirty="0"/>
              <a:t> </a:t>
            </a:r>
            <a:r>
              <a:rPr lang="en-US" dirty="0" err="1"/>
              <a:t>feugait</a:t>
            </a:r>
            <a:r>
              <a:rPr lang="en-US" dirty="0"/>
              <a:t> </a:t>
            </a:r>
            <a:r>
              <a:rPr lang="en-US" dirty="0" err="1"/>
              <a:t>nulla</a:t>
            </a:r>
            <a:r>
              <a:rPr lang="en-US" dirty="0"/>
              <a:t> </a:t>
            </a:r>
            <a:r>
              <a:rPr lang="en-US" dirty="0" err="1"/>
              <a:t>facilisi</a:t>
            </a:r>
            <a:r>
              <a:rPr lang="en-US" dirty="0"/>
              <a:t>.</a:t>
            </a:r>
          </a:p>
        </p:txBody>
      </p:sp>
      <p:sp>
        <p:nvSpPr>
          <p:cNvPr id="8" name="Text Placeholder 15">
            <a:extLst>
              <a:ext uri="{FF2B5EF4-FFF2-40B4-BE49-F238E27FC236}">
                <a16:creationId xmlns:a16="http://schemas.microsoft.com/office/drawing/2014/main" id="{FFE35809-5C15-88B2-B83A-6B64F62468AC}"/>
              </a:ext>
            </a:extLst>
          </p:cNvPr>
          <p:cNvSpPr>
            <a:spLocks noGrp="1"/>
          </p:cNvSpPr>
          <p:nvPr>
            <p:ph type="body" sz="quarter" idx="13" hasCustomPrompt="1"/>
          </p:nvPr>
        </p:nvSpPr>
        <p:spPr>
          <a:xfrm>
            <a:off x="256032"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
        <p:nvSpPr>
          <p:cNvPr id="9" name="Text Placeholder 15">
            <a:extLst>
              <a:ext uri="{FF2B5EF4-FFF2-40B4-BE49-F238E27FC236}">
                <a16:creationId xmlns:a16="http://schemas.microsoft.com/office/drawing/2014/main" id="{443DB4B5-E155-187A-DFF3-CBA77C87CA70}"/>
              </a:ext>
            </a:extLst>
          </p:cNvPr>
          <p:cNvSpPr>
            <a:spLocks noGrp="1"/>
          </p:cNvSpPr>
          <p:nvPr>
            <p:ph type="body" sz="quarter" idx="14" hasCustomPrompt="1"/>
          </p:nvPr>
        </p:nvSpPr>
        <p:spPr>
          <a:xfrm>
            <a:off x="6227064" y="1691640"/>
            <a:ext cx="5715000" cy="373888"/>
          </a:xfrm>
          <a:prstGeom prst="rect">
            <a:avLst/>
          </a:prstGeom>
        </p:spPr>
        <p:txBody>
          <a:bodyPr/>
          <a:lstStyle>
            <a:lvl1pPr marL="0" indent="0" algn="l">
              <a:lnSpc>
                <a:spcPct val="100000"/>
              </a:lnSpc>
              <a:buNone/>
              <a:defRPr sz="1800" b="0" i="1">
                <a:solidFill>
                  <a:schemeClr val="bg1"/>
                </a:solidFill>
                <a:latin typeface="Arial" panose="020B0604020202020204" pitchFamily="34" charset="0"/>
                <a:cs typeface="Arial" panose="020B0604020202020204" pitchFamily="34" charset="0"/>
              </a:defRPr>
            </a:lvl1pPr>
            <a:lvl2pPr marL="228600" algn="ctr">
              <a:lnSpc>
                <a:spcPct val="100000"/>
              </a:lnSpc>
              <a:spcBef>
                <a:spcPts val="1000"/>
              </a:spcBef>
              <a:defRPr sz="1800">
                <a:solidFill>
                  <a:schemeClr val="bg1"/>
                </a:solidFill>
                <a:latin typeface="Arial" panose="020B0604020202020204" pitchFamily="34" charset="0"/>
                <a:cs typeface="Arial" panose="020B0604020202020204" pitchFamily="34" charset="0"/>
              </a:defRPr>
            </a:lvl2pPr>
          </a:lstStyle>
          <a:p>
            <a:pPr lvl="0"/>
            <a:r>
              <a:rPr lang="en-US" dirty="0"/>
              <a:t>Insert Subtitle Here</a:t>
            </a:r>
          </a:p>
        </p:txBody>
      </p:sp>
    </p:spTree>
    <p:extLst>
      <p:ext uri="{BB962C8B-B14F-4D97-AF65-F5344CB8AC3E}">
        <p14:creationId xmlns:p14="http://schemas.microsoft.com/office/powerpoint/2010/main" val="261290934"/>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BB826-C5C8-9FDF-3A47-E3503BA01578}"/>
              </a:ext>
            </a:extLst>
          </p:cNvPr>
          <p:cNvSpPr>
            <a:spLocks noGrp="1"/>
          </p:cNvSpPr>
          <p:nvPr>
            <p:ph type="title" hasCustomPrompt="1"/>
          </p:nvPr>
        </p:nvSpPr>
        <p:spPr>
          <a:xfrm>
            <a:off x="2749297" y="715961"/>
            <a:ext cx="6693407" cy="544895"/>
          </a:xfrm>
          <a:prstGeom prst="rect">
            <a:avLst/>
          </a:prstGeom>
        </p:spPr>
        <p:txBody>
          <a:bodyPr lIns="0" rIns="0" anchor="t">
            <a:noAutofit/>
          </a:bodyPr>
          <a:lstStyle>
            <a:lvl1pPr algn="ctr">
              <a:spcBef>
                <a:spcPts val="1000"/>
              </a:spcBef>
              <a:defRPr sz="3600" b="1">
                <a:solidFill>
                  <a:schemeClr val="accent6"/>
                </a:solidFill>
                <a:latin typeface="Arial" panose="020B0604020202020204" pitchFamily="34" charset="0"/>
                <a:cs typeface="Arial" panose="020B0604020202020204" pitchFamily="34" charset="0"/>
              </a:defRPr>
            </a:lvl1pPr>
          </a:lstStyle>
          <a:p>
            <a:r>
              <a:rPr lang="en-US" dirty="0"/>
              <a:t>Insert title here</a:t>
            </a:r>
          </a:p>
        </p:txBody>
      </p:sp>
      <p:sp>
        <p:nvSpPr>
          <p:cNvPr id="4" name="Rectangle 3">
            <a:extLst>
              <a:ext uri="{FF2B5EF4-FFF2-40B4-BE49-F238E27FC236}">
                <a16:creationId xmlns:a16="http://schemas.microsoft.com/office/drawing/2014/main" id="{11C0EA19-408F-46AC-3651-AA1A884DDC9A}"/>
              </a:ext>
              <a:ext uri="{C183D7F6-B498-43B3-948B-1728B52AA6E4}">
                <adec:decorative xmlns:adec="http://schemas.microsoft.com/office/drawing/2017/decorative" val="1"/>
              </a:ext>
            </a:extLst>
          </p:cNvPr>
          <p:cNvSpPr/>
          <p:nvPr userDrawn="1"/>
        </p:nvSpPr>
        <p:spPr>
          <a:xfrm>
            <a:off x="5716524" y="1380744"/>
            <a:ext cx="758952" cy="64008"/>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6">
            <a:extLst>
              <a:ext uri="{FF2B5EF4-FFF2-40B4-BE49-F238E27FC236}">
                <a16:creationId xmlns:a16="http://schemas.microsoft.com/office/drawing/2014/main" id="{8F449237-BA79-E6DF-C958-27DF77A17D9F}"/>
              </a:ext>
            </a:extLst>
          </p:cNvPr>
          <p:cNvSpPr>
            <a:spLocks noGrp="1"/>
          </p:cNvSpPr>
          <p:nvPr>
            <p:ph type="pic" sz="quarter" idx="12"/>
          </p:nvPr>
        </p:nvSpPr>
        <p:spPr>
          <a:xfrm>
            <a:off x="512064" y="1691640"/>
            <a:ext cx="11173968" cy="4187952"/>
          </a:xfrm>
          <a:prstGeom prst="rect">
            <a:avLst/>
          </a:prstGeom>
          <a:solidFill>
            <a:schemeClr val="bg1">
              <a:lumMod val="20000"/>
              <a:lumOff val="80000"/>
            </a:schemeClr>
          </a:solidFill>
        </p:spPr>
        <p:txBody>
          <a:bodyPr/>
          <a:lstStyle/>
          <a:p>
            <a:endParaRPr lang="en-US" dirty="0"/>
          </a:p>
        </p:txBody>
      </p:sp>
      <p:pic>
        <p:nvPicPr>
          <p:cNvPr id="3" name="Picture 2">
            <a:extLst>
              <a:ext uri="{FF2B5EF4-FFF2-40B4-BE49-F238E27FC236}">
                <a16:creationId xmlns:a16="http://schemas.microsoft.com/office/drawing/2014/main" id="{FC91480A-C095-F169-D5F2-466E0AC2F57E}"/>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118872" y="118872"/>
            <a:ext cx="914400" cy="914400"/>
          </a:xfrm>
          <a:prstGeom prst="rect">
            <a:avLst/>
          </a:prstGeom>
        </p:spPr>
      </p:pic>
    </p:spTree>
    <p:extLst>
      <p:ext uri="{BB962C8B-B14F-4D97-AF65-F5344CB8AC3E}">
        <p14:creationId xmlns:p14="http://schemas.microsoft.com/office/powerpoint/2010/main" val="2335601339"/>
      </p:ext>
    </p:extLst>
  </p:cSld>
  <p:clrMapOvr>
    <a:masterClrMapping/>
  </p:clrMapOvr>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2243" userDrawn="1">
          <p15:clr>
            <a:srgbClr val="5ACBF0"/>
          </p15:clr>
        </p15:guide>
        <p15:guide id="4" orient="horz" pos="2488" userDrawn="1">
          <p15:clr>
            <a:srgbClr val="5ACBF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8A5A94-C5A7-982B-C654-64D74512E75C}"/>
              </a:ext>
              <a:ext uri="{C183D7F6-B498-43B3-948B-1728B52AA6E4}">
                <adec:decorative xmlns:adec="http://schemas.microsoft.com/office/drawing/2017/decorative" val="1"/>
              </a:ext>
            </a:extLst>
          </p:cNvPr>
          <p:cNvSpPr/>
          <p:nvPr userDrawn="1"/>
        </p:nvSpPr>
        <p:spPr>
          <a:xfrm>
            <a:off x="1524" y="6729984"/>
            <a:ext cx="12188952" cy="128016"/>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acific Southwest Rural Opioid Technical Assistance Regional Center (ROTA-R) logo">
            <a:extLst>
              <a:ext uri="{FF2B5EF4-FFF2-40B4-BE49-F238E27FC236}">
                <a16:creationId xmlns:a16="http://schemas.microsoft.com/office/drawing/2014/main" id="{49AFF9D1-19B8-D531-26B7-5E8F3D398AED}"/>
              </a:ext>
            </a:extLst>
          </p:cNvPr>
          <p:cNvPicPr>
            <a:picLocks noChangeAspect="1"/>
          </p:cNvPicPr>
          <p:nvPr userDrawn="1"/>
        </p:nvPicPr>
        <p:blipFill>
          <a:blip r:embed="rId13"/>
          <a:stretch>
            <a:fillRect/>
          </a:stretch>
        </p:blipFill>
        <p:spPr>
          <a:xfrm>
            <a:off x="256032" y="6099048"/>
            <a:ext cx="1536700" cy="508000"/>
          </a:xfrm>
          <a:prstGeom prst="rect">
            <a:avLst/>
          </a:prstGeom>
        </p:spPr>
      </p:pic>
      <p:pic>
        <p:nvPicPr>
          <p:cNvPr id="4" name="Picture 3" descr="SAMHSA logo">
            <a:extLst>
              <a:ext uri="{FF2B5EF4-FFF2-40B4-BE49-F238E27FC236}">
                <a16:creationId xmlns:a16="http://schemas.microsoft.com/office/drawing/2014/main" id="{0A9A0998-7941-D2F7-1378-AADFE06EE493}"/>
              </a:ext>
            </a:extLst>
          </p:cNvPr>
          <p:cNvPicPr>
            <a:picLocks noChangeAspect="1"/>
          </p:cNvPicPr>
          <p:nvPr userDrawn="1"/>
        </p:nvPicPr>
        <p:blipFill>
          <a:blip r:embed="rId14"/>
          <a:stretch>
            <a:fillRect/>
          </a:stretch>
        </p:blipFill>
        <p:spPr>
          <a:xfrm>
            <a:off x="2039112" y="6135624"/>
            <a:ext cx="1625600" cy="419100"/>
          </a:xfrm>
          <a:prstGeom prst="rect">
            <a:avLst/>
          </a:prstGeom>
        </p:spPr>
      </p:pic>
      <p:pic>
        <p:nvPicPr>
          <p:cNvPr id="5" name="Picture 4" descr="University of Nevada, Reno Block-N">
            <a:extLst>
              <a:ext uri="{FF2B5EF4-FFF2-40B4-BE49-F238E27FC236}">
                <a16:creationId xmlns:a16="http://schemas.microsoft.com/office/drawing/2014/main" id="{27BF559B-1285-2604-DBF7-507CB0D20814}"/>
              </a:ext>
            </a:extLst>
          </p:cNvPr>
          <p:cNvPicPr>
            <a:picLocks noChangeAspect="1"/>
          </p:cNvPicPr>
          <p:nvPr userDrawn="1"/>
        </p:nvPicPr>
        <p:blipFill>
          <a:blip r:embed="rId15"/>
          <a:stretch>
            <a:fillRect/>
          </a:stretch>
        </p:blipFill>
        <p:spPr>
          <a:xfrm>
            <a:off x="3922776" y="6135624"/>
            <a:ext cx="419100" cy="419100"/>
          </a:xfrm>
          <a:prstGeom prst="rect">
            <a:avLst/>
          </a:prstGeom>
        </p:spPr>
      </p:pic>
    </p:spTree>
    <p:extLst>
      <p:ext uri="{BB962C8B-B14F-4D97-AF65-F5344CB8AC3E}">
        <p14:creationId xmlns:p14="http://schemas.microsoft.com/office/powerpoint/2010/main" val="3429690444"/>
      </p:ext>
    </p:extLst>
  </p:cSld>
  <p:clrMap bg1="dk1" tx1="lt1" bg2="dk2" tx2="lt2" accent1="accent1" accent2="accent2" accent3="accent3" accent4="accent4" accent5="accent5" accent6="accent6" hlink="hlink" folHlink="folHlink"/>
  <p:sldLayoutIdLst>
    <p:sldLayoutId id="2147483689" r:id="rId1"/>
    <p:sldLayoutId id="2147483699" r:id="rId2"/>
    <p:sldLayoutId id="2147483700" r:id="rId3"/>
    <p:sldLayoutId id="2147483709" r:id="rId4"/>
    <p:sldLayoutId id="2147483710" r:id="rId5"/>
    <p:sldLayoutId id="2147483711" r:id="rId6"/>
    <p:sldLayoutId id="2147483712" r:id="rId7"/>
    <p:sldLayoutId id="2147483713" r:id="rId8"/>
    <p:sldLayoutId id="2147483714" r:id="rId9"/>
    <p:sldLayoutId id="2147483716" r:id="rId10"/>
    <p:sldLayoutId id="2147483717"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8.jpg"/><Relationship Id="rId5" Type="http://schemas.openxmlformats.org/officeDocument/2006/relationships/image" Target="../media/image23.emf"/><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8.jpg"/><Relationship Id="rId5" Type="http://schemas.openxmlformats.org/officeDocument/2006/relationships/image" Target="../media/image24.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jpg"/><Relationship Id="rId5" Type="http://schemas.openxmlformats.org/officeDocument/2006/relationships/image" Target="../media/image25.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8.jpg"/><Relationship Id="rId5" Type="http://schemas.openxmlformats.org/officeDocument/2006/relationships/image" Target="../media/image19.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jpg"/><Relationship Id="rId5" Type="http://schemas.openxmlformats.org/officeDocument/2006/relationships/image" Target="../media/image26.emf"/><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jpg"/><Relationship Id="rId5" Type="http://schemas.openxmlformats.org/officeDocument/2006/relationships/image" Target="../media/image27.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8.jpg"/><Relationship Id="rId5" Type="http://schemas.openxmlformats.org/officeDocument/2006/relationships/image" Target="../media/image28.emf"/><Relationship Id="rId4"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slideLayout" Target="../slideLayouts/slideLayout11.xml"/><Relationship Id="rId7" Type="http://schemas.openxmlformats.org/officeDocument/2006/relationships/image" Target="../media/image14.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8.jpg"/><Relationship Id="rId4" Type="http://schemas.openxmlformats.org/officeDocument/2006/relationships/notesSlide" Target="../notesSlides/notesSlide4.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8.jp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8.jpg"/><Relationship Id="rId5" Type="http://schemas.openxmlformats.org/officeDocument/2006/relationships/image" Target="../media/image1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jpg"/><Relationship Id="rId5" Type="http://schemas.openxmlformats.org/officeDocument/2006/relationships/image" Target="../media/image2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g"/><Relationship Id="rId5" Type="http://schemas.openxmlformats.org/officeDocument/2006/relationships/image" Target="../media/image21.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8.jpg"/><Relationship Id="rId5" Type="http://schemas.openxmlformats.org/officeDocument/2006/relationships/image" Target="../media/image22.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FA25-0D68-B3F9-EA8D-3D6820FC7658}"/>
              </a:ext>
            </a:extLst>
          </p:cNvPr>
          <p:cNvSpPr>
            <a:spLocks noGrp="1"/>
          </p:cNvSpPr>
          <p:nvPr>
            <p:ph type="title"/>
          </p:nvPr>
        </p:nvSpPr>
        <p:spPr/>
        <p:txBody>
          <a:bodyPr/>
          <a:lstStyle/>
          <a:p>
            <a:r>
              <a:rPr lang="en-US" sz="3400" dirty="0"/>
              <a:t>Exercise and Movement in People with Substance Use Disorders</a:t>
            </a:r>
            <a:br>
              <a:rPr lang="en-US" sz="3400" dirty="0"/>
            </a:br>
            <a:r>
              <a:rPr lang="en-US" sz="2000" dirty="0"/>
              <a:t>Rural Opioid Technical Assistance Course</a:t>
            </a:r>
            <a:br>
              <a:rPr lang="en-US" sz="2000" dirty="0"/>
            </a:br>
            <a:r>
              <a:rPr lang="en-US" sz="2000" dirty="0"/>
              <a:t>Pacific Southwest Region</a:t>
            </a:r>
            <a:endParaRPr lang="en-US" sz="3400" dirty="0"/>
          </a:p>
        </p:txBody>
      </p:sp>
      <p:sp>
        <p:nvSpPr>
          <p:cNvPr id="4" name="Text Placeholder 3">
            <a:extLst>
              <a:ext uri="{FF2B5EF4-FFF2-40B4-BE49-F238E27FC236}">
                <a16:creationId xmlns:a16="http://schemas.microsoft.com/office/drawing/2014/main" id="{FDF48712-D31E-C89E-FE25-4891FB058BFC}"/>
              </a:ext>
            </a:extLst>
          </p:cNvPr>
          <p:cNvSpPr>
            <a:spLocks noGrp="1"/>
          </p:cNvSpPr>
          <p:nvPr>
            <p:ph type="body" sz="quarter" idx="11"/>
          </p:nvPr>
        </p:nvSpPr>
        <p:spPr/>
        <p:txBody>
          <a:bodyPr/>
          <a:lstStyle/>
          <a:p>
            <a:r>
              <a:rPr lang="en-US" b="1" i="0" dirty="0"/>
              <a:t>Nora L. Nock, PhD, PE, FSBM   </a:t>
            </a:r>
          </a:p>
          <a:p>
            <a:r>
              <a:rPr lang="en-US" sz="1200" dirty="0"/>
              <a:t>Professor</a:t>
            </a:r>
          </a:p>
          <a:p>
            <a:r>
              <a:rPr lang="en-US" sz="1200" dirty="0"/>
              <a:t>Department of Population &amp; Quantitative Health Sciences</a:t>
            </a:r>
          </a:p>
          <a:p>
            <a:r>
              <a:rPr lang="en-US" sz="1200" dirty="0"/>
              <a:t>Case Western Reserve University </a:t>
            </a:r>
          </a:p>
        </p:txBody>
      </p:sp>
      <p:pic>
        <p:nvPicPr>
          <p:cNvPr id="8" name="Picture 7">
            <a:extLst>
              <a:ext uri="{FF2B5EF4-FFF2-40B4-BE49-F238E27FC236}">
                <a16:creationId xmlns:a16="http://schemas.microsoft.com/office/drawing/2014/main" id="{27A3BC49-7D2A-34ED-27D1-3D7884F49A8F}"/>
              </a:ext>
              <a:ext uri="{C183D7F6-B498-43B3-948B-1728B52AA6E4}">
                <adec:decorative xmlns:adec="http://schemas.microsoft.com/office/drawing/2017/decorative" val="1"/>
              </a:ext>
            </a:extLst>
          </p:cNvPr>
          <p:cNvPicPr>
            <a:picLocks noChangeAspect="1"/>
          </p:cNvPicPr>
          <p:nvPr/>
        </p:nvPicPr>
        <p:blipFill>
          <a:blip r:embed="rId5" cstate="print"/>
          <a:stretch>
            <a:fillRect/>
          </a:stretch>
        </p:blipFill>
        <p:spPr>
          <a:xfrm>
            <a:off x="-1" y="5526157"/>
            <a:ext cx="3597965" cy="1152939"/>
          </a:xfrm>
          <a:prstGeom prst="rect">
            <a:avLst/>
          </a:prstGeom>
        </p:spPr>
      </p:pic>
      <p:pic>
        <p:nvPicPr>
          <p:cNvPr id="11" name="Picture 10">
            <a:extLst>
              <a:ext uri="{FF2B5EF4-FFF2-40B4-BE49-F238E27FC236}">
                <a16:creationId xmlns:a16="http://schemas.microsoft.com/office/drawing/2014/main" id="{11D22D77-3B05-5A41-9A0B-A905BAFB346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08659" y="609274"/>
            <a:ext cx="2061367" cy="2061367"/>
          </a:xfrm>
          <a:prstGeom prst="rect">
            <a:avLst/>
          </a:prstGeom>
        </p:spPr>
      </p:pic>
      <p:pic>
        <p:nvPicPr>
          <p:cNvPr id="1028" name="Picture 4">
            <a:extLst>
              <a:ext uri="{FF2B5EF4-FFF2-40B4-BE49-F238E27FC236}">
                <a16:creationId xmlns:a16="http://schemas.microsoft.com/office/drawing/2014/main" id="{15275F6D-70CA-70BC-5A9D-7D838FBB2045}"/>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8398" y="2026777"/>
            <a:ext cx="2364423" cy="279798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FFBF8C31-1D74-5E8B-53A6-B811D355EB0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t="16667" b="16667"/>
          <a:stretch/>
        </p:blipFill>
        <p:spPr>
          <a:xfrm>
            <a:off x="3072724" y="3160642"/>
            <a:ext cx="2057400" cy="2057400"/>
          </a:xfrm>
          <a:prstGeom prst="ellipse">
            <a:avLst/>
          </a:prstGeom>
        </p:spPr>
      </p:pic>
    </p:spTree>
    <p:extLst>
      <p:ext uri="{BB962C8B-B14F-4D97-AF65-F5344CB8AC3E}">
        <p14:creationId xmlns:p14="http://schemas.microsoft.com/office/powerpoint/2010/main" val="721817438"/>
      </p:ext>
    </p:extLst>
  </p:cSld>
  <p:clrMapOvr>
    <a:masterClrMapping/>
  </p:clrMapOvr>
  <mc:AlternateContent xmlns:mc="http://schemas.openxmlformats.org/markup-compatibility/2006" xmlns:p14="http://schemas.microsoft.com/office/powerpoint/2010/main">
    <mc:Choice Requires="p14">
      <p:transition spd="slow" p14:dur="2000" advTm="7750"/>
    </mc:Choice>
    <mc:Fallback xmlns="">
      <p:transition spd="slow" advTm="7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328B3EC-93AA-46FD-29E2-C32454C5D92B}"/>
              </a:ext>
            </a:extLst>
          </p:cNvPr>
          <p:cNvSpPr txBox="1">
            <a:spLocks noGrp="1"/>
          </p:cNvSpPr>
          <p:nvPr>
            <p:ph type="title" idx="4294967295"/>
          </p:nvPr>
        </p:nvSpPr>
        <p:spPr>
          <a:xfrm>
            <a:off x="212270" y="292216"/>
            <a:ext cx="11837537"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Cocaine Effects on Cardiovascular and CNS Systems </a:t>
            </a:r>
          </a:p>
        </p:txBody>
      </p:sp>
      <p:sp>
        <p:nvSpPr>
          <p:cNvPr id="9" name="TextBox 8"/>
          <p:cNvSpPr txBox="1"/>
          <p:nvPr/>
        </p:nvSpPr>
        <p:spPr>
          <a:xfrm flipH="1">
            <a:off x="6327321" y="6438571"/>
            <a:ext cx="5722487"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Bachi K et al. (2017) Atherosclerosis 262: 154e162  </a:t>
            </a:r>
          </a:p>
        </p:txBody>
      </p:sp>
      <p:pic>
        <p:nvPicPr>
          <p:cNvPr id="2" name="Picture 1" descr="Diagram showing that cocaine leads to heart, vessel, and central nervous system damage."/>
          <p:cNvPicPr>
            <a:picLocks noChangeAspect="1"/>
          </p:cNvPicPr>
          <p:nvPr/>
        </p:nvPicPr>
        <p:blipFill>
          <a:blip r:embed="rId5"/>
          <a:stretch>
            <a:fillRect/>
          </a:stretch>
        </p:blipFill>
        <p:spPr>
          <a:xfrm>
            <a:off x="2680582" y="996825"/>
            <a:ext cx="6953275" cy="4946105"/>
          </a:xfrm>
          <a:prstGeom prst="rect">
            <a:avLst/>
          </a:prstGeom>
        </p:spPr>
      </p:pic>
      <p:pic>
        <p:nvPicPr>
          <p:cNvPr id="4" name="Audio 3">
            <a:hlinkClick r:id="" action="ppaction://media"/>
            <a:extLst>
              <a:ext uri="{FF2B5EF4-FFF2-40B4-BE49-F238E27FC236}">
                <a16:creationId xmlns:a16="http://schemas.microsoft.com/office/drawing/2014/main" id="{8B76075F-E37B-B3A7-7AC1-76B24E584CC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9992407" y="4282876"/>
            <a:ext cx="2057400" cy="2057400"/>
          </a:xfrm>
          <a:prstGeom prst="ellipse">
            <a:avLst/>
          </a:prstGeom>
        </p:spPr>
      </p:pic>
    </p:spTree>
    <p:extLst>
      <p:ext uri="{BB962C8B-B14F-4D97-AF65-F5344CB8AC3E}">
        <p14:creationId xmlns:p14="http://schemas.microsoft.com/office/powerpoint/2010/main" val="1240839934"/>
      </p:ext>
    </p:extLst>
  </p:cSld>
  <p:clrMapOvr>
    <a:masterClrMapping/>
  </p:clrMapOvr>
  <mc:AlternateContent xmlns:mc="http://schemas.openxmlformats.org/markup-compatibility/2006" xmlns:p14="http://schemas.microsoft.com/office/powerpoint/2010/main">
    <mc:Choice Requires="p14">
      <p:transition spd="slow" p14:dur="2000" advTm="21366"/>
    </mc:Choice>
    <mc:Fallback xmlns="">
      <p:transition spd="slow" advTm="213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328B3EC-93AA-46FD-29E2-C32454C5D92B}"/>
              </a:ext>
            </a:extLst>
          </p:cNvPr>
          <p:cNvSpPr txBox="1">
            <a:spLocks noGrp="1"/>
          </p:cNvSpPr>
          <p:nvPr>
            <p:ph type="title" idx="4294967295"/>
          </p:nvPr>
        </p:nvSpPr>
        <p:spPr>
          <a:xfrm>
            <a:off x="122215" y="70543"/>
            <a:ext cx="11837537"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Acute and Chronic Effects of Substances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on the Cardiovascular System </a:t>
            </a:r>
          </a:p>
        </p:txBody>
      </p:sp>
      <p:sp>
        <p:nvSpPr>
          <p:cNvPr id="9" name="TextBox 8"/>
          <p:cNvSpPr txBox="1"/>
          <p:nvPr/>
        </p:nvSpPr>
        <p:spPr>
          <a:xfrm flipH="1">
            <a:off x="6938901" y="6407728"/>
            <a:ext cx="5722487" cy="307777"/>
          </a:xfrm>
          <a:prstGeom prst="rect">
            <a:avLst/>
          </a:prstGeom>
          <a:no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Tobolski</a:t>
            </a:r>
            <a:r>
              <a:rPr lang="en-US" sz="1400" dirty="0">
                <a:solidFill>
                  <a:schemeClr val="bg1"/>
                </a:solidFill>
                <a:latin typeface="Arial" panose="020B0604020202020204" pitchFamily="34" charset="0"/>
                <a:cs typeface="Arial" panose="020B0604020202020204" pitchFamily="34" charset="0"/>
              </a:rPr>
              <a:t> J et al. (2022) Heart Failure Reviews. 27:2059–2065  </a:t>
            </a:r>
          </a:p>
        </p:txBody>
      </p:sp>
      <p:pic>
        <p:nvPicPr>
          <p:cNvPr id="3" name="Picture 2" descr="Chart showing the negative effects of amphetamines, alcohol, cocaine, tobacco, and opiates on the cardiovascular system."/>
          <p:cNvPicPr>
            <a:picLocks noChangeAspect="1"/>
          </p:cNvPicPr>
          <p:nvPr/>
        </p:nvPicPr>
        <p:blipFill rotWithShape="1">
          <a:blip r:embed="rId5"/>
          <a:srcRect t="5993" b="2305"/>
          <a:stretch/>
        </p:blipFill>
        <p:spPr>
          <a:xfrm>
            <a:off x="2416629" y="1447800"/>
            <a:ext cx="8244444" cy="4531186"/>
          </a:xfrm>
          <a:prstGeom prst="rect">
            <a:avLst/>
          </a:prstGeom>
        </p:spPr>
      </p:pic>
      <p:sp>
        <p:nvSpPr>
          <p:cNvPr id="2" name="Right Arrow 1">
            <a:extLst>
              <a:ext uri="{C183D7F6-B498-43B3-948B-1728B52AA6E4}">
                <adec:decorative xmlns:adec="http://schemas.microsoft.com/office/drawing/2017/decorative" val="1"/>
              </a:ext>
            </a:extLst>
          </p:cNvPr>
          <p:cNvSpPr/>
          <p:nvPr/>
        </p:nvSpPr>
        <p:spPr>
          <a:xfrm>
            <a:off x="1585686" y="3027071"/>
            <a:ext cx="674914" cy="304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C183D7F6-B498-43B3-948B-1728B52AA6E4}">
                <adec:decorative xmlns:adec="http://schemas.microsoft.com/office/drawing/2017/decorative" val="1"/>
              </a:ext>
            </a:extLst>
          </p:cNvPr>
          <p:cNvSpPr/>
          <p:nvPr/>
        </p:nvSpPr>
        <p:spPr>
          <a:xfrm>
            <a:off x="1585686" y="5529838"/>
            <a:ext cx="674914" cy="3048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udio 4">
            <a:hlinkClick r:id="" action="ppaction://media"/>
            <a:extLst>
              <a:ext uri="{FF2B5EF4-FFF2-40B4-BE49-F238E27FC236}">
                <a16:creationId xmlns:a16="http://schemas.microsoft.com/office/drawing/2014/main" id="{AEF121E3-4DF3-2426-5DEA-599B519D150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9986990" y="4261104"/>
            <a:ext cx="2057400" cy="2057400"/>
          </a:xfrm>
          <a:prstGeom prst="ellipse">
            <a:avLst/>
          </a:prstGeom>
        </p:spPr>
      </p:pic>
    </p:spTree>
    <p:extLst>
      <p:ext uri="{BB962C8B-B14F-4D97-AF65-F5344CB8AC3E}">
        <p14:creationId xmlns:p14="http://schemas.microsoft.com/office/powerpoint/2010/main" val="2816119305"/>
      </p:ext>
    </p:extLst>
  </p:cSld>
  <p:clrMapOvr>
    <a:masterClrMapping/>
  </p:clrMapOvr>
  <mc:AlternateContent xmlns:mc="http://schemas.openxmlformats.org/markup-compatibility/2006" xmlns:p14="http://schemas.microsoft.com/office/powerpoint/2010/main">
    <mc:Choice Requires="p14">
      <p:transition spd="slow" p14:dur="2000" advTm="12374"/>
    </mc:Choice>
    <mc:Fallback xmlns="">
      <p:transition spd="slow" advTm="12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328B3EC-93AA-46FD-29E2-C32454C5D92B}"/>
              </a:ext>
            </a:extLst>
          </p:cNvPr>
          <p:cNvSpPr txBox="1">
            <a:spLocks noGrp="1"/>
          </p:cNvSpPr>
          <p:nvPr>
            <p:ph type="title" idx="4294967295"/>
          </p:nvPr>
        </p:nvSpPr>
        <p:spPr>
          <a:xfrm>
            <a:off x="440473" y="292216"/>
            <a:ext cx="11413274"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Prenatal Stimulant Exposure and Adult CVD Risk</a:t>
            </a:r>
          </a:p>
        </p:txBody>
      </p:sp>
      <p:sp>
        <p:nvSpPr>
          <p:cNvPr id="9" name="TextBox 8"/>
          <p:cNvSpPr txBox="1"/>
          <p:nvPr/>
        </p:nvSpPr>
        <p:spPr>
          <a:xfrm flipH="1">
            <a:off x="6327321" y="6438571"/>
            <a:ext cx="5722487" cy="307777"/>
          </a:xfrm>
          <a:prstGeom prst="rect">
            <a:avLst/>
          </a:prstGeom>
          <a:no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Rorabaugh</a:t>
            </a:r>
            <a:r>
              <a:rPr lang="en-US" sz="1400" dirty="0">
                <a:solidFill>
                  <a:schemeClr val="bg1"/>
                </a:solidFill>
                <a:latin typeface="Arial" panose="020B0604020202020204" pitchFamily="34" charset="0"/>
                <a:cs typeface="Arial" panose="020B0604020202020204" pitchFamily="34" charset="0"/>
              </a:rPr>
              <a:t> B (2021) Frontiers in Cardiovascular Medicine: 8: 652634  </a:t>
            </a:r>
          </a:p>
        </p:txBody>
      </p:sp>
      <p:pic>
        <p:nvPicPr>
          <p:cNvPr id="3" name="Picture 2" descr="Chart showing many factors that lead to an increased risk of cardiovascular disease in adults."/>
          <p:cNvPicPr>
            <a:picLocks noChangeAspect="1"/>
          </p:cNvPicPr>
          <p:nvPr/>
        </p:nvPicPr>
        <p:blipFill>
          <a:blip r:embed="rId5"/>
          <a:stretch>
            <a:fillRect/>
          </a:stretch>
        </p:blipFill>
        <p:spPr>
          <a:xfrm>
            <a:off x="1523999" y="1053195"/>
            <a:ext cx="9416141" cy="4947427"/>
          </a:xfrm>
          <a:prstGeom prst="rect">
            <a:avLst/>
          </a:prstGeom>
        </p:spPr>
      </p:pic>
      <p:pic>
        <p:nvPicPr>
          <p:cNvPr id="14" name="Audio 13">
            <a:hlinkClick r:id="" action="ppaction://media"/>
            <a:extLst>
              <a:ext uri="{FF2B5EF4-FFF2-40B4-BE49-F238E27FC236}">
                <a16:creationId xmlns:a16="http://schemas.microsoft.com/office/drawing/2014/main" id="{C4A63DFF-C33C-A88A-5899-34BB6CC483D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9992408" y="4162197"/>
            <a:ext cx="2057400" cy="2057400"/>
          </a:xfrm>
          <a:prstGeom prst="ellipse">
            <a:avLst/>
          </a:prstGeom>
        </p:spPr>
      </p:pic>
    </p:spTree>
    <p:extLst>
      <p:ext uri="{BB962C8B-B14F-4D97-AF65-F5344CB8AC3E}">
        <p14:creationId xmlns:p14="http://schemas.microsoft.com/office/powerpoint/2010/main" val="3691708728"/>
      </p:ext>
    </p:extLst>
  </p:cSld>
  <p:clrMapOvr>
    <a:masterClrMapping/>
  </p:clrMapOvr>
  <mc:AlternateContent xmlns:mc="http://schemas.openxmlformats.org/markup-compatibility/2006" xmlns:p14="http://schemas.microsoft.com/office/powerpoint/2010/main">
    <mc:Choice Requires="p14">
      <p:transition spd="slow" p14:dur="2000" advTm="38466"/>
    </mc:Choice>
    <mc:Fallback xmlns="">
      <p:transition spd="slow" advTm="38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0B13B-4D18-BB38-1A5C-C4B51D1ADD16}"/>
              </a:ext>
            </a:extLst>
          </p:cNvPr>
          <p:cNvSpPr>
            <a:spLocks noGrp="1"/>
          </p:cNvSpPr>
          <p:nvPr>
            <p:ph type="title"/>
          </p:nvPr>
        </p:nvSpPr>
        <p:spPr>
          <a:xfrm>
            <a:off x="570702" y="66720"/>
            <a:ext cx="10515600" cy="1325563"/>
          </a:xfrm>
        </p:spPr>
        <p:txBody>
          <a:bodyPr/>
          <a:lstStyle/>
          <a:p>
            <a:pPr algn="ctr"/>
            <a:r>
              <a:rPr lang="en-US" sz="3733" b="1" dirty="0"/>
              <a:t> </a:t>
            </a:r>
            <a:r>
              <a:rPr lang="en-US" sz="3600" b="1" dirty="0">
                <a:latin typeface="Arial" panose="020B0604020202020204" pitchFamily="34" charset="0"/>
                <a:cs typeface="Arial" panose="020B0604020202020204" pitchFamily="34" charset="0"/>
              </a:rPr>
              <a:t>Brain “On Drugs” vs. Brain “On Exercise” </a:t>
            </a:r>
            <a:endParaRPr lang="en-US" sz="3600" dirty="0">
              <a:latin typeface="Arial" panose="020B0604020202020204" pitchFamily="34" charset="0"/>
              <a:cs typeface="Arial" panose="020B0604020202020204" pitchFamily="34" charset="0"/>
            </a:endParaRPr>
          </a:p>
        </p:txBody>
      </p:sp>
      <p:pic>
        <p:nvPicPr>
          <p:cNvPr id="3" name="Picture 2" descr="Description of the brain on drugs vs. the brain on exercise. Brain on drugs includes dug seeking behavior, lower cognitive functions, and impaired decision making. Brain on exercise includes self-control, improved cognitive functions, and neuronal health.">
            <a:extLst>
              <a:ext uri="{FF2B5EF4-FFF2-40B4-BE49-F238E27FC236}">
                <a16:creationId xmlns:a16="http://schemas.microsoft.com/office/drawing/2014/main" id="{46E62E84-4CDF-49DD-9765-AB722130CA1A}"/>
              </a:ext>
            </a:extLst>
          </p:cNvPr>
          <p:cNvPicPr>
            <a:picLocks noChangeAspect="1"/>
          </p:cNvPicPr>
          <p:nvPr/>
        </p:nvPicPr>
        <p:blipFill>
          <a:blip r:embed="rId5"/>
          <a:stretch>
            <a:fillRect/>
          </a:stretch>
        </p:blipFill>
        <p:spPr>
          <a:xfrm>
            <a:off x="2145594" y="1140910"/>
            <a:ext cx="7261055" cy="4838661"/>
          </a:xfrm>
          <a:prstGeom prst="rect">
            <a:avLst/>
          </a:prstGeom>
        </p:spPr>
      </p:pic>
      <p:sp>
        <p:nvSpPr>
          <p:cNvPr id="8" name="TextBox 7">
            <a:extLst>
              <a:ext uri="{FF2B5EF4-FFF2-40B4-BE49-F238E27FC236}">
                <a16:creationId xmlns:a16="http://schemas.microsoft.com/office/drawing/2014/main" id="{66D782BB-11D5-4FEF-9C4D-E5AF17438AFE}"/>
              </a:ext>
            </a:extLst>
          </p:cNvPr>
          <p:cNvSpPr txBox="1"/>
          <p:nvPr/>
        </p:nvSpPr>
        <p:spPr>
          <a:xfrm>
            <a:off x="4641586" y="5979571"/>
            <a:ext cx="7441557" cy="738664"/>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Cabral DA et al.(2024) The role of physical exercise on the brain and cognitive functions of patients in recovery from substance use disorder: A narrative review and recommendations for researchers and practitioners. Mental Health and Physical Activity, 100594. </a:t>
            </a:r>
            <a:endParaRPr lang="en-US" sz="1333" dirty="0">
              <a:solidFill>
                <a:schemeClr val="bg1"/>
              </a:solidFill>
            </a:endParaRPr>
          </a:p>
        </p:txBody>
      </p:sp>
      <p:sp>
        <p:nvSpPr>
          <p:cNvPr id="6" name="TextBox 5"/>
          <p:cNvSpPr txBox="1"/>
          <p:nvPr/>
        </p:nvSpPr>
        <p:spPr>
          <a:xfrm>
            <a:off x="9676250" y="2544577"/>
            <a:ext cx="2030289" cy="2031325"/>
          </a:xfrm>
          <a:prstGeom prst="rect">
            <a:avLst/>
          </a:prstGeom>
          <a:noFill/>
          <a:ln w="28575">
            <a:solidFill>
              <a:srgbClr val="FF0000"/>
            </a:solidFill>
          </a:ln>
        </p:spPr>
        <p:txBody>
          <a:bodyPr wrap="square" rtlCol="0">
            <a:spAutoFit/>
          </a:bodyPr>
          <a:lstStyle/>
          <a:p>
            <a:r>
              <a:rPr lang="en-US" dirty="0">
                <a:solidFill>
                  <a:srgbClr val="FF0000"/>
                </a:solidFill>
              </a:rPr>
              <a:t>Hypothesized that </a:t>
            </a:r>
            <a:r>
              <a:rPr lang="en-US" b="1" u="sng" dirty="0">
                <a:solidFill>
                  <a:srgbClr val="FF0000"/>
                </a:solidFill>
              </a:rPr>
              <a:t>exercise</a:t>
            </a:r>
            <a:r>
              <a:rPr lang="en-US" dirty="0">
                <a:solidFill>
                  <a:srgbClr val="FF0000"/>
                </a:solidFill>
              </a:rPr>
              <a:t> may help </a:t>
            </a:r>
            <a:r>
              <a:rPr lang="en-US" b="1" dirty="0">
                <a:solidFill>
                  <a:srgbClr val="FF0000"/>
                </a:solidFill>
              </a:rPr>
              <a:t>upregulate dopamine,</a:t>
            </a:r>
            <a:r>
              <a:rPr lang="en-US" dirty="0">
                <a:solidFill>
                  <a:srgbClr val="FF0000"/>
                </a:solidFill>
              </a:rPr>
              <a:t> </a:t>
            </a:r>
            <a:r>
              <a:rPr lang="en-US" b="1" dirty="0">
                <a:solidFill>
                  <a:srgbClr val="FF0000"/>
                </a:solidFill>
              </a:rPr>
              <a:t>reward</a:t>
            </a:r>
            <a:r>
              <a:rPr lang="en-US" dirty="0">
                <a:solidFill>
                  <a:srgbClr val="FF0000"/>
                </a:solidFill>
              </a:rPr>
              <a:t> and</a:t>
            </a:r>
            <a:r>
              <a:rPr lang="en-US" b="1" dirty="0">
                <a:solidFill>
                  <a:srgbClr val="FF0000"/>
                </a:solidFill>
              </a:rPr>
              <a:t> frontal </a:t>
            </a:r>
            <a:r>
              <a:rPr lang="en-US" dirty="0">
                <a:solidFill>
                  <a:srgbClr val="FF0000"/>
                </a:solidFill>
              </a:rPr>
              <a:t>(cognitive) brain regions</a:t>
            </a:r>
          </a:p>
        </p:txBody>
      </p:sp>
      <p:pic>
        <p:nvPicPr>
          <p:cNvPr id="5" name="Audio 4">
            <a:hlinkClick r:id="" action="ppaction://media"/>
            <a:extLst>
              <a:ext uri="{FF2B5EF4-FFF2-40B4-BE49-F238E27FC236}">
                <a16:creationId xmlns:a16="http://schemas.microsoft.com/office/drawing/2014/main" id="{9CD13D83-0C18-2AA3-4634-E3BF4EEFA99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9888899" y="729501"/>
            <a:ext cx="1604990" cy="1604990"/>
          </a:xfrm>
          <a:prstGeom prst="ellipse">
            <a:avLst/>
          </a:prstGeom>
        </p:spPr>
      </p:pic>
    </p:spTree>
    <p:extLst>
      <p:ext uri="{BB962C8B-B14F-4D97-AF65-F5344CB8AC3E}">
        <p14:creationId xmlns:p14="http://schemas.microsoft.com/office/powerpoint/2010/main" val="2516716429"/>
      </p:ext>
    </p:extLst>
  </p:cSld>
  <p:clrMapOvr>
    <a:masterClrMapping/>
  </p:clrMapOvr>
  <mc:AlternateContent xmlns:mc="http://schemas.openxmlformats.org/markup-compatibility/2006" xmlns:p14="http://schemas.microsoft.com/office/powerpoint/2010/main">
    <mc:Choice Requires="p14">
      <p:transition spd="slow" p14:dur="2000" advTm="18340"/>
    </mc:Choice>
    <mc:Fallback xmlns="">
      <p:transition spd="slow" advTm="18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02556" y="28620"/>
            <a:ext cx="11783381"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Exercise May Induce Structural and Functional Plasticity in the Hippocampus </a:t>
            </a:r>
            <a:endParaRPr kumimoji="0" lang="en-US" sz="4000" b="0" i="0" u="none" strike="noStrike" kern="1200" cap="none" spc="0" normalizeH="0" baseline="0" noProof="0" dirty="0">
              <a:ln>
                <a:noFill/>
              </a:ln>
              <a:solidFill>
                <a:schemeClr val="bg1"/>
              </a:solidFill>
              <a:effectLst/>
              <a:uLnTx/>
              <a:uFillTx/>
              <a:latin typeface="Arial" panose="020B0604020202020204" pitchFamily="34" charset="0"/>
              <a:ea typeface="+mn-ea"/>
              <a:cs typeface="+mn-cs"/>
            </a:endParaRPr>
          </a:p>
        </p:txBody>
      </p:sp>
      <p:sp>
        <p:nvSpPr>
          <p:cNvPr id="6" name="TextBox 5"/>
          <p:cNvSpPr txBox="1"/>
          <p:nvPr/>
        </p:nvSpPr>
        <p:spPr>
          <a:xfrm>
            <a:off x="5776520" y="6353936"/>
            <a:ext cx="6415480" cy="338554"/>
          </a:xfrm>
          <a:prstGeom prst="rect">
            <a:avLst/>
          </a:prstGeom>
          <a:noFill/>
          <a:ln>
            <a:noFill/>
          </a:ln>
        </p:spPr>
        <p:txBody>
          <a:bodyPr wrap="square" rtlCol="0">
            <a:spAutoFit/>
          </a:bodyPr>
          <a:lstStyle/>
          <a:p>
            <a:r>
              <a:rPr lang="it-IT" sz="1600" dirty="0">
                <a:solidFill>
                  <a:schemeClr val="bg1"/>
                </a:solidFill>
                <a:latin typeface="Arial" panose="020B0604020202020204" pitchFamily="34" charset="0"/>
                <a:cs typeface="Arial" panose="020B0604020202020204" pitchFamily="34" charset="0"/>
              </a:rPr>
              <a:t>Cooper et al. (2018) </a:t>
            </a:r>
            <a:r>
              <a:rPr lang="it-IT" sz="1600" i="1" dirty="0">
                <a:solidFill>
                  <a:schemeClr val="bg1"/>
                </a:solidFill>
                <a:latin typeface="Arial" panose="020B0604020202020204" pitchFamily="34" charset="0"/>
                <a:cs typeface="Arial" panose="020B0604020202020204" pitchFamily="34" charset="0"/>
              </a:rPr>
              <a:t>Cold Spring Harb Perspect Med. </a:t>
            </a:r>
            <a:r>
              <a:rPr lang="it-IT" sz="1600" dirty="0">
                <a:solidFill>
                  <a:schemeClr val="bg1"/>
                </a:solidFill>
                <a:latin typeface="Arial" panose="020B0604020202020204" pitchFamily="34" charset="0"/>
                <a:cs typeface="Arial" panose="020B0604020202020204" pitchFamily="34" charset="0"/>
              </a:rPr>
              <a:t>8(4): a029736</a:t>
            </a:r>
            <a:endParaRPr lang="en-US" sz="1600" dirty="0">
              <a:solidFill>
                <a:schemeClr val="bg1"/>
              </a:solidFill>
              <a:latin typeface="Arial" panose="020B0604020202020204" pitchFamily="34" charset="0"/>
              <a:cs typeface="Arial" panose="020B0604020202020204" pitchFamily="34" charset="0"/>
            </a:endParaRPr>
          </a:p>
        </p:txBody>
      </p:sp>
      <p:pic>
        <p:nvPicPr>
          <p:cNvPr id="7" name="Picture 6" descr="Exercise can increase hippocampal volume, enhance neurogenesis, and promote angiogenesis."/>
          <p:cNvPicPr>
            <a:picLocks noChangeAspect="1"/>
          </p:cNvPicPr>
          <p:nvPr/>
        </p:nvPicPr>
        <p:blipFill>
          <a:blip r:embed="rId5"/>
          <a:stretch>
            <a:fillRect/>
          </a:stretch>
        </p:blipFill>
        <p:spPr>
          <a:xfrm>
            <a:off x="852853" y="1592346"/>
            <a:ext cx="5676370" cy="4387759"/>
          </a:xfrm>
          <a:prstGeom prst="rect">
            <a:avLst/>
          </a:prstGeom>
        </p:spPr>
      </p:pic>
      <p:sp>
        <p:nvSpPr>
          <p:cNvPr id="4" name="TextBox 3"/>
          <p:cNvSpPr txBox="1"/>
          <p:nvPr/>
        </p:nvSpPr>
        <p:spPr>
          <a:xfrm>
            <a:off x="6772291" y="1352059"/>
            <a:ext cx="4354286" cy="5262979"/>
          </a:xfrm>
          <a:prstGeom prst="rect">
            <a:avLst/>
          </a:prstGeom>
          <a:noFill/>
        </p:spPr>
        <p:txBody>
          <a:bodyPr wrap="square" rtlCol="0">
            <a:spAutoFit/>
          </a:bodyPr>
          <a:lstStyle/>
          <a:p>
            <a:pPr marL="380990" indent="-380990">
              <a:buFont typeface="Arial" panose="020B0604020202020204" pitchFamily="34" charset="0"/>
              <a:buChar char="•"/>
            </a:pPr>
            <a:r>
              <a:rPr lang="en-US" sz="2300" dirty="0">
                <a:solidFill>
                  <a:schemeClr val="bg1"/>
                </a:solidFill>
                <a:latin typeface="Arial" panose="020B0604020202020204" pitchFamily="34" charset="0"/>
                <a:cs typeface="Arial" panose="020B0604020202020204" pitchFamily="34" charset="0"/>
              </a:rPr>
              <a:t>Exercise, </a:t>
            </a:r>
            <a:r>
              <a:rPr lang="en-US" sz="2300" b="1" dirty="0">
                <a:solidFill>
                  <a:schemeClr val="bg1"/>
                </a:solidFill>
                <a:latin typeface="Arial" panose="020B0604020202020204" pitchFamily="34" charset="0"/>
                <a:cs typeface="Arial" panose="020B0604020202020204" pitchFamily="34" charset="0"/>
              </a:rPr>
              <a:t>particularly at higher intensities</a:t>
            </a:r>
            <a:r>
              <a:rPr lang="en-US" sz="2300" dirty="0">
                <a:solidFill>
                  <a:schemeClr val="bg1"/>
                </a:solidFill>
                <a:latin typeface="Arial" panose="020B0604020202020204" pitchFamily="34" charset="0"/>
                <a:cs typeface="Arial" panose="020B0604020202020204" pitchFamily="34" charset="0"/>
              </a:rPr>
              <a:t>, may enhance </a:t>
            </a:r>
            <a:r>
              <a:rPr lang="en-US" sz="2300" b="1" dirty="0">
                <a:solidFill>
                  <a:schemeClr val="bg1"/>
                </a:solidFill>
                <a:latin typeface="Arial" panose="020B0604020202020204" pitchFamily="34" charset="0"/>
                <a:cs typeface="Arial" panose="020B0604020202020204" pitchFamily="34" charset="0"/>
              </a:rPr>
              <a:t>neurogenesis</a:t>
            </a:r>
            <a:r>
              <a:rPr lang="en-US" sz="2300" dirty="0">
                <a:solidFill>
                  <a:schemeClr val="bg1"/>
                </a:solidFill>
                <a:latin typeface="Arial" panose="020B0604020202020204" pitchFamily="34" charset="0"/>
                <a:cs typeface="Arial" panose="020B0604020202020204" pitchFamily="34" charset="0"/>
              </a:rPr>
              <a:t>, increase </a:t>
            </a:r>
            <a:r>
              <a:rPr lang="en-US" sz="2300" b="1" dirty="0">
                <a:solidFill>
                  <a:schemeClr val="bg1"/>
                </a:solidFill>
                <a:latin typeface="Arial" panose="020B0604020202020204" pitchFamily="34" charset="0"/>
                <a:cs typeface="Arial" panose="020B0604020202020204" pitchFamily="34" charset="0"/>
              </a:rPr>
              <a:t>hippocampal volume</a:t>
            </a:r>
            <a:r>
              <a:rPr lang="en-US" sz="2300" dirty="0">
                <a:solidFill>
                  <a:schemeClr val="bg1"/>
                </a:solidFill>
                <a:latin typeface="Arial" panose="020B0604020202020204" pitchFamily="34" charset="0"/>
                <a:cs typeface="Arial" panose="020B0604020202020204" pitchFamily="34" charset="0"/>
              </a:rPr>
              <a:t>, and promote </a:t>
            </a:r>
            <a:r>
              <a:rPr lang="en-US" sz="2300" b="1" dirty="0">
                <a:solidFill>
                  <a:schemeClr val="bg1"/>
                </a:solidFill>
                <a:latin typeface="Arial" panose="020B0604020202020204" pitchFamily="34" charset="0"/>
                <a:cs typeface="Arial" panose="020B0604020202020204" pitchFamily="34" charset="0"/>
              </a:rPr>
              <a:t>angiogenesis</a:t>
            </a:r>
          </a:p>
          <a:p>
            <a:endParaRPr lang="en-US" sz="2300" dirty="0">
              <a:solidFill>
                <a:schemeClr val="bg1"/>
              </a:solidFill>
              <a:latin typeface="Arial" panose="020B0604020202020204" pitchFamily="34" charset="0"/>
              <a:cs typeface="Arial" panose="020B0604020202020204" pitchFamily="34" charset="0"/>
            </a:endParaRPr>
          </a:p>
          <a:p>
            <a:pPr marL="380990" indent="-380990">
              <a:buFont typeface="Arial" panose="020B0604020202020204" pitchFamily="34" charset="0"/>
              <a:buChar char="•"/>
            </a:pPr>
            <a:r>
              <a:rPr lang="en-US" sz="2300" dirty="0">
                <a:solidFill>
                  <a:schemeClr val="bg1"/>
                </a:solidFill>
                <a:latin typeface="Arial" panose="020B0604020202020204" pitchFamily="34" charset="0"/>
                <a:cs typeface="Arial" panose="020B0604020202020204" pitchFamily="34" charset="0"/>
              </a:rPr>
              <a:t>This may increase central and peripheral growth and neurotrophic factors (e.g., VEGF and BDNF) which may help </a:t>
            </a:r>
            <a:r>
              <a:rPr lang="en-US" sz="2300" b="1" dirty="0">
                <a:solidFill>
                  <a:schemeClr val="bg1"/>
                </a:solidFill>
                <a:latin typeface="Arial" panose="020B0604020202020204" pitchFamily="34" charset="0"/>
                <a:cs typeface="Arial" panose="020B0604020202020204" pitchFamily="34" charset="0"/>
              </a:rPr>
              <a:t>enhance learning and memory</a:t>
            </a:r>
          </a:p>
          <a:p>
            <a:endParaRPr lang="en-US" sz="2400" dirty="0">
              <a:latin typeface="Arial" panose="020B0604020202020204" pitchFamily="34" charset="0"/>
              <a:cs typeface="Arial" panose="020B0604020202020204" pitchFamily="34" charset="0"/>
            </a:endParaRPr>
          </a:p>
        </p:txBody>
      </p:sp>
      <p:pic>
        <p:nvPicPr>
          <p:cNvPr id="5" name="Audio 4">
            <a:hlinkClick r:id="" action="ppaction://media"/>
            <a:extLst>
              <a:ext uri="{FF2B5EF4-FFF2-40B4-BE49-F238E27FC236}">
                <a16:creationId xmlns:a16="http://schemas.microsoft.com/office/drawing/2014/main" id="{70074136-3023-B9CF-7644-84B7CAC27E65}"/>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10363200" y="2306012"/>
            <a:ext cx="1759148" cy="1759148"/>
          </a:xfrm>
          <a:prstGeom prst="ellipse">
            <a:avLst/>
          </a:prstGeom>
        </p:spPr>
      </p:pic>
    </p:spTree>
    <p:extLst>
      <p:ext uri="{BB962C8B-B14F-4D97-AF65-F5344CB8AC3E}">
        <p14:creationId xmlns:p14="http://schemas.microsoft.com/office/powerpoint/2010/main" val="1938714602"/>
      </p:ext>
    </p:extLst>
  </p:cSld>
  <p:clrMapOvr>
    <a:masterClrMapping/>
  </p:clrMapOvr>
  <mc:AlternateContent xmlns:mc="http://schemas.openxmlformats.org/markup-compatibility/2006" xmlns:p14="http://schemas.microsoft.com/office/powerpoint/2010/main">
    <mc:Choice Requires="p14">
      <p:transition spd="slow" p14:dur="2000" advTm="25979"/>
    </mc:Choice>
    <mc:Fallback xmlns="">
      <p:transition spd="slow" advTm="25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9CDD961-2F43-2C40-8776-F7B72F18523A}"/>
              </a:ext>
            </a:extLst>
          </p:cNvPr>
          <p:cNvSpPr>
            <a:spLocks noGrp="1"/>
          </p:cNvSpPr>
          <p:nvPr>
            <p:ph type="title"/>
          </p:nvPr>
        </p:nvSpPr>
        <p:spPr>
          <a:xfrm>
            <a:off x="94952" y="103212"/>
            <a:ext cx="12139705" cy="1305040"/>
          </a:xfrm>
        </p:spPr>
        <p:txBody>
          <a:bodyPr/>
          <a:lstStyle/>
          <a:p>
            <a:pPr algn="ctr"/>
            <a:r>
              <a:rPr lang="en-US" sz="3867" b="1" dirty="0">
                <a:latin typeface="Arial" panose="020B0604020202020204" pitchFamily="34" charset="0"/>
                <a:cs typeface="Arial" panose="020B0604020202020204" pitchFamily="34" charset="0"/>
              </a:rPr>
              <a:t>Exercise May Improve Learning, Memory, Executive Function and Other Brain Processes</a:t>
            </a:r>
            <a:r>
              <a:rPr lang="en-US" sz="4000" b="1" dirty="0">
                <a:latin typeface="Arial" panose="020B0604020202020204" pitchFamily="34" charset="0"/>
                <a:cs typeface="Arial" panose="020B0604020202020204" pitchFamily="34" charset="0"/>
              </a:rPr>
              <a:t> </a:t>
            </a:r>
          </a:p>
        </p:txBody>
      </p:sp>
      <p:sp>
        <p:nvSpPr>
          <p:cNvPr id="4" name="Content Placeholder 4">
            <a:extLst>
              <a:ext uri="{FF2B5EF4-FFF2-40B4-BE49-F238E27FC236}">
                <a16:creationId xmlns:a16="http://schemas.microsoft.com/office/drawing/2014/main" id="{BD00F074-2BDF-6C97-999F-C334E879CB3E}"/>
              </a:ext>
            </a:extLst>
          </p:cNvPr>
          <p:cNvSpPr txBox="1">
            <a:spLocks noGrp="1"/>
          </p:cNvSpPr>
          <p:nvPr>
            <p:ph idx="1"/>
          </p:nvPr>
        </p:nvSpPr>
        <p:spPr>
          <a:xfrm>
            <a:off x="910771" y="1317026"/>
            <a:ext cx="9296312" cy="4939814"/>
          </a:xfrm>
          <a:prstGeom prst="rect">
            <a:avLst/>
          </a:prstGeom>
          <a:noFill/>
        </p:spPr>
        <p:txBody>
          <a:bodyPr wrap="square">
            <a:spAutoFit/>
          </a:bodyPr>
          <a:lstStyle/>
          <a:p>
            <a:pPr marL="1028674" lvl="2" indent="-342891" defTabSz="685783">
              <a:lnSpc>
                <a:spcPct val="150000"/>
              </a:lnSpc>
              <a:spcBef>
                <a:spcPts val="0"/>
              </a:spcBef>
              <a:buFont typeface="Wingdings" panose="05000000000000000000" pitchFamily="2" charset="2"/>
              <a:buChar char="ü"/>
              <a:defRPr/>
            </a:pPr>
            <a:r>
              <a:rPr lang="en-US" sz="3000" dirty="0">
                <a:latin typeface="Arial" panose="020B0604020202020204" pitchFamily="34" charset="0"/>
                <a:cs typeface="Arial" panose="020B0604020202020204" pitchFamily="34" charset="0"/>
              </a:rPr>
              <a:t>Learning</a:t>
            </a:r>
          </a:p>
          <a:p>
            <a:pPr marL="1028674" lvl="2" indent="-342891" defTabSz="685783">
              <a:lnSpc>
                <a:spcPct val="150000"/>
              </a:lnSpc>
              <a:spcBef>
                <a:spcPts val="0"/>
              </a:spcBef>
              <a:buFont typeface="Wingdings" panose="05000000000000000000" pitchFamily="2" charset="2"/>
              <a:buChar char="ü"/>
              <a:defRPr/>
            </a:pPr>
            <a:r>
              <a:rPr lang="en-US" sz="3000" dirty="0">
                <a:latin typeface="Arial" panose="020B0604020202020204" pitchFamily="34" charset="0"/>
                <a:cs typeface="Arial" panose="020B0604020202020204" pitchFamily="34" charset="0"/>
              </a:rPr>
              <a:t>Memory </a:t>
            </a:r>
          </a:p>
          <a:p>
            <a:pPr marL="1028674" lvl="2" indent="-342891" defTabSz="685783">
              <a:lnSpc>
                <a:spcPct val="150000"/>
              </a:lnSpc>
              <a:spcBef>
                <a:spcPts val="0"/>
              </a:spcBef>
              <a:buFont typeface="Wingdings" panose="05000000000000000000" pitchFamily="2" charset="2"/>
              <a:buChar char="ü"/>
              <a:defRPr/>
            </a:pPr>
            <a:r>
              <a:rPr lang="en-US" sz="3000" dirty="0">
                <a:latin typeface="Arial" panose="020B0604020202020204" pitchFamily="34" charset="0"/>
                <a:cs typeface="Arial" panose="020B0604020202020204" pitchFamily="34" charset="0"/>
              </a:rPr>
              <a:t>Attention </a:t>
            </a:r>
          </a:p>
          <a:p>
            <a:pPr marL="1028674" lvl="2" indent="-342891" defTabSz="685783">
              <a:lnSpc>
                <a:spcPct val="150000"/>
              </a:lnSpc>
              <a:spcBef>
                <a:spcPts val="0"/>
              </a:spcBef>
              <a:buFont typeface="Wingdings" panose="05000000000000000000" pitchFamily="2" charset="2"/>
              <a:buChar char="ü"/>
              <a:defRPr/>
            </a:pPr>
            <a:r>
              <a:rPr lang="en-US" sz="3000" b="1" dirty="0">
                <a:latin typeface="Arial" panose="020B0604020202020204" pitchFamily="34" charset="0"/>
                <a:cs typeface="Arial" panose="020B0604020202020204" pitchFamily="34" charset="0"/>
              </a:rPr>
              <a:t>Executive Function: </a:t>
            </a:r>
          </a:p>
          <a:p>
            <a:pPr lvl="3" indent="-342891" defTabSz="685783">
              <a:lnSpc>
                <a:spcPct val="150000"/>
              </a:lnSpc>
              <a:spcBef>
                <a:spcPts val="0"/>
              </a:spcBef>
              <a:buFont typeface="Wingdings" panose="05000000000000000000" pitchFamily="2" charset="2"/>
              <a:buChar char="Ø"/>
              <a:defRPr/>
            </a:pPr>
            <a:r>
              <a:rPr lang="en-US" sz="3000" dirty="0">
                <a:latin typeface="Arial" panose="020B0604020202020204" pitchFamily="34" charset="0"/>
                <a:cs typeface="Arial" panose="020B0604020202020204" pitchFamily="34" charset="0"/>
              </a:rPr>
              <a:t>ability to start a task</a:t>
            </a:r>
          </a:p>
          <a:p>
            <a:pPr lvl="3" indent="-342891" defTabSz="685783">
              <a:lnSpc>
                <a:spcPct val="150000"/>
              </a:lnSpc>
              <a:spcBef>
                <a:spcPts val="0"/>
              </a:spcBef>
              <a:buFont typeface="Wingdings" panose="05000000000000000000" pitchFamily="2" charset="2"/>
              <a:buChar char="Ø"/>
              <a:defRPr/>
            </a:pPr>
            <a:r>
              <a:rPr lang="en-US" sz="3000" dirty="0">
                <a:latin typeface="Arial" panose="020B0604020202020204" pitchFamily="34" charset="0"/>
                <a:cs typeface="Arial" panose="020B0604020202020204" pitchFamily="34" charset="0"/>
              </a:rPr>
              <a:t>ability to plan and organize</a:t>
            </a:r>
          </a:p>
          <a:p>
            <a:pPr lvl="3" indent="-342891" defTabSz="685783">
              <a:lnSpc>
                <a:spcPct val="150000"/>
              </a:lnSpc>
              <a:spcBef>
                <a:spcPts val="0"/>
              </a:spcBef>
              <a:buFont typeface="Wingdings" panose="05000000000000000000" pitchFamily="2" charset="2"/>
              <a:buChar char="Ø"/>
              <a:defRPr/>
            </a:pPr>
            <a:r>
              <a:rPr lang="en-US" sz="3000" b="1" dirty="0">
                <a:latin typeface="Arial" panose="020B0604020202020204" pitchFamily="34" charset="0"/>
                <a:cs typeface="Arial" panose="020B0604020202020204" pitchFamily="34" charset="0"/>
              </a:rPr>
              <a:t>self-regulate behavior</a:t>
            </a:r>
            <a:r>
              <a:rPr lang="en-US" sz="3000" dirty="0">
                <a:latin typeface="Arial" panose="020B0604020202020204" pitchFamily="34" charset="0"/>
                <a:cs typeface="Arial" panose="020B0604020202020204" pitchFamily="34" charset="0"/>
              </a:rPr>
              <a:t>, </a:t>
            </a:r>
            <a:r>
              <a:rPr lang="en-US" sz="3000" b="1" dirty="0">
                <a:latin typeface="Arial" panose="020B0604020202020204" pitchFamily="34" charset="0"/>
                <a:cs typeface="Arial" panose="020B0604020202020204" pitchFamily="34" charset="0"/>
              </a:rPr>
              <a:t>control emotions</a:t>
            </a:r>
          </a:p>
        </p:txBody>
      </p:sp>
      <p:pic>
        <p:nvPicPr>
          <p:cNvPr id="5" name="Picture 4" descr="Brain with a stethoscope">
            <a:extLst>
              <a:ext uri="{FF2B5EF4-FFF2-40B4-BE49-F238E27FC236}">
                <a16:creationId xmlns:a16="http://schemas.microsoft.com/office/drawing/2014/main" id="{9EA46BEE-159B-CDC0-7E81-9260BD471A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499" r="15128"/>
          <a:stretch/>
        </p:blipFill>
        <p:spPr>
          <a:xfrm>
            <a:off x="7819740" y="1873130"/>
            <a:ext cx="2999209" cy="3548741"/>
          </a:xfrm>
          <a:prstGeom prst="rect">
            <a:avLst/>
          </a:prstGeom>
          <a:ln w="28575">
            <a:solidFill>
              <a:srgbClr val="002060"/>
            </a:solidFill>
          </a:ln>
        </p:spPr>
      </p:pic>
      <p:sp>
        <p:nvSpPr>
          <p:cNvPr id="6" name="TextBox 5"/>
          <p:cNvSpPr txBox="1"/>
          <p:nvPr/>
        </p:nvSpPr>
        <p:spPr>
          <a:xfrm flipH="1">
            <a:off x="5054160" y="6155916"/>
            <a:ext cx="7326694" cy="764953"/>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U.S. Department of Health and Human Services. (2018) Physical Activity Guidelines for Americans, 2nd edition. Washington, DC. Department of Health and Human Services</a:t>
            </a:r>
          </a:p>
          <a:p>
            <a:r>
              <a:rPr lang="en-US" sz="1400" dirty="0">
                <a:latin typeface="Arial" panose="020B0604020202020204" pitchFamily="34" charset="0"/>
                <a:cs typeface="Arial" panose="020B0604020202020204" pitchFamily="34" charset="0"/>
              </a:rPr>
              <a:t>  </a:t>
            </a:r>
          </a:p>
        </p:txBody>
      </p:sp>
      <p:pic>
        <p:nvPicPr>
          <p:cNvPr id="10" name="Audio 9">
            <a:hlinkClick r:id="" action="ppaction://media"/>
            <a:extLst>
              <a:ext uri="{FF2B5EF4-FFF2-40B4-BE49-F238E27FC236}">
                <a16:creationId xmlns:a16="http://schemas.microsoft.com/office/drawing/2014/main" id="{23D36B48-CB96-1059-0CAF-508856D006A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123980" y="4079066"/>
            <a:ext cx="1967295" cy="1967295"/>
          </a:xfrm>
          <a:prstGeom prst="ellipse">
            <a:avLst/>
          </a:prstGeom>
        </p:spPr>
      </p:pic>
    </p:spTree>
    <p:extLst>
      <p:ext uri="{BB962C8B-B14F-4D97-AF65-F5344CB8AC3E}">
        <p14:creationId xmlns:p14="http://schemas.microsoft.com/office/powerpoint/2010/main" val="805943675"/>
      </p:ext>
    </p:extLst>
  </p:cSld>
  <p:clrMapOvr>
    <a:masterClrMapping/>
  </p:clrMapOvr>
  <mc:AlternateContent xmlns:mc="http://schemas.openxmlformats.org/markup-compatibility/2006" xmlns:p14="http://schemas.microsoft.com/office/powerpoint/2010/main">
    <mc:Choice Requires="p14">
      <p:transition spd="slow" p14:dur="2000" advTm="18915"/>
    </mc:Choice>
    <mc:Fallback xmlns="">
      <p:transition spd="slow" advTm="18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7957" y="198879"/>
            <a:ext cx="10515600" cy="1325563"/>
          </a:xfrm>
        </p:spPr>
        <p:txBody>
          <a:bodyPr>
            <a:normAutofit/>
          </a:bodyPr>
          <a:lstStyle/>
          <a:p>
            <a:pPr algn="ctr"/>
            <a:r>
              <a:rPr lang="en-US" sz="3600" b="1" dirty="0">
                <a:latin typeface="Arial" panose="020B0604020202020204" pitchFamily="34" charset="0"/>
                <a:cs typeface="Arial" panose="020B0604020202020204" pitchFamily="34" charset="0"/>
              </a:rPr>
              <a:t>Exercise May Be Most Efficacious in SUD as an Adjunctive Treatment During </a:t>
            </a:r>
            <a:r>
              <a:rPr lang="en-US" sz="3600" b="1" u="sng" dirty="0">
                <a:latin typeface="Arial" panose="020B0604020202020204" pitchFamily="34" charset="0"/>
                <a:cs typeface="Arial" panose="020B0604020202020204" pitchFamily="34" charset="0"/>
              </a:rPr>
              <a:t>Early Abstinence</a:t>
            </a:r>
            <a:r>
              <a:rPr lang="en-US" sz="3600" b="1" dirty="0">
                <a:latin typeface="Arial" panose="020B0604020202020204" pitchFamily="34" charset="0"/>
                <a:cs typeface="Arial" panose="020B0604020202020204" pitchFamily="34" charset="0"/>
              </a:rPr>
              <a:t>   </a:t>
            </a:r>
          </a:p>
        </p:txBody>
      </p:sp>
      <p:pic>
        <p:nvPicPr>
          <p:cNvPr id="4" name="Content Placeholder 3" descr="Diagram showing that exercise can prevent addiction in early stages of substance use; during abstinence, withdrawal, and relapse, exercise can improve cognition, self-efficacy, and relapse rates.">
            <a:extLst>
              <a:ext uri="{C183D7F6-B498-43B3-948B-1728B52AA6E4}">
                <adec:decorative xmlns:adec="http://schemas.microsoft.com/office/drawing/2017/decorative" val="0"/>
              </a:ext>
            </a:extLst>
          </p:cNvPr>
          <p:cNvPicPr>
            <a:picLocks noGrp="1" noChangeAspect="1"/>
          </p:cNvPicPr>
          <p:nvPr>
            <p:ph idx="1"/>
          </p:nvPr>
        </p:nvPicPr>
        <p:blipFill rotWithShape="1">
          <a:blip r:embed="rId5"/>
          <a:srcRect t="4179" b="-1"/>
          <a:stretch/>
        </p:blipFill>
        <p:spPr>
          <a:xfrm>
            <a:off x="282499" y="1858534"/>
            <a:ext cx="11842595" cy="3575824"/>
          </a:xfrm>
          <a:prstGeom prst="rect">
            <a:avLst/>
          </a:prstGeom>
        </p:spPr>
      </p:pic>
      <p:sp>
        <p:nvSpPr>
          <p:cNvPr id="5" name="TextBox 4"/>
          <p:cNvSpPr txBox="1"/>
          <p:nvPr/>
        </p:nvSpPr>
        <p:spPr>
          <a:xfrm>
            <a:off x="4452134" y="5920457"/>
            <a:ext cx="6063465" cy="738664"/>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Nock et al. (2017) Neurobiology of substance use in adolescents and potential therapeutic effects of exercise for prevention and treatment of substance use disorders. Birth Defects Res. 09(20):1711-1729</a:t>
            </a:r>
          </a:p>
        </p:txBody>
      </p:sp>
      <p:pic>
        <p:nvPicPr>
          <p:cNvPr id="10" name="Audio 9">
            <a:hlinkClick r:id="" action="ppaction://media"/>
            <a:extLst>
              <a:ext uri="{FF2B5EF4-FFF2-40B4-BE49-F238E27FC236}">
                <a16:creationId xmlns:a16="http://schemas.microsoft.com/office/drawing/2014/main" id="{DCE9B058-80F6-35B5-F053-04B894B1BBA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10515599" y="5131242"/>
            <a:ext cx="1578429" cy="1578429"/>
          </a:xfrm>
          <a:prstGeom prst="ellipse">
            <a:avLst/>
          </a:prstGeom>
        </p:spPr>
      </p:pic>
    </p:spTree>
    <p:extLst>
      <p:ext uri="{BB962C8B-B14F-4D97-AF65-F5344CB8AC3E}">
        <p14:creationId xmlns:p14="http://schemas.microsoft.com/office/powerpoint/2010/main" val="3999509238"/>
      </p:ext>
    </p:extLst>
  </p:cSld>
  <p:clrMapOvr>
    <a:masterClrMapping/>
  </p:clrMapOvr>
  <mc:AlternateContent xmlns:mc="http://schemas.openxmlformats.org/markup-compatibility/2006" xmlns:p14="http://schemas.microsoft.com/office/powerpoint/2010/main">
    <mc:Choice Requires="p14">
      <p:transition spd="slow" p14:dur="2000" advTm="25593"/>
    </mc:Choice>
    <mc:Fallback xmlns="">
      <p:transition spd="slow" advTm="255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000" dirty="0">
                <a:latin typeface="Arial" panose="020B0604020202020204" pitchFamily="34" charset="0"/>
                <a:cs typeface="Arial" panose="020B0604020202020204" pitchFamily="34" charset="0"/>
              </a:rPr>
              <a:t>Module 2: Exercise and SUD:     Rationale and Mechanisms </a:t>
            </a:r>
            <a:br>
              <a:rPr lang="en-US" dirty="0">
                <a:latin typeface="Arial" panose="020B0604020202020204" pitchFamily="34" charset="0"/>
                <a:cs typeface="Arial" panose="020B0604020202020204" pitchFamily="34" charset="0"/>
              </a:rPr>
            </a:br>
            <a:endParaRPr lang="en-US" sz="3600" b="1" dirty="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46030965-6204-4786-7BF7-ED79521691BC}"/>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t="16667" b="16667"/>
          <a:stretch/>
        </p:blipFill>
        <p:spPr>
          <a:xfrm>
            <a:off x="9878132" y="4562475"/>
            <a:ext cx="2057400" cy="2057400"/>
          </a:xfrm>
          <a:prstGeom prst="ellipse">
            <a:avLst/>
          </a:prstGeom>
        </p:spPr>
      </p:pic>
    </p:spTree>
    <p:extLst>
      <p:ext uri="{BB962C8B-B14F-4D97-AF65-F5344CB8AC3E}">
        <p14:creationId xmlns:p14="http://schemas.microsoft.com/office/powerpoint/2010/main" val="2663849702"/>
      </p:ext>
    </p:extLst>
  </p:cSld>
  <p:clrMapOvr>
    <a:masterClrMapping/>
  </p:clrMapOvr>
  <mc:AlternateContent xmlns:mc="http://schemas.openxmlformats.org/markup-compatibility/2006" xmlns:p14="http://schemas.microsoft.com/office/powerpoint/2010/main">
    <mc:Choice Requires="p14">
      <p:transition spd="slow" p14:dur="2000" advTm="9789"/>
    </mc:Choice>
    <mc:Fallback xmlns="">
      <p:transition spd="slow" advTm="9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328B3EC-93AA-46FD-29E2-C32454C5D92B}"/>
              </a:ext>
            </a:extLst>
          </p:cNvPr>
          <p:cNvSpPr txBox="1">
            <a:spLocks noGrp="1"/>
          </p:cNvSpPr>
          <p:nvPr>
            <p:ph type="title" idx="4294967295"/>
          </p:nvPr>
        </p:nvSpPr>
        <p:spPr>
          <a:xfrm>
            <a:off x="212270" y="292216"/>
            <a:ext cx="11837537"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Chemical Structure of Dopamine and Stimulants: Amphetamines, Cocaine and MDMA   </a:t>
            </a:r>
          </a:p>
        </p:txBody>
      </p:sp>
      <p:sp>
        <p:nvSpPr>
          <p:cNvPr id="9" name="TextBox 8"/>
          <p:cNvSpPr txBox="1"/>
          <p:nvPr/>
        </p:nvSpPr>
        <p:spPr>
          <a:xfrm flipH="1">
            <a:off x="5349584" y="6242902"/>
            <a:ext cx="6732816" cy="523220"/>
          </a:xfrm>
          <a:prstGeom prst="rect">
            <a:avLst/>
          </a:prstGeom>
          <a:no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Annawald</a:t>
            </a:r>
            <a:r>
              <a:rPr lang="en-US" sz="1400" dirty="0">
                <a:solidFill>
                  <a:schemeClr val="bg1"/>
                </a:solidFill>
                <a:latin typeface="Arial" panose="020B0604020202020204" pitchFamily="34" charset="0"/>
                <a:cs typeface="Arial" panose="020B0604020202020204" pitchFamily="34" charset="0"/>
              </a:rPr>
              <a:t> K et al. (2024) </a:t>
            </a:r>
            <a:r>
              <a:rPr lang="en-US" sz="1400" dirty="0" err="1">
                <a:solidFill>
                  <a:schemeClr val="bg1"/>
                </a:solidFill>
                <a:latin typeface="Arial" panose="020B0604020202020204" pitchFamily="34" charset="0"/>
                <a:cs typeface="Arial" panose="020B0604020202020204" pitchFamily="34" charset="0"/>
              </a:rPr>
              <a:t>Herz</a:t>
            </a:r>
            <a:r>
              <a:rPr lang="en-US" sz="1400" dirty="0">
                <a:solidFill>
                  <a:schemeClr val="bg1"/>
                </a:solidFill>
                <a:latin typeface="Arial" panose="020B0604020202020204" pitchFamily="34" charset="0"/>
                <a:cs typeface="Arial" panose="020B0604020202020204" pitchFamily="34" charset="0"/>
              </a:rPr>
              <a:t> 49:434–440; Kim ST &amp; Park T (2019) Int. J. Mol. Sci.</a:t>
            </a:r>
          </a:p>
          <a:p>
            <a:r>
              <a:rPr lang="en-US" sz="1400" dirty="0">
                <a:solidFill>
                  <a:schemeClr val="bg1"/>
                </a:solidFill>
                <a:latin typeface="Arial" panose="020B0604020202020204" pitchFamily="34" charset="0"/>
                <a:cs typeface="Arial" panose="020B0604020202020204" pitchFamily="34" charset="0"/>
              </a:rPr>
              <a:t>20:584; Paz-Ramos (2023) Rev Invest Clin. 2023;75(3):143-57 </a:t>
            </a:r>
          </a:p>
        </p:txBody>
      </p:sp>
      <p:pic>
        <p:nvPicPr>
          <p:cNvPr id="3" name="Picture 2" descr="Chemical structure of dopamine, amphetamine, and methamphetamine."/>
          <p:cNvPicPr>
            <a:picLocks noChangeAspect="1"/>
          </p:cNvPicPr>
          <p:nvPr/>
        </p:nvPicPr>
        <p:blipFill>
          <a:blip r:embed="rId5"/>
          <a:stretch>
            <a:fillRect/>
          </a:stretch>
        </p:blipFill>
        <p:spPr>
          <a:xfrm>
            <a:off x="460990" y="1932023"/>
            <a:ext cx="11398331" cy="1758236"/>
          </a:xfrm>
          <a:prstGeom prst="rect">
            <a:avLst/>
          </a:prstGeom>
        </p:spPr>
      </p:pic>
      <p:sp>
        <p:nvSpPr>
          <p:cNvPr id="8" name="Oval 7">
            <a:extLst>
              <a:ext uri="{FF2B5EF4-FFF2-40B4-BE49-F238E27FC236}">
                <a16:creationId xmlns:a16="http://schemas.microsoft.com/office/drawing/2014/main" id="{3C06332F-E59F-9D51-F834-44C6E52A96AC}"/>
              </a:ext>
              <a:ext uri="{C183D7F6-B498-43B3-948B-1728B52AA6E4}">
                <adec:decorative xmlns:adec="http://schemas.microsoft.com/office/drawing/2017/decorative" val="1"/>
              </a:ext>
            </a:extLst>
          </p:cNvPr>
          <p:cNvSpPr/>
          <p:nvPr/>
        </p:nvSpPr>
        <p:spPr>
          <a:xfrm>
            <a:off x="9858310" y="2577397"/>
            <a:ext cx="733721" cy="3454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C06332F-E59F-9D51-F834-44C6E52A96AC}"/>
              </a:ext>
              <a:ext uri="{C183D7F6-B498-43B3-948B-1728B52AA6E4}">
                <adec:decorative xmlns:adec="http://schemas.microsoft.com/office/drawing/2017/decorative" val="1"/>
              </a:ext>
            </a:extLst>
          </p:cNvPr>
          <p:cNvSpPr/>
          <p:nvPr/>
        </p:nvSpPr>
        <p:spPr>
          <a:xfrm>
            <a:off x="10496037" y="2324505"/>
            <a:ext cx="733721" cy="36699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hemical structure of methylenedioxy-methamphetamine (&quot;ecstasy&quot;)"/>
          <p:cNvPicPr>
            <a:picLocks noChangeAspect="1"/>
          </p:cNvPicPr>
          <p:nvPr/>
        </p:nvPicPr>
        <p:blipFill>
          <a:blip r:embed="rId6"/>
          <a:stretch>
            <a:fillRect/>
          </a:stretch>
        </p:blipFill>
        <p:spPr>
          <a:xfrm>
            <a:off x="2156128" y="4007329"/>
            <a:ext cx="3412671" cy="2077634"/>
          </a:xfrm>
          <a:prstGeom prst="rect">
            <a:avLst/>
          </a:prstGeom>
        </p:spPr>
      </p:pic>
      <p:sp>
        <p:nvSpPr>
          <p:cNvPr id="5" name="TextBox 4"/>
          <p:cNvSpPr txBox="1"/>
          <p:nvPr/>
        </p:nvSpPr>
        <p:spPr>
          <a:xfrm flipH="1">
            <a:off x="4178452" y="4151483"/>
            <a:ext cx="1399361"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(“Ecstasy”)</a:t>
            </a:r>
          </a:p>
        </p:txBody>
      </p:sp>
      <p:sp>
        <p:nvSpPr>
          <p:cNvPr id="12" name="TextBox 11"/>
          <p:cNvSpPr txBox="1"/>
          <p:nvPr/>
        </p:nvSpPr>
        <p:spPr>
          <a:xfrm flipH="1">
            <a:off x="9452653" y="3309218"/>
            <a:ext cx="1418407"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(“METH”)</a:t>
            </a:r>
          </a:p>
        </p:txBody>
      </p:sp>
      <p:sp>
        <p:nvSpPr>
          <p:cNvPr id="15" name="TextBox 14"/>
          <p:cNvSpPr txBox="1"/>
          <p:nvPr/>
        </p:nvSpPr>
        <p:spPr>
          <a:xfrm flipH="1">
            <a:off x="5827166" y="3310044"/>
            <a:ext cx="1260567" cy="369332"/>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(“Speed”)</a:t>
            </a:r>
          </a:p>
        </p:txBody>
      </p:sp>
      <p:pic>
        <p:nvPicPr>
          <p:cNvPr id="11" name="Picture 10" descr="Chemical structure of cocain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83062" y="3917433"/>
            <a:ext cx="4676775" cy="2257425"/>
          </a:xfrm>
          <a:prstGeom prst="rect">
            <a:avLst/>
          </a:prstGeom>
        </p:spPr>
      </p:pic>
      <p:sp>
        <p:nvSpPr>
          <p:cNvPr id="16" name="TextBox 15"/>
          <p:cNvSpPr txBox="1"/>
          <p:nvPr/>
        </p:nvSpPr>
        <p:spPr>
          <a:xfrm flipH="1">
            <a:off x="6944003" y="4017373"/>
            <a:ext cx="1525286" cy="305233"/>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Cocaine</a:t>
            </a:r>
            <a:endParaRPr lang="en-US" dirty="0">
              <a:latin typeface="Arial" panose="020B0604020202020204" pitchFamily="34" charset="0"/>
              <a:cs typeface="Arial" panose="020B0604020202020204" pitchFamily="34" charset="0"/>
            </a:endParaRPr>
          </a:p>
        </p:txBody>
      </p:sp>
      <p:sp>
        <p:nvSpPr>
          <p:cNvPr id="17" name="TextBox 16"/>
          <p:cNvSpPr txBox="1"/>
          <p:nvPr/>
        </p:nvSpPr>
        <p:spPr>
          <a:xfrm flipH="1">
            <a:off x="1995475" y="3919455"/>
            <a:ext cx="4594320" cy="369332"/>
          </a:xfrm>
          <a:prstGeom prst="rect">
            <a:avLst/>
          </a:prstGeom>
          <a:noFill/>
        </p:spPr>
        <p:txBody>
          <a:bodyPr wrap="square" rtlCol="0">
            <a:spAutoFit/>
          </a:bodyPr>
          <a:lstStyle/>
          <a:p>
            <a:r>
              <a:rPr lang="en-US" dirty="0" err="1">
                <a:solidFill>
                  <a:srgbClr val="FF0000"/>
                </a:solidFill>
                <a:latin typeface="Arial" panose="020B0604020202020204" pitchFamily="34" charset="0"/>
                <a:cs typeface="Arial" panose="020B0604020202020204" pitchFamily="34" charset="0"/>
              </a:rPr>
              <a:t>Methylenedioxy</a:t>
            </a:r>
            <a:r>
              <a:rPr lang="en-US" dirty="0">
                <a:solidFill>
                  <a:srgbClr val="FF0000"/>
                </a:solidFill>
                <a:latin typeface="Arial" panose="020B0604020202020204" pitchFamily="34" charset="0"/>
                <a:cs typeface="Arial" panose="020B0604020202020204" pitchFamily="34" charset="0"/>
              </a:rPr>
              <a:t>-methamphetamine </a:t>
            </a:r>
          </a:p>
        </p:txBody>
      </p:sp>
      <p:sp>
        <p:nvSpPr>
          <p:cNvPr id="14" name="Oval 13">
            <a:extLst>
              <a:ext uri="{FF2B5EF4-FFF2-40B4-BE49-F238E27FC236}">
                <a16:creationId xmlns:a16="http://schemas.microsoft.com/office/drawing/2014/main" id="{3C06332F-E59F-9D51-F834-44C6E52A96AC}"/>
              </a:ext>
              <a:ext uri="{C183D7F6-B498-43B3-948B-1728B52AA6E4}">
                <adec:decorative xmlns:adec="http://schemas.microsoft.com/office/drawing/2017/decorative" val="1"/>
              </a:ext>
            </a:extLst>
          </p:cNvPr>
          <p:cNvSpPr/>
          <p:nvPr/>
        </p:nvSpPr>
        <p:spPr>
          <a:xfrm>
            <a:off x="6336777" y="2599168"/>
            <a:ext cx="733721" cy="3454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Audio 19">
            <a:hlinkClick r:id="" action="ppaction://media"/>
            <a:extLst>
              <a:ext uri="{FF2B5EF4-FFF2-40B4-BE49-F238E27FC236}">
                <a16:creationId xmlns:a16="http://schemas.microsoft.com/office/drawing/2014/main" id="{89AA4AAE-5649-AAC2-F118-59D046F0365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t="16667" b="16667"/>
          <a:stretch/>
        </p:blipFill>
        <p:spPr>
          <a:xfrm>
            <a:off x="117116" y="3987237"/>
            <a:ext cx="1958686" cy="1958686"/>
          </a:xfrm>
          <a:prstGeom prst="ellipse">
            <a:avLst/>
          </a:prstGeom>
        </p:spPr>
      </p:pic>
    </p:spTree>
    <p:extLst>
      <p:ext uri="{BB962C8B-B14F-4D97-AF65-F5344CB8AC3E}">
        <p14:creationId xmlns:p14="http://schemas.microsoft.com/office/powerpoint/2010/main" val="1557707103"/>
      </p:ext>
    </p:extLst>
  </p:cSld>
  <p:clrMapOvr>
    <a:masterClrMapping/>
  </p:clrMapOvr>
  <mc:AlternateContent xmlns:mc="http://schemas.openxmlformats.org/markup-compatibility/2006" xmlns:p14="http://schemas.microsoft.com/office/powerpoint/2010/main">
    <mc:Choice Requires="p14">
      <p:transition spd="slow" p14:dur="2000" advTm="81309"/>
    </mc:Choice>
    <mc:Fallback xmlns="">
      <p:transition spd="slow" advTm="81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328B3EC-93AA-46FD-29E2-C32454C5D92B}"/>
              </a:ext>
            </a:extLst>
          </p:cNvPr>
          <p:cNvSpPr txBox="1">
            <a:spLocks noGrp="1"/>
          </p:cNvSpPr>
          <p:nvPr>
            <p:ph type="title" idx="4294967295"/>
          </p:nvPr>
        </p:nvSpPr>
        <p:spPr>
          <a:xfrm>
            <a:off x="233051" y="195235"/>
            <a:ext cx="11837537"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Chemical Structure of Opioids and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Medications to Treat Opioid Use Disorder (MOUD)   </a:t>
            </a:r>
          </a:p>
        </p:txBody>
      </p:sp>
      <p:pic>
        <p:nvPicPr>
          <p:cNvPr id="2" name="Picture 1" descr="Chemical structure of morphine and heroin."/>
          <p:cNvPicPr>
            <a:picLocks noChangeAspect="1"/>
          </p:cNvPicPr>
          <p:nvPr/>
        </p:nvPicPr>
        <p:blipFill>
          <a:blip r:embed="rId5"/>
          <a:stretch>
            <a:fillRect/>
          </a:stretch>
        </p:blipFill>
        <p:spPr>
          <a:xfrm>
            <a:off x="2085431" y="1794614"/>
            <a:ext cx="5625007" cy="1883936"/>
          </a:xfrm>
          <a:prstGeom prst="rect">
            <a:avLst/>
          </a:prstGeom>
        </p:spPr>
      </p:pic>
      <p:sp>
        <p:nvSpPr>
          <p:cNvPr id="6" name="Rectangle 5">
            <a:extLst>
              <a:ext uri="{C183D7F6-B498-43B3-948B-1728B52AA6E4}">
                <adec:decorative xmlns:adec="http://schemas.microsoft.com/office/drawing/2017/decorative" val="1"/>
              </a:ext>
            </a:extLst>
          </p:cNvPr>
          <p:cNvSpPr/>
          <p:nvPr/>
        </p:nvSpPr>
        <p:spPr>
          <a:xfrm>
            <a:off x="3754582" y="1794614"/>
            <a:ext cx="1593273" cy="12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hemical structure of naloxone and naltrexone."/>
          <p:cNvPicPr>
            <a:picLocks noChangeAspect="1"/>
          </p:cNvPicPr>
          <p:nvPr/>
        </p:nvPicPr>
        <p:blipFill>
          <a:blip r:embed="rId6"/>
          <a:stretch>
            <a:fillRect/>
          </a:stretch>
        </p:blipFill>
        <p:spPr>
          <a:xfrm>
            <a:off x="2333461" y="3639373"/>
            <a:ext cx="4537364" cy="2373179"/>
          </a:xfrm>
          <a:prstGeom prst="rect">
            <a:avLst/>
          </a:prstGeom>
        </p:spPr>
      </p:pic>
      <p:sp>
        <p:nvSpPr>
          <p:cNvPr id="18" name="TextBox 17"/>
          <p:cNvSpPr txBox="1"/>
          <p:nvPr/>
        </p:nvSpPr>
        <p:spPr>
          <a:xfrm flipH="1">
            <a:off x="5512130" y="6195628"/>
            <a:ext cx="6679870" cy="523220"/>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Einstein TK (2022) Frontiers in Immunology. 10:2904; </a:t>
            </a:r>
            <a:r>
              <a:rPr lang="en-US" sz="1400" dirty="0" err="1">
                <a:solidFill>
                  <a:schemeClr val="bg1"/>
                </a:solidFill>
                <a:latin typeface="Arial" panose="020B0604020202020204" pitchFamily="34" charset="0"/>
                <a:cs typeface="Arial" panose="020B0604020202020204" pitchFamily="34" charset="0"/>
              </a:rPr>
              <a:t>Varshneya</a:t>
            </a:r>
            <a:r>
              <a:rPr lang="en-US" sz="1400" dirty="0">
                <a:solidFill>
                  <a:schemeClr val="bg1"/>
                </a:solidFill>
                <a:latin typeface="Arial" panose="020B0604020202020204" pitchFamily="34" charset="0"/>
                <a:cs typeface="Arial" panose="020B0604020202020204" pitchFamily="34" charset="0"/>
              </a:rPr>
              <a:t> NB et al. (2023) </a:t>
            </a:r>
          </a:p>
          <a:p>
            <a:r>
              <a:rPr lang="en-US" sz="1400" dirty="0">
                <a:solidFill>
                  <a:schemeClr val="bg1"/>
                </a:solidFill>
                <a:latin typeface="Arial" panose="020B0604020202020204" pitchFamily="34" charset="0"/>
                <a:cs typeface="Arial" panose="020B0604020202020204" pitchFamily="34" charset="0"/>
              </a:rPr>
              <a:t>Pharmacology, Biochemistry and Behavior 226:173572  </a:t>
            </a:r>
          </a:p>
        </p:txBody>
      </p:sp>
      <p:sp>
        <p:nvSpPr>
          <p:cNvPr id="14" name="TextBox 13"/>
          <p:cNvSpPr txBox="1"/>
          <p:nvPr/>
        </p:nvSpPr>
        <p:spPr>
          <a:xfrm flipH="1">
            <a:off x="301703" y="1826777"/>
            <a:ext cx="1418407" cy="400110"/>
          </a:xfrm>
          <a:prstGeom prst="rect">
            <a:avLst/>
          </a:prstGeom>
          <a:noFill/>
        </p:spPr>
        <p:txBody>
          <a:bodyPr wrap="square" rtlCol="0">
            <a:spAutoFit/>
          </a:bodyPr>
          <a:lstStyle/>
          <a:p>
            <a:r>
              <a:rPr lang="en-US" sz="2000" b="1" u="sng" dirty="0">
                <a:solidFill>
                  <a:schemeClr val="bg1"/>
                </a:solidFill>
                <a:latin typeface="Arial" panose="020B0604020202020204" pitchFamily="34" charset="0"/>
                <a:cs typeface="Arial" panose="020B0604020202020204" pitchFamily="34" charset="0"/>
              </a:rPr>
              <a:t>OPIOIDS</a:t>
            </a:r>
            <a:r>
              <a:rPr lang="en-US" b="1" u="sng" dirty="0">
                <a:solidFill>
                  <a:schemeClr val="bg1"/>
                </a:solidFill>
                <a:latin typeface="Arial" panose="020B0604020202020204" pitchFamily="34" charset="0"/>
                <a:cs typeface="Arial" panose="020B0604020202020204" pitchFamily="34" charset="0"/>
              </a:rPr>
              <a:t>: </a:t>
            </a:r>
          </a:p>
        </p:txBody>
      </p:sp>
      <p:sp>
        <p:nvSpPr>
          <p:cNvPr id="15" name="TextBox 14"/>
          <p:cNvSpPr txBox="1"/>
          <p:nvPr/>
        </p:nvSpPr>
        <p:spPr>
          <a:xfrm flipH="1">
            <a:off x="179351" y="3785132"/>
            <a:ext cx="2265974" cy="707886"/>
          </a:xfrm>
          <a:prstGeom prst="rect">
            <a:avLst/>
          </a:prstGeom>
          <a:noFill/>
        </p:spPr>
        <p:txBody>
          <a:bodyPr wrap="square" rtlCol="0">
            <a:spAutoFit/>
          </a:bodyPr>
          <a:lstStyle/>
          <a:p>
            <a:r>
              <a:rPr lang="en-US" sz="2000" b="1" u="sng" dirty="0">
                <a:solidFill>
                  <a:schemeClr val="bg1"/>
                </a:solidFill>
                <a:latin typeface="Arial" panose="020B0604020202020204" pitchFamily="34" charset="0"/>
                <a:cs typeface="Arial" panose="020B0604020202020204" pitchFamily="34" charset="0"/>
              </a:rPr>
              <a:t>OPIOID</a:t>
            </a:r>
          </a:p>
          <a:p>
            <a:r>
              <a:rPr lang="en-US" sz="2000" b="1" u="sng" dirty="0">
                <a:solidFill>
                  <a:schemeClr val="bg1"/>
                </a:solidFill>
                <a:latin typeface="Arial" panose="020B0604020202020204" pitchFamily="34" charset="0"/>
                <a:cs typeface="Arial" panose="020B0604020202020204" pitchFamily="34" charset="0"/>
              </a:rPr>
              <a:t>ANTOGONISTS: </a:t>
            </a:r>
          </a:p>
        </p:txBody>
      </p:sp>
      <p:sp>
        <p:nvSpPr>
          <p:cNvPr id="16" name="Oval 15">
            <a:extLst>
              <a:ext uri="{FF2B5EF4-FFF2-40B4-BE49-F238E27FC236}">
                <a16:creationId xmlns:a16="http://schemas.microsoft.com/office/drawing/2014/main" id="{3C06332F-E59F-9D51-F834-44C6E52A96AC}"/>
              </a:ext>
              <a:ext uri="{C183D7F6-B498-43B3-948B-1728B52AA6E4}">
                <adec:decorative xmlns:adec="http://schemas.microsoft.com/office/drawing/2017/decorative" val="1"/>
              </a:ext>
            </a:extLst>
          </p:cNvPr>
          <p:cNvSpPr/>
          <p:nvPr/>
        </p:nvSpPr>
        <p:spPr>
          <a:xfrm>
            <a:off x="5216236" y="2583875"/>
            <a:ext cx="866130" cy="651164"/>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flipH="1">
            <a:off x="5764024" y="5805440"/>
            <a:ext cx="1289461" cy="406265"/>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(“MOUD”)</a:t>
            </a:r>
          </a:p>
        </p:txBody>
      </p:sp>
      <p:pic>
        <p:nvPicPr>
          <p:cNvPr id="4" name="Picture 3" descr="Chemical structure of an opioid."/>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1496" y="1766273"/>
            <a:ext cx="2307906" cy="1562458"/>
          </a:xfrm>
          <a:prstGeom prst="rect">
            <a:avLst/>
          </a:prstGeom>
        </p:spPr>
      </p:pic>
      <p:sp>
        <p:nvSpPr>
          <p:cNvPr id="19" name="TextBox 18"/>
          <p:cNvSpPr txBox="1"/>
          <p:nvPr/>
        </p:nvSpPr>
        <p:spPr>
          <a:xfrm flipH="1">
            <a:off x="8725287" y="3323072"/>
            <a:ext cx="1418407"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Fentanyl </a:t>
            </a:r>
          </a:p>
        </p:txBody>
      </p:sp>
      <p:pic>
        <p:nvPicPr>
          <p:cNvPr id="5" name="Picture 4" descr="Chemical structure of methadone."/>
          <p:cNvPicPr>
            <a:picLocks noChangeAspect="1"/>
          </p:cNvPicPr>
          <p:nvPr/>
        </p:nvPicPr>
        <p:blipFill rotWithShape="1">
          <a:blip r:embed="rId8" cstate="print">
            <a:extLst>
              <a:ext uri="{28A0092B-C50C-407E-A947-70E740481C1C}">
                <a14:useLocalDpi xmlns:a14="http://schemas.microsoft.com/office/drawing/2010/main" val="0"/>
              </a:ext>
            </a:extLst>
          </a:blip>
          <a:srcRect l="52165" t="47172"/>
          <a:stretch/>
        </p:blipFill>
        <p:spPr>
          <a:xfrm>
            <a:off x="7053485" y="3725587"/>
            <a:ext cx="2222145" cy="2390189"/>
          </a:xfrm>
          <a:prstGeom prst="rect">
            <a:avLst/>
          </a:prstGeom>
        </p:spPr>
      </p:pic>
      <p:pic>
        <p:nvPicPr>
          <p:cNvPr id="9" name="Picture 8" descr="Chemical structure of buprenorphine."/>
          <p:cNvPicPr>
            <a:picLocks noChangeAspect="1"/>
          </p:cNvPicPr>
          <p:nvPr/>
        </p:nvPicPr>
        <p:blipFill rotWithShape="1">
          <a:blip r:embed="rId9">
            <a:extLst>
              <a:ext uri="{28A0092B-C50C-407E-A947-70E740481C1C}">
                <a14:useLocalDpi xmlns:a14="http://schemas.microsoft.com/office/drawing/2010/main" val="0"/>
              </a:ext>
            </a:extLst>
          </a:blip>
          <a:srcRect r="48287" b="40739"/>
          <a:stretch/>
        </p:blipFill>
        <p:spPr>
          <a:xfrm>
            <a:off x="9415604" y="3908703"/>
            <a:ext cx="2625401" cy="2102859"/>
          </a:xfrm>
          <a:prstGeom prst="rect">
            <a:avLst/>
          </a:prstGeom>
        </p:spPr>
      </p:pic>
      <p:sp>
        <p:nvSpPr>
          <p:cNvPr id="12" name="TextBox 11"/>
          <p:cNvSpPr txBox="1"/>
          <p:nvPr/>
        </p:nvSpPr>
        <p:spPr>
          <a:xfrm flipH="1">
            <a:off x="3584111" y="5772973"/>
            <a:ext cx="1289461" cy="406265"/>
          </a:xfrm>
          <a:prstGeom prst="rect">
            <a:avLst/>
          </a:prstGeom>
          <a:noFill/>
        </p:spPr>
        <p:txBody>
          <a:bodyPr wrap="square" rtlCol="0">
            <a:spAutoFit/>
          </a:bodyPr>
          <a:lstStyle/>
          <a:p>
            <a:r>
              <a:rPr lang="en-US" dirty="0">
                <a:solidFill>
                  <a:srgbClr val="FF0000"/>
                </a:solidFill>
                <a:latin typeface="Arial" panose="020B0604020202020204" pitchFamily="34" charset="0"/>
                <a:cs typeface="Arial" panose="020B0604020202020204" pitchFamily="34" charset="0"/>
              </a:rPr>
              <a:t>(“Narcan”)</a:t>
            </a:r>
          </a:p>
        </p:txBody>
      </p:sp>
      <p:pic>
        <p:nvPicPr>
          <p:cNvPr id="21" name="Audio 20">
            <a:hlinkClick r:id="" action="ppaction://media"/>
            <a:extLst>
              <a:ext uri="{FF2B5EF4-FFF2-40B4-BE49-F238E27FC236}">
                <a16:creationId xmlns:a16="http://schemas.microsoft.com/office/drawing/2014/main" id="{6C3F3821-149F-CFE6-A036-19B2AADF13A0}"/>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t="16667" b="16667"/>
          <a:stretch/>
        </p:blipFill>
        <p:spPr>
          <a:xfrm>
            <a:off x="10268962" y="1946426"/>
            <a:ext cx="1779161" cy="1779161"/>
          </a:xfrm>
          <a:prstGeom prst="ellipse">
            <a:avLst/>
          </a:prstGeom>
        </p:spPr>
      </p:pic>
    </p:spTree>
    <p:extLst>
      <p:ext uri="{BB962C8B-B14F-4D97-AF65-F5344CB8AC3E}">
        <p14:creationId xmlns:p14="http://schemas.microsoft.com/office/powerpoint/2010/main" val="1460159197"/>
      </p:ext>
    </p:extLst>
  </p:cSld>
  <p:clrMapOvr>
    <a:masterClrMapping/>
  </p:clrMapOvr>
  <mc:AlternateContent xmlns:mc="http://schemas.openxmlformats.org/markup-compatibility/2006" xmlns:p14="http://schemas.microsoft.com/office/powerpoint/2010/main">
    <mc:Choice Requires="p14">
      <p:transition spd="slow" p14:dur="2000" advTm="69027"/>
    </mc:Choice>
    <mc:Fallback xmlns="">
      <p:transition spd="slow" advTm="69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328B3EC-93AA-46FD-29E2-C32454C5D92B}"/>
              </a:ext>
            </a:extLst>
          </p:cNvPr>
          <p:cNvSpPr txBox="1">
            <a:spLocks noGrp="1"/>
          </p:cNvSpPr>
          <p:nvPr>
            <p:ph type="title" idx="4294967295"/>
          </p:nvPr>
        </p:nvSpPr>
        <p:spPr>
          <a:xfrm>
            <a:off x="440473" y="292216"/>
            <a:ext cx="11413274"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Dopamine (DA) Levels in the Brain Increase with Natural Rewards and Exogenous Substances</a:t>
            </a:r>
          </a:p>
        </p:txBody>
      </p:sp>
      <p:sp>
        <p:nvSpPr>
          <p:cNvPr id="9" name="TextBox 8"/>
          <p:cNvSpPr txBox="1"/>
          <p:nvPr/>
        </p:nvSpPr>
        <p:spPr>
          <a:xfrm flipH="1">
            <a:off x="4727561" y="6258007"/>
            <a:ext cx="3609862"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Lindsay A (2024) ACSM Annual Meeting  </a:t>
            </a:r>
          </a:p>
        </p:txBody>
      </p:sp>
      <p:sp>
        <p:nvSpPr>
          <p:cNvPr id="2" name="Content Placeholder 1">
            <a:extLst>
              <a:ext uri="{C183D7F6-B498-43B3-948B-1728B52AA6E4}">
                <adec:decorative xmlns:adec="http://schemas.microsoft.com/office/drawing/2017/decorative" val="1"/>
              </a:ext>
            </a:extLst>
          </p:cNvPr>
          <p:cNvSpPr>
            <a:spLocks noGrp="1"/>
          </p:cNvSpPr>
          <p:nvPr>
            <p:ph idx="1"/>
          </p:nvPr>
        </p:nvSpPr>
        <p:spPr/>
        <p:txBody>
          <a:bodyPr/>
          <a:lstStyle/>
          <a:p>
            <a:pPr marL="0" indent="0">
              <a:buNone/>
            </a:pPr>
            <a:r>
              <a:rPr lang="en-US" dirty="0"/>
              <a:t> </a:t>
            </a:r>
          </a:p>
        </p:txBody>
      </p:sp>
      <p:pic>
        <p:nvPicPr>
          <p:cNvPr id="11" name="Picture 10" descr="Chart showing that food and sex elevate dopamine levels.">
            <a:extLst>
              <a:ext uri="{FF2B5EF4-FFF2-40B4-BE49-F238E27FC236}">
                <a16:creationId xmlns:a16="http://schemas.microsoft.com/office/drawing/2014/main" id="{CA861E92-62ED-4F0B-AEC0-BEA042CA3234}"/>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440473" y="1580380"/>
            <a:ext cx="5221573" cy="3916178"/>
          </a:xfrm>
          <a:prstGeom prst="rect">
            <a:avLst/>
          </a:prstGeom>
        </p:spPr>
      </p:pic>
      <p:pic>
        <p:nvPicPr>
          <p:cNvPr id="19" name="Picture 18" descr="A chart showing the effects of drugs on dopamine release, with a circle around the dopamine levels of amphetamine spiking around 1,100.">
            <a:extLst>
              <a:ext uri="{FF2B5EF4-FFF2-40B4-BE49-F238E27FC236}">
                <a16:creationId xmlns:a16="http://schemas.microsoft.com/office/drawing/2014/main" id="{7B975643-3C11-4EA0-8985-BD578EA0C162}"/>
              </a:ext>
            </a:extLst>
          </p:cNvPr>
          <p:cNvPicPr>
            <a:picLocks noChangeAspect="1"/>
          </p:cNvPicPr>
          <p:nvPr/>
        </p:nvPicPr>
        <p:blipFill>
          <a:blip r:embed="rId6"/>
          <a:stretch>
            <a:fillRect/>
          </a:stretch>
        </p:blipFill>
        <p:spPr>
          <a:xfrm>
            <a:off x="5853195" y="1580381"/>
            <a:ext cx="5216120" cy="3916177"/>
          </a:xfrm>
          <a:prstGeom prst="rect">
            <a:avLst/>
          </a:prstGeom>
        </p:spPr>
      </p:pic>
      <p:sp>
        <p:nvSpPr>
          <p:cNvPr id="7" name="Oval 6">
            <a:extLst>
              <a:ext uri="{FF2B5EF4-FFF2-40B4-BE49-F238E27FC236}">
                <a16:creationId xmlns:a16="http://schemas.microsoft.com/office/drawing/2014/main" id="{3C06332F-E59F-9D51-F834-44C6E52A96AC}"/>
              </a:ext>
              <a:ext uri="{C183D7F6-B498-43B3-948B-1728B52AA6E4}">
                <adec:decorative xmlns:adec="http://schemas.microsoft.com/office/drawing/2017/decorative" val="1"/>
              </a:ext>
            </a:extLst>
          </p:cNvPr>
          <p:cNvSpPr/>
          <p:nvPr/>
        </p:nvSpPr>
        <p:spPr>
          <a:xfrm>
            <a:off x="6369205" y="2266472"/>
            <a:ext cx="1124679" cy="4311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0E65413D-B2DA-E263-7497-4A756447675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t="16667" b="16667"/>
          <a:stretch/>
        </p:blipFill>
        <p:spPr>
          <a:xfrm>
            <a:off x="10672906" y="5190683"/>
            <a:ext cx="1519094" cy="1519094"/>
          </a:xfrm>
          <a:prstGeom prst="ellipse">
            <a:avLst/>
          </a:prstGeom>
        </p:spPr>
      </p:pic>
    </p:spTree>
    <p:extLst>
      <p:ext uri="{BB962C8B-B14F-4D97-AF65-F5344CB8AC3E}">
        <p14:creationId xmlns:p14="http://schemas.microsoft.com/office/powerpoint/2010/main" val="4058635680"/>
      </p:ext>
    </p:extLst>
  </p:cSld>
  <p:clrMapOvr>
    <a:masterClrMapping/>
  </p:clrMapOvr>
  <mc:AlternateContent xmlns:mc="http://schemas.openxmlformats.org/markup-compatibility/2006" xmlns:p14="http://schemas.microsoft.com/office/powerpoint/2010/main">
    <mc:Choice Requires="p14">
      <p:transition spd="slow" p14:dur="2000" advTm="43012"/>
    </mc:Choice>
    <mc:Fallback xmlns="">
      <p:transition spd="slow" advTm="43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0B13B-4D18-BB38-1A5C-C4B51D1ADD16}"/>
              </a:ext>
            </a:extLst>
          </p:cNvPr>
          <p:cNvSpPr>
            <a:spLocks noGrp="1"/>
          </p:cNvSpPr>
          <p:nvPr>
            <p:ph type="title"/>
          </p:nvPr>
        </p:nvSpPr>
        <p:spPr>
          <a:xfrm>
            <a:off x="134677" y="313557"/>
            <a:ext cx="12064409" cy="1325563"/>
          </a:xfrm>
        </p:spPr>
        <p:txBody>
          <a:bodyPr/>
          <a:lstStyle/>
          <a:p>
            <a:pPr algn="ctr"/>
            <a:r>
              <a:rPr lang="en-US" sz="3733" b="1" dirty="0"/>
              <a:t> </a:t>
            </a:r>
            <a:r>
              <a:rPr lang="en-US" sz="3600" b="1" dirty="0">
                <a:latin typeface="Arial" panose="020B0604020202020204" pitchFamily="34" charset="0"/>
                <a:cs typeface="Arial" panose="020B0604020202020204" pitchFamily="34" charset="0"/>
              </a:rPr>
              <a:t>Brain “On Drugs” (</a:t>
            </a:r>
            <a:r>
              <a:rPr lang="en-US" sz="3600" b="1" u="sng" dirty="0">
                <a:latin typeface="Arial" panose="020B0604020202020204" pitchFamily="34" charset="0"/>
                <a:cs typeface="Arial" panose="020B0604020202020204" pitchFamily="34" charset="0"/>
              </a:rPr>
              <a:t>Chronic</a:t>
            </a:r>
            <a:r>
              <a:rPr lang="en-US" sz="3600" b="1" dirty="0">
                <a:latin typeface="Arial" panose="020B0604020202020204" pitchFamily="34" charset="0"/>
                <a:cs typeface="Arial" panose="020B0604020202020204" pitchFamily="34" charset="0"/>
              </a:rPr>
              <a:t> Misuse) vs. “On Exercise” </a:t>
            </a:r>
            <a:endParaRPr lang="en-US" sz="3600" dirty="0">
              <a:latin typeface="Arial" panose="020B0604020202020204" pitchFamily="34" charset="0"/>
              <a:cs typeface="Arial" panose="020B0604020202020204" pitchFamily="34" charset="0"/>
            </a:endParaRPr>
          </a:p>
        </p:txBody>
      </p:sp>
      <p:pic>
        <p:nvPicPr>
          <p:cNvPr id="3" name="Picture 2" descr="Description of the brain on drugs vs. the brain on exercise. Brain on drugs includes dug seeking behavior, lower cognitive functions, and impaired decision making. Brain on exercise includes self-control, improved cognitive functions, and neuronal health.">
            <a:extLst>
              <a:ext uri="{FF2B5EF4-FFF2-40B4-BE49-F238E27FC236}">
                <a16:creationId xmlns:a16="http://schemas.microsoft.com/office/drawing/2014/main" id="{46E62E84-4CDF-49DD-9765-AB722130CA1A}"/>
              </a:ext>
            </a:extLst>
          </p:cNvPr>
          <p:cNvPicPr>
            <a:picLocks noChangeAspect="1"/>
          </p:cNvPicPr>
          <p:nvPr/>
        </p:nvPicPr>
        <p:blipFill>
          <a:blip r:embed="rId5"/>
          <a:stretch>
            <a:fillRect/>
          </a:stretch>
        </p:blipFill>
        <p:spPr>
          <a:xfrm>
            <a:off x="2610414" y="1110430"/>
            <a:ext cx="7261055" cy="4838661"/>
          </a:xfrm>
          <a:prstGeom prst="rect">
            <a:avLst/>
          </a:prstGeom>
        </p:spPr>
      </p:pic>
      <p:sp>
        <p:nvSpPr>
          <p:cNvPr id="8" name="TextBox 7">
            <a:extLst>
              <a:ext uri="{FF2B5EF4-FFF2-40B4-BE49-F238E27FC236}">
                <a16:creationId xmlns:a16="http://schemas.microsoft.com/office/drawing/2014/main" id="{66D782BB-11D5-4FEF-9C4D-E5AF17438AFE}"/>
              </a:ext>
            </a:extLst>
          </p:cNvPr>
          <p:cNvSpPr txBox="1"/>
          <p:nvPr/>
        </p:nvSpPr>
        <p:spPr>
          <a:xfrm>
            <a:off x="4630701" y="5949091"/>
            <a:ext cx="7561299" cy="943785"/>
          </a:xfrm>
          <a:prstGeom prst="rect">
            <a:avLst/>
          </a:prstGeom>
          <a:noFill/>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Cabral, D. A. et al. (2024) The role of physical exercise on the brain and cognitive functions of patients in recovery from substance use disorder: A narrative review and recommendations for researchers and practitioners. Mental Health and Physical Activity, 100594. </a:t>
            </a:r>
          </a:p>
          <a:p>
            <a:endParaRPr lang="en-US" sz="1333" dirty="0"/>
          </a:p>
        </p:txBody>
      </p:sp>
      <p:sp>
        <p:nvSpPr>
          <p:cNvPr id="4" name="TextBox 3"/>
          <p:cNvSpPr txBox="1"/>
          <p:nvPr/>
        </p:nvSpPr>
        <p:spPr>
          <a:xfrm>
            <a:off x="367800" y="2342839"/>
            <a:ext cx="2091819" cy="2031325"/>
          </a:xfrm>
          <a:prstGeom prst="rect">
            <a:avLst/>
          </a:prstGeom>
          <a:noFill/>
          <a:ln w="28575">
            <a:solidFill>
              <a:srgbClr val="FF0000"/>
            </a:solidFill>
          </a:ln>
        </p:spPr>
        <p:txBody>
          <a:bodyPr wrap="square" rtlCol="0">
            <a:spAutoFit/>
          </a:bodyPr>
          <a:lstStyle/>
          <a:p>
            <a:r>
              <a:rPr lang="en-US" dirty="0">
                <a:solidFill>
                  <a:srgbClr val="FF0000"/>
                </a:solidFill>
              </a:rPr>
              <a:t>Hypothesized that </a:t>
            </a:r>
            <a:r>
              <a:rPr lang="en-US" b="1" u="sng" dirty="0">
                <a:solidFill>
                  <a:srgbClr val="FF0000"/>
                </a:solidFill>
              </a:rPr>
              <a:t>chronic misuse </a:t>
            </a:r>
            <a:r>
              <a:rPr lang="en-US" dirty="0">
                <a:solidFill>
                  <a:srgbClr val="FF0000"/>
                </a:solidFill>
              </a:rPr>
              <a:t>may </a:t>
            </a:r>
            <a:r>
              <a:rPr lang="en-US" b="1" dirty="0">
                <a:solidFill>
                  <a:srgbClr val="FF0000"/>
                </a:solidFill>
              </a:rPr>
              <a:t>dysregulate dopamine </a:t>
            </a:r>
            <a:r>
              <a:rPr lang="en-US" dirty="0">
                <a:solidFill>
                  <a:srgbClr val="FF0000"/>
                </a:solidFill>
              </a:rPr>
              <a:t>and “reward” and frontal (cognitive) brain regions</a:t>
            </a:r>
          </a:p>
        </p:txBody>
      </p:sp>
      <p:pic>
        <p:nvPicPr>
          <p:cNvPr id="6" name="Audio 5">
            <a:hlinkClick r:id="" action="ppaction://media"/>
            <a:extLst>
              <a:ext uri="{FF2B5EF4-FFF2-40B4-BE49-F238E27FC236}">
                <a16:creationId xmlns:a16="http://schemas.microsoft.com/office/drawing/2014/main" id="{6D7CE936-FE39-C9E5-201C-8123A3C7461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10022264" y="3771247"/>
            <a:ext cx="2057400" cy="2057400"/>
          </a:xfrm>
          <a:prstGeom prst="ellipse">
            <a:avLst/>
          </a:prstGeom>
        </p:spPr>
      </p:pic>
    </p:spTree>
    <p:extLst>
      <p:ext uri="{BB962C8B-B14F-4D97-AF65-F5344CB8AC3E}">
        <p14:creationId xmlns:p14="http://schemas.microsoft.com/office/powerpoint/2010/main" val="747076032"/>
      </p:ext>
    </p:extLst>
  </p:cSld>
  <p:clrMapOvr>
    <a:masterClrMapping/>
  </p:clrMapOvr>
  <mc:AlternateContent xmlns:mc="http://schemas.openxmlformats.org/markup-compatibility/2006" xmlns:p14="http://schemas.microsoft.com/office/powerpoint/2010/main">
    <mc:Choice Requires="p14">
      <p:transition spd="slow" p14:dur="2000" advTm="17968"/>
    </mc:Choice>
    <mc:Fallback xmlns="">
      <p:transition spd="slow" advTm="17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4340" y="251713"/>
            <a:ext cx="11360712" cy="1325563"/>
          </a:xfrm>
        </p:spPr>
        <p:txBody>
          <a:bodyPr>
            <a:noAutofit/>
          </a:bodyPr>
          <a:lstStyle/>
          <a:p>
            <a:pPr algn="ctr"/>
            <a:r>
              <a:rPr lang="en-US" sz="3600" b="1" dirty="0">
                <a:latin typeface="Arial" panose="020B0604020202020204" pitchFamily="34" charset="0"/>
                <a:cs typeface="Arial" panose="020B0604020202020204" pitchFamily="34" charset="0"/>
              </a:rPr>
              <a:t>Chronic Stimulant Misuse Decreases Dopamine Receptor (D2) and Frontal Brain Activity </a:t>
            </a:r>
          </a:p>
        </p:txBody>
      </p:sp>
      <p:sp>
        <p:nvSpPr>
          <p:cNvPr id="5" name="Rectangle 4"/>
          <p:cNvSpPr/>
          <p:nvPr/>
        </p:nvSpPr>
        <p:spPr>
          <a:xfrm>
            <a:off x="5533974" y="6193627"/>
            <a:ext cx="6658026" cy="523220"/>
          </a:xfrm>
          <a:prstGeom prst="rect">
            <a:avLst/>
          </a:prstGeom>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  </a:t>
            </a:r>
            <a:r>
              <a:rPr lang="en-US" sz="1400" dirty="0" err="1">
                <a:solidFill>
                  <a:schemeClr val="bg1"/>
                </a:solidFill>
                <a:latin typeface="Arial" panose="020B0604020202020204" pitchFamily="34" charset="0"/>
                <a:cs typeface="Arial" panose="020B0604020202020204" pitchFamily="34" charset="0"/>
              </a:rPr>
              <a:t>Volkow</a:t>
            </a:r>
            <a:r>
              <a:rPr lang="en-US" sz="1400" dirty="0">
                <a:solidFill>
                  <a:schemeClr val="bg1"/>
                </a:solidFill>
                <a:latin typeface="Arial" panose="020B0604020202020204" pitchFamily="34" charset="0"/>
                <a:cs typeface="Arial" panose="020B0604020202020204" pitchFamily="34" charset="0"/>
              </a:rPr>
              <a:t> ND et al. (2007). Dopamine in Drug Abuse and Addiction: Results of Imaging Studies and Treatment Implications. Arch Neurol. 2007;64(11):1575-1579.</a:t>
            </a:r>
          </a:p>
        </p:txBody>
      </p:sp>
      <p:pic>
        <p:nvPicPr>
          <p:cNvPr id="6" name="Picture 5" descr="A brain scan showing the difference between a standard brain and a brain on cocaine."/>
          <p:cNvPicPr>
            <a:picLocks noChangeAspect="1"/>
          </p:cNvPicPr>
          <p:nvPr/>
        </p:nvPicPr>
        <p:blipFill rotWithShape="1">
          <a:blip r:embed="rId5" cstate="print">
            <a:extLst>
              <a:ext uri="{28A0092B-C50C-407E-A947-70E740481C1C}">
                <a14:useLocalDpi xmlns:a14="http://schemas.microsoft.com/office/drawing/2010/main" val="0"/>
              </a:ext>
            </a:extLst>
          </a:blip>
          <a:srcRect b="56600"/>
          <a:stretch/>
        </p:blipFill>
        <p:spPr>
          <a:xfrm>
            <a:off x="1218748" y="1431542"/>
            <a:ext cx="5091605" cy="4551215"/>
          </a:xfrm>
          <a:prstGeom prst="rect">
            <a:avLst/>
          </a:prstGeom>
        </p:spPr>
      </p:pic>
      <p:pic>
        <p:nvPicPr>
          <p:cNvPr id="8" name="Picture 7" descr="A chart showing the relationship between cocaine and methamphetamine users against D2 DA receptors and OFC Metabolism."/>
          <p:cNvPicPr>
            <a:picLocks noChangeAspect="1"/>
          </p:cNvPicPr>
          <p:nvPr/>
        </p:nvPicPr>
        <p:blipFill rotWithShape="1">
          <a:blip r:embed="rId5" cstate="print">
            <a:extLst>
              <a:ext uri="{28A0092B-C50C-407E-A947-70E740481C1C}">
                <a14:useLocalDpi xmlns:a14="http://schemas.microsoft.com/office/drawing/2010/main" val="0"/>
              </a:ext>
            </a:extLst>
          </a:blip>
          <a:srcRect t="43541"/>
          <a:stretch/>
        </p:blipFill>
        <p:spPr>
          <a:xfrm>
            <a:off x="6545104" y="1431542"/>
            <a:ext cx="4217581" cy="4551216"/>
          </a:xfrm>
          <a:prstGeom prst="rect">
            <a:avLst/>
          </a:prstGeom>
        </p:spPr>
      </p:pic>
      <p:sp>
        <p:nvSpPr>
          <p:cNvPr id="3" name="Right Arrow 2">
            <a:extLst>
              <a:ext uri="{C183D7F6-B498-43B3-948B-1728B52AA6E4}">
                <adec:decorative xmlns:adec="http://schemas.microsoft.com/office/drawing/2017/decorative" val="1"/>
              </a:ext>
            </a:extLst>
          </p:cNvPr>
          <p:cNvSpPr/>
          <p:nvPr/>
        </p:nvSpPr>
        <p:spPr>
          <a:xfrm>
            <a:off x="983997" y="4606104"/>
            <a:ext cx="1181100" cy="26670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EC79C57A-94BF-6B9F-D3D4-CD2CB728B0F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10532582" y="3707149"/>
            <a:ext cx="1659418" cy="1659418"/>
          </a:xfrm>
          <a:prstGeom prst="ellipse">
            <a:avLst/>
          </a:prstGeom>
        </p:spPr>
      </p:pic>
    </p:spTree>
    <p:extLst>
      <p:ext uri="{BB962C8B-B14F-4D97-AF65-F5344CB8AC3E}">
        <p14:creationId xmlns:p14="http://schemas.microsoft.com/office/powerpoint/2010/main" val="4225341226"/>
      </p:ext>
    </p:extLst>
  </p:cSld>
  <p:clrMapOvr>
    <a:masterClrMapping/>
  </p:clrMapOvr>
  <mc:AlternateContent xmlns:mc="http://schemas.openxmlformats.org/markup-compatibility/2006" xmlns:p14="http://schemas.microsoft.com/office/powerpoint/2010/main">
    <mc:Choice Requires="p14">
      <p:transition spd="slow" p14:dur="2000" advTm="30423"/>
    </mc:Choice>
    <mc:Fallback xmlns="">
      <p:transition spd="slow" advTm="30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0B13B-4D18-BB38-1A5C-C4B51D1ADD16}"/>
              </a:ext>
            </a:extLst>
          </p:cNvPr>
          <p:cNvSpPr>
            <a:spLocks noGrp="1"/>
          </p:cNvSpPr>
          <p:nvPr>
            <p:ph type="title"/>
          </p:nvPr>
        </p:nvSpPr>
        <p:spPr>
          <a:xfrm>
            <a:off x="127591" y="268749"/>
            <a:ext cx="12064409" cy="1325563"/>
          </a:xfrm>
        </p:spPr>
        <p:txBody>
          <a:bodyPr/>
          <a:lstStyle/>
          <a:p>
            <a:pPr algn="ctr"/>
            <a:r>
              <a:rPr lang="en-US" sz="3733" b="1" dirty="0"/>
              <a:t> </a:t>
            </a:r>
            <a:r>
              <a:rPr lang="en-US" sz="3600" b="1" dirty="0">
                <a:latin typeface="Arial" panose="020B0604020202020204" pitchFamily="34" charset="0"/>
                <a:cs typeface="Arial" panose="020B0604020202020204" pitchFamily="34" charset="0"/>
              </a:rPr>
              <a:t>Neurobiology of Substance Misuse and “Addiction” </a:t>
            </a:r>
            <a:endParaRPr lang="en-US" sz="3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66D782BB-11D5-4FEF-9C4D-E5AF17438AFE}"/>
              </a:ext>
            </a:extLst>
          </p:cNvPr>
          <p:cNvSpPr txBox="1"/>
          <p:nvPr/>
        </p:nvSpPr>
        <p:spPr>
          <a:xfrm>
            <a:off x="7885534" y="6129659"/>
            <a:ext cx="4404437" cy="728341"/>
          </a:xfrm>
          <a:prstGeom prst="rect">
            <a:avLst/>
          </a:prstGeom>
          <a:noFill/>
        </p:spPr>
        <p:txBody>
          <a:bodyPr wrap="square">
            <a:spAutoFit/>
          </a:bodyPr>
          <a:lstStyle/>
          <a:p>
            <a:r>
              <a:rPr lang="en-US" sz="1400" dirty="0" err="1">
                <a:solidFill>
                  <a:schemeClr val="bg1"/>
                </a:solidFill>
                <a:latin typeface="Arial" panose="020B0604020202020204" pitchFamily="34" charset="0"/>
                <a:cs typeface="Arial" panose="020B0604020202020204" pitchFamily="34" charset="0"/>
              </a:rPr>
              <a:t>Nestler</a:t>
            </a:r>
            <a:r>
              <a:rPr lang="en-US" sz="1400" dirty="0">
                <a:solidFill>
                  <a:schemeClr val="bg1"/>
                </a:solidFill>
                <a:latin typeface="Arial" panose="020B0604020202020204" pitchFamily="34" charset="0"/>
                <a:cs typeface="Arial" panose="020B0604020202020204" pitchFamily="34" charset="0"/>
              </a:rPr>
              <a:t> EJ (2005) The Neurobiology of Cocaine Addiction. Science and Practice Perspectives 4-10. </a:t>
            </a:r>
          </a:p>
          <a:p>
            <a:endParaRPr lang="en-US" sz="1333" dirty="0"/>
          </a:p>
        </p:txBody>
      </p:sp>
      <p:pic>
        <p:nvPicPr>
          <p:cNvPr id="5" name="Picture 4" descr="Daigram showing the pathway of dopamine through the limbic system."/>
          <p:cNvPicPr>
            <a:picLocks noChangeAspect="1"/>
          </p:cNvPicPr>
          <p:nvPr/>
        </p:nvPicPr>
        <p:blipFill>
          <a:blip r:embed="rId5"/>
          <a:stretch>
            <a:fillRect/>
          </a:stretch>
        </p:blipFill>
        <p:spPr>
          <a:xfrm>
            <a:off x="2231106" y="916774"/>
            <a:ext cx="7153893" cy="5172085"/>
          </a:xfrm>
          <a:prstGeom prst="rect">
            <a:avLst/>
          </a:prstGeom>
        </p:spPr>
      </p:pic>
      <p:sp>
        <p:nvSpPr>
          <p:cNvPr id="7" name="Oval 6">
            <a:extLst>
              <a:ext uri="{FF2B5EF4-FFF2-40B4-BE49-F238E27FC236}">
                <a16:creationId xmlns:a16="http://schemas.microsoft.com/office/drawing/2014/main" id="{3C06332F-E59F-9D51-F834-44C6E52A96AC}"/>
              </a:ext>
              <a:ext uri="{C183D7F6-B498-43B3-948B-1728B52AA6E4}">
                <adec:decorative xmlns:adec="http://schemas.microsoft.com/office/drawing/2017/decorative" val="1"/>
              </a:ext>
            </a:extLst>
          </p:cNvPr>
          <p:cNvSpPr/>
          <p:nvPr/>
        </p:nvSpPr>
        <p:spPr>
          <a:xfrm>
            <a:off x="3609633" y="1932709"/>
            <a:ext cx="1226127" cy="74121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31D7ECA8-8EDD-FDE8-C5E8-D8F715ED1F53}"/>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10087752" y="4031459"/>
            <a:ext cx="2057400" cy="2057400"/>
          </a:xfrm>
          <a:prstGeom prst="ellipse">
            <a:avLst/>
          </a:prstGeom>
        </p:spPr>
      </p:pic>
    </p:spTree>
    <p:extLst>
      <p:ext uri="{BB962C8B-B14F-4D97-AF65-F5344CB8AC3E}">
        <p14:creationId xmlns:p14="http://schemas.microsoft.com/office/powerpoint/2010/main" val="1012855991"/>
      </p:ext>
    </p:extLst>
  </p:cSld>
  <p:clrMapOvr>
    <a:masterClrMapping/>
  </p:clrMapOvr>
  <mc:AlternateContent xmlns:mc="http://schemas.openxmlformats.org/markup-compatibility/2006" xmlns:p14="http://schemas.microsoft.com/office/powerpoint/2010/main">
    <mc:Choice Requires="p14">
      <p:transition spd="slow" p14:dur="2000" advTm="51260"/>
    </mc:Choice>
    <mc:Fallback xmlns="">
      <p:transition spd="slow" advTm="51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328B3EC-93AA-46FD-29E2-C32454C5D92B}"/>
              </a:ext>
            </a:extLst>
          </p:cNvPr>
          <p:cNvSpPr txBox="1">
            <a:spLocks noGrp="1"/>
          </p:cNvSpPr>
          <p:nvPr>
            <p:ph type="title" idx="4294967295"/>
          </p:nvPr>
        </p:nvSpPr>
        <p:spPr>
          <a:xfrm>
            <a:off x="212270" y="96275"/>
            <a:ext cx="11837537"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Physiological Effects of Methamphetamine on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rial" panose="020B0604020202020204"/>
                <a:ea typeface="+mn-ea"/>
                <a:cs typeface="+mn-cs"/>
              </a:rPr>
              <a:t>Cardiovascular and Neurological Systems</a:t>
            </a:r>
          </a:p>
        </p:txBody>
      </p:sp>
      <p:sp>
        <p:nvSpPr>
          <p:cNvPr id="9" name="TextBox 8"/>
          <p:cNvSpPr txBox="1"/>
          <p:nvPr/>
        </p:nvSpPr>
        <p:spPr>
          <a:xfrm flipH="1">
            <a:off x="8335056" y="6368837"/>
            <a:ext cx="3714751" cy="308910"/>
          </a:xfrm>
          <a:prstGeom prst="rect">
            <a:avLst/>
          </a:prstGeom>
          <a:noFill/>
        </p:spPr>
        <p:txBody>
          <a:bodyPr wrap="square" rtlCol="0">
            <a:spAutoFit/>
          </a:bodyPr>
          <a:lstStyle/>
          <a:p>
            <a:r>
              <a:rPr lang="en-US" sz="1400" dirty="0" err="1">
                <a:solidFill>
                  <a:schemeClr val="bg1"/>
                </a:solidFill>
                <a:latin typeface="Arial" panose="020B0604020202020204" pitchFamily="34" charset="0"/>
                <a:cs typeface="Arial" panose="020B0604020202020204" pitchFamily="34" charset="0"/>
              </a:rPr>
              <a:t>Annawald</a:t>
            </a:r>
            <a:r>
              <a:rPr lang="en-US" sz="1400" dirty="0">
                <a:solidFill>
                  <a:schemeClr val="bg1"/>
                </a:solidFill>
                <a:latin typeface="Arial" panose="020B0604020202020204" pitchFamily="34" charset="0"/>
                <a:cs typeface="Arial" panose="020B0604020202020204" pitchFamily="34" charset="0"/>
              </a:rPr>
              <a:t> K et al. (2024) </a:t>
            </a:r>
            <a:r>
              <a:rPr lang="en-US" sz="1400" dirty="0" err="1">
                <a:solidFill>
                  <a:schemeClr val="bg1"/>
                </a:solidFill>
                <a:latin typeface="Arial" panose="020B0604020202020204" pitchFamily="34" charset="0"/>
                <a:cs typeface="Arial" panose="020B0604020202020204" pitchFamily="34" charset="0"/>
              </a:rPr>
              <a:t>Herz</a:t>
            </a:r>
            <a:r>
              <a:rPr lang="en-US" sz="1400" dirty="0">
                <a:solidFill>
                  <a:schemeClr val="bg1"/>
                </a:solidFill>
                <a:latin typeface="Arial" panose="020B0604020202020204" pitchFamily="34" charset="0"/>
                <a:cs typeface="Arial" panose="020B0604020202020204" pitchFamily="34" charset="0"/>
              </a:rPr>
              <a:t> 49:434–440; </a:t>
            </a:r>
          </a:p>
        </p:txBody>
      </p:sp>
      <p:pic>
        <p:nvPicPr>
          <p:cNvPr id="2" name="Picture 1" descr="Diagram showing that methamphetamine can lead to sympathetic activation, high blood pressure, ROS production, inflammation, lowered mitochondrial function, and altered gene expression. It also leads to psychosis, anxiety, depression, stroke, violent behavior, suicidality, cognitive impairment, angina pectoris, elevated blood pressure, myocardial infarction, pulmonary hypertension, dilated cardiomyopathy, and arrhythmias."/>
          <p:cNvPicPr>
            <a:picLocks noChangeAspect="1"/>
          </p:cNvPicPr>
          <p:nvPr/>
        </p:nvPicPr>
        <p:blipFill>
          <a:blip r:embed="rId5"/>
          <a:stretch>
            <a:fillRect/>
          </a:stretch>
        </p:blipFill>
        <p:spPr>
          <a:xfrm>
            <a:off x="2950028" y="1252766"/>
            <a:ext cx="6291943" cy="4820533"/>
          </a:xfrm>
          <a:prstGeom prst="rect">
            <a:avLst/>
          </a:prstGeom>
        </p:spPr>
      </p:pic>
      <p:pic>
        <p:nvPicPr>
          <p:cNvPr id="4" name="Audio 3">
            <a:hlinkClick r:id="" action="ppaction://media"/>
            <a:extLst>
              <a:ext uri="{FF2B5EF4-FFF2-40B4-BE49-F238E27FC236}">
                <a16:creationId xmlns:a16="http://schemas.microsoft.com/office/drawing/2014/main" id="{FC11C8B5-8AD7-962C-83AF-4110CB8214A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t="16667" b="16667"/>
          <a:stretch/>
        </p:blipFill>
        <p:spPr>
          <a:xfrm>
            <a:off x="9922329" y="4163668"/>
            <a:ext cx="2057400" cy="2057400"/>
          </a:xfrm>
          <a:prstGeom prst="ellipse">
            <a:avLst/>
          </a:prstGeom>
        </p:spPr>
      </p:pic>
    </p:spTree>
    <p:extLst>
      <p:ext uri="{BB962C8B-B14F-4D97-AF65-F5344CB8AC3E}">
        <p14:creationId xmlns:p14="http://schemas.microsoft.com/office/powerpoint/2010/main" val="1107287356"/>
      </p:ext>
    </p:extLst>
  </p:cSld>
  <p:clrMapOvr>
    <a:masterClrMapping/>
  </p:clrMapOvr>
  <mc:AlternateContent xmlns:mc="http://schemas.openxmlformats.org/markup-compatibility/2006" xmlns:p14="http://schemas.microsoft.com/office/powerpoint/2010/main">
    <mc:Choice Requires="p14">
      <p:transition spd="slow" p14:dur="2000" advTm="40831"/>
    </mc:Choice>
    <mc:Fallback xmlns="">
      <p:transition spd="slow" advTm="40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PSROTA-R CIP #2 1">
      <a:dk1>
        <a:srgbClr val="494949"/>
      </a:dk1>
      <a:lt1>
        <a:srgbClr val="FFFFFF"/>
      </a:lt1>
      <a:dk2>
        <a:srgbClr val="44546A"/>
      </a:dk2>
      <a:lt2>
        <a:srgbClr val="F3F3F3"/>
      </a:lt2>
      <a:accent1>
        <a:srgbClr val="BAD061"/>
      </a:accent1>
      <a:accent2>
        <a:srgbClr val="81B654"/>
      </a:accent2>
      <a:accent3>
        <a:srgbClr val="58A3B0"/>
      </a:accent3>
      <a:accent4>
        <a:srgbClr val="FB9E4F"/>
      </a:accent4>
      <a:accent5>
        <a:srgbClr val="FDE571"/>
      </a:accent5>
      <a:accent6>
        <a:srgbClr val="494949"/>
      </a:accent6>
      <a:hlink>
        <a:srgbClr val="0563C1"/>
      </a:hlink>
      <a:folHlink>
        <a:srgbClr val="954F72"/>
      </a:folHlink>
    </a:clrScheme>
    <a:fontScheme name="Custom 8">
      <a:majorFont>
        <a:latin typeface="Segoe UI"/>
        <a:ea typeface=""/>
        <a:cs typeface=""/>
      </a:majorFont>
      <a:minorFont>
        <a:latin typeface="Segoe U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rter Template_Heritage Month Presentation" id="{910467CA-E581-43CB-A3F9-242953556B2E}" vid="{325629C9-8C54-4982-A5E7-91DBF3E63BF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3ACE82-BD1C-4CC4-B9C6-7097502B70B7}">
  <ds:schemaRef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microsoft.com/sharepoint/v3"/>
    <ds:schemaRef ds:uri="230e9df3-be65-4c73-a93b-d1236ebd677e"/>
    <ds:schemaRef ds:uri="http://purl.org/dc/terms/"/>
    <ds:schemaRef ds:uri="http://schemas.openxmlformats.org/package/2006/metadata/core-properties"/>
    <ds:schemaRef ds:uri="16c05727-aa75-4e4a-9b5f-8a80a1165891"/>
    <ds:schemaRef ds:uri="http://purl.org/dc/dcmitype/"/>
    <ds:schemaRef ds:uri="71af3243-3dd4-4a8d-8c0d-dd76da1f02a5"/>
    <ds:schemaRef ds:uri="http://www.w3.org/XML/1998/namespace"/>
  </ds:schemaRefs>
</ds:datastoreItem>
</file>

<file path=customXml/itemProps2.xml><?xml version="1.0" encoding="utf-8"?>
<ds:datastoreItem xmlns:ds="http://schemas.openxmlformats.org/officeDocument/2006/customXml" ds:itemID="{A704BC66-A771-492B-8E79-E3C5E33B71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80AD4D6-2712-4EC3-A727-A5652AD67F9C}">
  <ds:schemaRefs>
    <ds:schemaRef ds:uri="http://schemas.microsoft.com/sharepoint/v3/contenttype/forms"/>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
  <TotalTime>54</TotalTime>
  <Words>2015</Words>
  <Application>Microsoft Office PowerPoint</Application>
  <PresentationFormat>Widescreen</PresentationFormat>
  <Paragraphs>138</Paragraphs>
  <Slides>16</Slides>
  <Notes>16</Notes>
  <HiddenSlides>0</HiddenSlides>
  <MMClips>16</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Exercise and Movement in People with Substance Use Disorders Rural Opioid Technical Assistance Course Pacific Southwest Region</vt:lpstr>
      <vt:lpstr>Module 2: Exercise and SUD:     Rationale and Mechanisms  </vt:lpstr>
      <vt:lpstr>Chemical Structure of Dopamine and Stimulants: Amphetamines, Cocaine and MDMA   </vt:lpstr>
      <vt:lpstr>Chemical Structure of Opioids and  Medications to Treat Opioid Use Disorder (MOUD)   </vt:lpstr>
      <vt:lpstr>Dopamine (DA) Levels in the Brain Increase with Natural Rewards and Exogenous Substances</vt:lpstr>
      <vt:lpstr> Brain “On Drugs” (Chronic Misuse) vs. “On Exercise” </vt:lpstr>
      <vt:lpstr>Chronic Stimulant Misuse Decreases Dopamine Receptor (D2) and Frontal Brain Activity </vt:lpstr>
      <vt:lpstr> Neurobiology of Substance Misuse and “Addiction” </vt:lpstr>
      <vt:lpstr>Physiological Effects of Methamphetamine on  Cardiovascular and Neurological Systems</vt:lpstr>
      <vt:lpstr>Cocaine Effects on Cardiovascular and CNS Systems </vt:lpstr>
      <vt:lpstr>Acute and Chronic Effects of Substances  on the Cardiovascular System </vt:lpstr>
      <vt:lpstr>Prenatal Stimulant Exposure and Adult CVD Risk</vt:lpstr>
      <vt:lpstr> Brain “On Drugs” vs. Brain “On Exercise” </vt:lpstr>
      <vt:lpstr>    Exercise May Induce Structural and Functional Plasticity in the Hippocampus </vt:lpstr>
      <vt:lpstr>Exercise May Improve Learning, Memory, Executive Function and Other Brain Processes </vt:lpstr>
      <vt:lpstr>Exercise May Be Most Efficacious in SUD as an Adjunctive Treatment During Early Abstinence   </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Exercise and Movement in People with Substance Use Disorders Rural Opioid Technical Assistance Course Pacific Southwest Region</dc:title>
  <dc:subject/>
  <dc:creator>Nora Nock</dc:creator>
  <cp:keywords/>
  <dc:description/>
  <cp:lastModifiedBy>Cameran Rynearson</cp:lastModifiedBy>
  <cp:revision>25</cp:revision>
  <dcterms:created xsi:type="dcterms:W3CDTF">2021-02-18T07:10:18Z</dcterms:created>
  <dcterms:modified xsi:type="dcterms:W3CDTF">2025-09-26T19:40:27Z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