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7"/>
  </p:notesMasterIdLst>
  <p:sldIdLst>
    <p:sldId id="265" r:id="rId5"/>
    <p:sldId id="266" r:id="rId6"/>
    <p:sldId id="267" r:id="rId7"/>
    <p:sldId id="268" r:id="rId8"/>
    <p:sldId id="269" r:id="rId9"/>
    <p:sldId id="270" r:id="rId10"/>
    <p:sldId id="271" r:id="rId11"/>
    <p:sldId id="272" r:id="rId12"/>
    <p:sldId id="273" r:id="rId13"/>
    <p:sldId id="274" r:id="rId14"/>
    <p:sldId id="275" r:id="rId15"/>
    <p:sldId id="276"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FE4387"/>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122C7-4ED7-4FBB-A3CC-36474D3546A3}" v="49" dt="2025-09-26T19:39:20.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9" autoAdjust="0"/>
    <p:restoredTop sz="94658" autoAdjust="0"/>
  </p:normalViewPr>
  <p:slideViewPr>
    <p:cSldViewPr snapToGrid="0">
      <p:cViewPr varScale="1">
        <p:scale>
          <a:sx n="59" d="100"/>
          <a:sy n="59" d="100"/>
        </p:scale>
        <p:origin x="192" y="52"/>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an Rynearson" userId="WI2BByrGEIWhYKMiqnkTgcgqFNbfSHjHHQP2zr00Fms=" providerId="None" clId="Web-{E4D122C7-4ED7-4FBB-A3CC-36474D3546A3}"/>
    <pc:docChg chg="modSld">
      <pc:chgData name="Cameran Rynearson" userId="WI2BByrGEIWhYKMiqnkTgcgqFNbfSHjHHQP2zr00Fms=" providerId="None" clId="Web-{E4D122C7-4ED7-4FBB-A3CC-36474D3546A3}" dt="2025-09-26T19:39:20.226" v="48"/>
      <pc:docMkLst>
        <pc:docMk/>
      </pc:docMkLst>
      <pc:sldChg chg="modSp">
        <pc:chgData name="Cameran Rynearson" userId="WI2BByrGEIWhYKMiqnkTgcgqFNbfSHjHHQP2zr00Fms=" providerId="None" clId="Web-{E4D122C7-4ED7-4FBB-A3CC-36474D3546A3}" dt="2025-09-26T19:38:14.741" v="10"/>
        <pc:sldMkLst>
          <pc:docMk/>
          <pc:sldMk cId="1510856058" sldId="273"/>
        </pc:sldMkLst>
        <pc:graphicFrameChg chg="mod">
          <ac:chgData name="Cameran Rynearson" userId="WI2BByrGEIWhYKMiqnkTgcgqFNbfSHjHHQP2zr00Fms=" providerId="None" clId="Web-{E4D122C7-4ED7-4FBB-A3CC-36474D3546A3}" dt="2025-09-26T19:38:14.741" v="10"/>
          <ac:graphicFrameMkLst>
            <pc:docMk/>
            <pc:sldMk cId="1510856058" sldId="273"/>
            <ac:graphicFrameMk id="6" creationId="{1AF9ED70-9073-A012-FD56-07A519DC54C4}"/>
          </ac:graphicFrameMkLst>
        </pc:graphicFrameChg>
      </pc:sldChg>
      <pc:sldChg chg="modSp">
        <pc:chgData name="Cameran Rynearson" userId="WI2BByrGEIWhYKMiqnkTgcgqFNbfSHjHHQP2zr00Fms=" providerId="None" clId="Web-{E4D122C7-4ED7-4FBB-A3CC-36474D3546A3}" dt="2025-09-26T19:39:20.226" v="48"/>
        <pc:sldMkLst>
          <pc:docMk/>
          <pc:sldMk cId="2675652043" sldId="275"/>
        </pc:sldMkLst>
        <pc:graphicFrameChg chg="mod">
          <ac:chgData name="Cameran Rynearson" userId="WI2BByrGEIWhYKMiqnkTgcgqFNbfSHjHHQP2zr00Fms=" providerId="None" clId="Web-{E4D122C7-4ED7-4FBB-A3CC-36474D3546A3}" dt="2025-09-26T19:39:20.226" v="48"/>
          <ac:graphicFrameMkLst>
            <pc:docMk/>
            <pc:sldMk cId="2675652043" sldId="275"/>
            <ac:graphicFrameMk id="3" creationId="{031E45A6-BEE2-DFF7-629E-71D95D88B11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-Welcome to</a:t>
            </a:r>
            <a:r>
              <a:rPr lang="en-US" baseline="0" dirty="0"/>
              <a:t>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There is at least one study shown here that shows acute or a single bout of exercise decreases cravings for alcohol  </a:t>
            </a:r>
          </a:p>
          <a:p>
            <a:pPr marL="171450" indent="-171450">
              <a:buFontTx/>
              <a:buChar char="-"/>
            </a:pPr>
            <a:r>
              <a:rPr lang="en-US" baseline="0" dirty="0"/>
              <a:t>And improves mood and anxiety in people with an alcohol use disorder </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10</a:t>
            </a:fld>
            <a:endParaRPr lang="en-US"/>
          </a:p>
        </p:txBody>
      </p:sp>
    </p:spTree>
    <p:extLst>
      <p:ext uri="{BB962C8B-B14F-4D97-AF65-F5344CB8AC3E}">
        <p14:creationId xmlns:p14="http://schemas.microsoft.com/office/powerpoint/2010/main" val="210297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in people with a </a:t>
            </a:r>
            <a:r>
              <a:rPr lang="en-US" u="sng" baseline="0" dirty="0"/>
              <a:t>methamphetamine</a:t>
            </a:r>
            <a:r>
              <a:rPr lang="en-US" baseline="0" dirty="0"/>
              <a:t> use disorder, which is a stimulant,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Exercise has been shown to increase abstinence as well as decrease cravings, depression and anxiety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improve fitness </a:t>
            </a:r>
            <a:endParaRPr lang="en-US" dirty="0"/>
          </a:p>
        </p:txBody>
      </p:sp>
      <p:sp>
        <p:nvSpPr>
          <p:cNvPr id="4" name="Slide Number Placeholder 3"/>
          <p:cNvSpPr>
            <a:spLocks noGrp="1"/>
          </p:cNvSpPr>
          <p:nvPr>
            <p:ph type="sldNum" sz="quarter" idx="5"/>
          </p:nvPr>
        </p:nvSpPr>
        <p:spPr/>
        <p:txBody>
          <a:bodyPr/>
          <a:lstStyle/>
          <a:p>
            <a:fld id="{1CA38389-7543-495B-99CC-E547603BF098}" type="slidenum">
              <a:rPr lang="en-US" smtClean="0"/>
              <a:t>11</a:t>
            </a:fld>
            <a:endParaRPr lang="en-US"/>
          </a:p>
        </p:txBody>
      </p:sp>
    </p:spTree>
    <p:extLst>
      <p:ext uri="{BB962C8B-B14F-4D97-AF65-F5344CB8AC3E}">
        <p14:creationId xmlns:p14="http://schemas.microsoft.com/office/powerpoint/2010/main" val="173935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 summary, although there is a fair amount of evidence showing that exercise improves abstinence and decreases anxiety &amp; depression in people with SUD collectively</a:t>
            </a:r>
          </a:p>
          <a:p>
            <a:pPr marL="171450" indent="-171450">
              <a:buFontTx/>
              <a:buChar char="-"/>
            </a:pPr>
            <a:r>
              <a:rPr lang="en-US" baseline="0" dirty="0"/>
              <a:t>we do not currently have enough large, well done studies in people with opioid use disorders and other specific substances to draw conclusions about whether or not there are differences in effects by types of substances</a:t>
            </a:r>
          </a:p>
          <a:p>
            <a:pPr marL="171450" indent="-171450">
              <a:buFontTx/>
              <a:buChar char="-"/>
            </a:pPr>
            <a:r>
              <a:rPr lang="en-US" baseline="0" dirty="0"/>
              <a:t>We also do not have enough evidence </a:t>
            </a:r>
            <a:r>
              <a:rPr lang="en-US" dirty="0"/>
              <a:t>to determine if exercise can improve </a:t>
            </a:r>
            <a:r>
              <a:rPr lang="en-US" u="sng" dirty="0"/>
              <a:t>cravings</a:t>
            </a:r>
            <a:r>
              <a:rPr lang="en-US" dirty="0"/>
              <a:t> ,</a:t>
            </a:r>
            <a:r>
              <a:rPr lang="en-US" baseline="0" dirty="0"/>
              <a:t> quality of life and other </a:t>
            </a:r>
            <a:r>
              <a:rPr lang="en-US" dirty="0"/>
              <a:t>outcomes for these specific substances</a:t>
            </a:r>
            <a:endParaRPr lang="en-US" baseline="0" dirty="0"/>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12</a:t>
            </a:fld>
            <a:endParaRPr lang="en-US"/>
          </a:p>
        </p:txBody>
      </p:sp>
    </p:spTree>
    <p:extLst>
      <p:ext uri="{BB962C8B-B14F-4D97-AF65-F5344CB8AC3E}">
        <p14:creationId xmlns:p14="http://schemas.microsoft.com/office/powerpoint/2010/main" val="12676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We will start with the current evidence for promoting exercise in people with a substance use disorder </a:t>
            </a:r>
          </a:p>
          <a:p>
            <a:pPr marL="171450" indent="-171450">
              <a:buFontTx/>
              <a:buChar char="-"/>
            </a:pPr>
            <a:r>
              <a:rPr lang="en-US" baseline="0" dirty="0"/>
              <a:t>Then discuss the underlying mechanisms</a:t>
            </a:r>
          </a:p>
          <a:p>
            <a:pPr marL="171450" indent="-171450">
              <a:buFontTx/>
              <a:buChar char="-"/>
            </a:pPr>
            <a:r>
              <a:rPr lang="en-US" baseline="0" dirty="0"/>
              <a:t>And cover Exercise Prescriptions and </a:t>
            </a:r>
          </a:p>
          <a:p>
            <a:pPr marL="171450" indent="-171450">
              <a:buFontTx/>
              <a:buChar char="-"/>
            </a:pPr>
            <a:r>
              <a:rPr lang="en-US" baseline="0" dirty="0"/>
              <a:t>Special Considerations needed for people with substance use disorders </a:t>
            </a:r>
          </a:p>
          <a:p>
            <a:pPr marL="171450" indent="-171450">
              <a:buFontTx/>
              <a:buChar char="-"/>
            </a:pPr>
            <a:r>
              <a:rPr lang="en-US" baseline="0" dirty="0"/>
              <a:t>Then we will discuss a recent “Call to Action” and provide a “take home” summary of key aspects covered</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233478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First, we will look at the evidence with substance use disorders collectively </a:t>
            </a:r>
          </a:p>
          <a:p>
            <a:pPr marL="171450" indent="-171450">
              <a:buFontTx/>
              <a:buChar char="-"/>
            </a:pPr>
            <a:r>
              <a:rPr lang="en-US" baseline="0" dirty="0"/>
              <a:t>and then examine evidence with some specific types of substances including </a:t>
            </a:r>
            <a:r>
              <a:rPr lang="en-US" sz="1200" kern="1200" baseline="0" dirty="0">
                <a:solidFill>
                  <a:schemeClr val="tx1"/>
                </a:solidFill>
                <a:effectLst/>
                <a:latin typeface="+mn-lt"/>
                <a:ea typeface="+mn-ea"/>
                <a:cs typeface="+mn-cs"/>
              </a:rPr>
              <a:t>alcohol and methamphetamines</a:t>
            </a:r>
            <a:endParaRPr lang="en-US" baseline="0" dirty="0"/>
          </a:p>
        </p:txBody>
      </p:sp>
      <p:sp>
        <p:nvSpPr>
          <p:cNvPr id="4" name="Slide Number Placeholder 3"/>
          <p:cNvSpPr>
            <a:spLocks noGrp="1"/>
          </p:cNvSpPr>
          <p:nvPr>
            <p:ph type="sldNum" sz="quarter" idx="10"/>
          </p:nvPr>
        </p:nvSpPr>
        <p:spPr/>
        <p:txBody>
          <a:bodyPr/>
          <a:lstStyle/>
          <a:p>
            <a:fld id="{58B991B3-8A4D-4CBE-BE7B-BD0CA56577FD}" type="slidenum">
              <a:rPr lang="en-US" smtClean="0"/>
              <a:t>3</a:t>
            </a:fld>
            <a:endParaRPr lang="en-US"/>
          </a:p>
        </p:txBody>
      </p:sp>
    </p:spTree>
    <p:extLst>
      <p:ext uri="{BB962C8B-B14F-4D97-AF65-F5344CB8AC3E}">
        <p14:creationId xmlns:p14="http://schemas.microsoft.com/office/powerpoint/2010/main" val="169777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 will present evidence from </a:t>
            </a:r>
            <a:r>
              <a:rPr lang="en-US" dirty="0"/>
              <a:t>systematic</a:t>
            </a:r>
            <a:r>
              <a:rPr lang="en-US" baseline="0" dirty="0"/>
              <a:t> reviews and “meta analyses”</a:t>
            </a:r>
          </a:p>
          <a:p>
            <a:pPr marL="171450" indent="-171450">
              <a:buFontTx/>
              <a:buChar char="-"/>
            </a:pPr>
            <a:r>
              <a:rPr lang="en-US" baseline="0" dirty="0"/>
              <a:t>For those that might not be familiar, a meta analysis is different than a systematic review in that a meta analysis uses statistical methods to summarize the collective evidence and calculates a “summary effect” estimate </a:t>
            </a:r>
          </a:p>
          <a:p>
            <a:pPr marL="171450" indent="-171450">
              <a:buFontTx/>
              <a:buChar char="-"/>
            </a:pPr>
            <a:r>
              <a:rPr lang="en-US" baseline="0" dirty="0"/>
              <a:t>The summary effect estimate basically tells us how robust and similar results are across studies and the confidence intervals tell us how precise this estimate is  </a:t>
            </a:r>
          </a:p>
        </p:txBody>
      </p:sp>
      <p:sp>
        <p:nvSpPr>
          <p:cNvPr id="4" name="Slide Number Placeholder 3"/>
          <p:cNvSpPr>
            <a:spLocks noGrp="1"/>
          </p:cNvSpPr>
          <p:nvPr>
            <p:ph type="sldNum" sz="quarter" idx="10"/>
          </p:nvPr>
        </p:nvSpPr>
        <p:spPr/>
        <p:txBody>
          <a:bodyPr/>
          <a:lstStyle/>
          <a:p>
            <a:fld id="{58B991B3-8A4D-4CBE-BE7B-BD0CA56577FD}" type="slidenum">
              <a:rPr lang="en-US" smtClean="0"/>
              <a:t>4</a:t>
            </a:fld>
            <a:endParaRPr lang="en-US"/>
          </a:p>
        </p:txBody>
      </p:sp>
    </p:spTree>
    <p:extLst>
      <p:ext uri="{BB962C8B-B14F-4D97-AF65-F5344CB8AC3E}">
        <p14:creationId xmlns:p14="http://schemas.microsoft.com/office/powerpoint/2010/main" val="396829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An important product of a meta analysis is the “forest plot”  </a:t>
            </a:r>
          </a:p>
          <a:p>
            <a:pPr marL="171450" indent="-171450">
              <a:buFontTx/>
              <a:buChar char="-"/>
            </a:pPr>
            <a:r>
              <a:rPr lang="en-US" baseline="0" dirty="0"/>
              <a:t>An example of the forest plot is shown on the left panel </a:t>
            </a:r>
          </a:p>
          <a:p>
            <a:pPr marL="171450" indent="-171450">
              <a:buFontTx/>
              <a:buChar char="-"/>
            </a:pPr>
            <a:r>
              <a:rPr lang="en-US" baseline="0" dirty="0"/>
              <a:t>You can see each individual study’s author &amp; year is followed by information on the study sample size </a:t>
            </a:r>
          </a:p>
          <a:p>
            <a:pPr marL="171450" indent="-171450">
              <a:buFontTx/>
              <a:buChar char="-"/>
            </a:pPr>
            <a:r>
              <a:rPr lang="en-US" baseline="0" dirty="0"/>
              <a:t>Then, the results from each study are shown on a horizontal line followed by the actual individual effect estimates and CIs </a:t>
            </a:r>
          </a:p>
          <a:p>
            <a:pPr marL="171450" indent="-171450">
              <a:buFontTx/>
              <a:buChar char="-"/>
            </a:pPr>
            <a:r>
              <a:rPr lang="en-US" baseline="0" dirty="0"/>
              <a:t>The “W” is the weight each study has in the overall “summary effect estimate”</a:t>
            </a:r>
          </a:p>
          <a:p>
            <a:pPr marL="171450" indent="-171450">
              <a:buFontTx/>
              <a:buChar char="-"/>
            </a:pPr>
            <a:r>
              <a:rPr lang="en-US" baseline="0" dirty="0"/>
              <a:t>And the “summary effect estimate“ in shown in bold text at the bottom on the right hand side of the figure </a:t>
            </a:r>
          </a:p>
          <a:p>
            <a:pPr marL="0" indent="0">
              <a:buFontTx/>
              <a:buNone/>
            </a:pPr>
            <a:r>
              <a:rPr lang="en-US" baseline="0" dirty="0"/>
              <a:t>-   in this case, the Summary Effect Estimate is 1.69 and the confidence intervals are 1.44 and 1.99 </a:t>
            </a:r>
          </a:p>
          <a:p>
            <a:pPr marL="171450" indent="-171450">
              <a:buFontTx/>
              <a:buChar char="-"/>
            </a:pPr>
            <a:r>
              <a:rPr lang="en-US" baseline="0" dirty="0"/>
              <a:t>this summary effect is considered “statistically significant” because the Confidence Intervals do NOT cross the solid vertical line, which represents the null hypothesis   </a:t>
            </a:r>
          </a:p>
          <a:p>
            <a:pPr marL="171450" indent="-171450">
              <a:buFontTx/>
              <a:buChar char="-"/>
            </a:pPr>
            <a:r>
              <a:rPr lang="en-US" baseline="0" dirty="0"/>
              <a:t>So, in summary, we can conclude from this meta analysis that Exercise compared to not exercising INCREASES drug Abstinence by 69% </a:t>
            </a:r>
          </a:p>
          <a:p>
            <a:pPr marL="171450" indent="-171450">
              <a:buFontTx/>
              <a:buChar char="-"/>
            </a:pPr>
            <a:r>
              <a:rPr lang="en-US" baseline="0" dirty="0"/>
              <a:t>In the figures on the right hand side, we see that the Summary Effect Estimate &amp; the Confidence Intervals are to the left of the vertical line </a:t>
            </a:r>
          </a:p>
          <a:p>
            <a:pPr marL="171450" indent="-171450">
              <a:buFontTx/>
              <a:buChar char="-"/>
            </a:pPr>
            <a:r>
              <a:rPr lang="en-US" baseline="0" dirty="0"/>
              <a:t>Here, we conclude that Exercise DECREASES Anxiety in people with SUD by 31% </a:t>
            </a:r>
          </a:p>
          <a:p>
            <a:pPr marL="171450" indent="-171450">
              <a:buFontTx/>
              <a:buChar char="-"/>
            </a:pPr>
            <a:r>
              <a:rPr lang="en-US" baseline="0" dirty="0"/>
              <a:t>And exercise DECREASES Depression in people with SUD by 47%</a:t>
            </a:r>
          </a:p>
          <a:p>
            <a:pPr marL="171450" indent="-171450">
              <a:buFontTx/>
              <a:buChar char="-"/>
            </a:pPr>
            <a:r>
              <a:rPr lang="en-US" dirty="0"/>
              <a:t>All of these results are “statistically significant” because the CIs for the Summary</a:t>
            </a:r>
            <a:r>
              <a:rPr lang="en-US" baseline="0" dirty="0"/>
              <a:t> Effect Estimate </a:t>
            </a:r>
            <a:r>
              <a:rPr lang="en-US" dirty="0"/>
              <a:t>do not cross the vertical line</a:t>
            </a:r>
            <a:endParaRPr lang="en-US" baseline="0" dirty="0"/>
          </a:p>
        </p:txBody>
      </p:sp>
      <p:sp>
        <p:nvSpPr>
          <p:cNvPr id="4" name="Slide Number Placeholder 3"/>
          <p:cNvSpPr>
            <a:spLocks noGrp="1"/>
          </p:cNvSpPr>
          <p:nvPr>
            <p:ph type="sldNum" sz="quarter" idx="10"/>
          </p:nvPr>
        </p:nvSpPr>
        <p:spPr/>
        <p:txBody>
          <a:bodyPr/>
          <a:lstStyle/>
          <a:p>
            <a:fld id="{98C46870-62E8-46C2-959B-E0AFD6E6AA6E}" type="slidenum">
              <a:rPr lang="en-US" smtClean="0"/>
              <a:t>5</a:t>
            </a:fld>
            <a:endParaRPr lang="en-US"/>
          </a:p>
        </p:txBody>
      </p:sp>
    </p:spTree>
    <p:extLst>
      <p:ext uri="{BB962C8B-B14F-4D97-AF65-F5344CB8AC3E}">
        <p14:creationId xmlns:p14="http://schemas.microsoft.com/office/powerpoint/2010/main" val="329573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Here is another meta analysis published earlier this year that shows that exercise helps to improve cognitive levels in people with SUD [by 52%]</a:t>
            </a:r>
          </a:p>
          <a:p>
            <a:pPr marL="171450" indent="-171450">
              <a:buFontTx/>
              <a:buChar char="-"/>
            </a:pPr>
            <a:r>
              <a:rPr lang="en-US" baseline="0" dirty="0"/>
              <a:t>and confirms previous evidence that exercise decreases anxiety &amp; depression in people with SUD [by 73% and 67%, respectively]</a:t>
            </a:r>
          </a:p>
          <a:p>
            <a:pPr marL="171450" indent="-171450">
              <a:buFontTx/>
              <a:buChar char="-"/>
            </a:pPr>
            <a:r>
              <a:rPr lang="en-US" baseline="0" dirty="0"/>
              <a:t>And all of these results are “statistically significant” because the confidence intervals do not cross the vertical line </a:t>
            </a:r>
          </a:p>
        </p:txBody>
      </p:sp>
      <p:sp>
        <p:nvSpPr>
          <p:cNvPr id="4" name="Slide Number Placeholder 3"/>
          <p:cNvSpPr>
            <a:spLocks noGrp="1"/>
          </p:cNvSpPr>
          <p:nvPr>
            <p:ph type="sldNum" sz="quarter" idx="10"/>
          </p:nvPr>
        </p:nvSpPr>
        <p:spPr/>
        <p:txBody>
          <a:bodyPr/>
          <a:lstStyle/>
          <a:p>
            <a:fld id="{98C46870-62E8-46C2-959B-E0AFD6E6AA6E}" type="slidenum">
              <a:rPr lang="en-US" smtClean="0"/>
              <a:t>6</a:t>
            </a:fld>
            <a:endParaRPr lang="en-US"/>
          </a:p>
        </p:txBody>
      </p:sp>
    </p:spTree>
    <p:extLst>
      <p:ext uri="{BB962C8B-B14F-4D97-AF65-F5344CB8AC3E}">
        <p14:creationId xmlns:p14="http://schemas.microsoft.com/office/powerpoint/2010/main" val="402292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is another meta analysis that shows exercise improves social and emotional domains of quality of life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that exercise improves physical function and pain in people with SUD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98C46870-62E8-46C2-959B-E0AFD6E6AA6E}" type="slidenum">
              <a:rPr lang="en-US" smtClean="0"/>
              <a:t>7</a:t>
            </a:fld>
            <a:endParaRPr lang="en-US"/>
          </a:p>
        </p:txBody>
      </p:sp>
    </p:spTree>
    <p:extLst>
      <p:ext uri="{BB962C8B-B14F-4D97-AF65-F5344CB8AC3E}">
        <p14:creationId xmlns:p14="http://schemas.microsoft.com/office/powerpoint/2010/main" val="200845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 terms of specific substances, people with </a:t>
            </a:r>
            <a:r>
              <a:rPr lang="en-US" u="sng" baseline="0" dirty="0"/>
              <a:t>alcohol</a:t>
            </a:r>
            <a:r>
              <a:rPr lang="en-US" baseline="0" dirty="0"/>
              <a:t> use disorders have been the most well studied</a:t>
            </a:r>
          </a:p>
          <a:p>
            <a:pPr marL="171450" indent="-171450">
              <a:buFontTx/>
              <a:buChar char="-"/>
            </a:pPr>
            <a:r>
              <a:rPr lang="en-US" baseline="0" dirty="0"/>
              <a:t>This meta analysis shows that exercise decreases drinking volume [By 30%] &amp; improves fitness [by 64%] in people with AUD </a:t>
            </a:r>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8</a:t>
            </a:fld>
            <a:endParaRPr lang="en-US"/>
          </a:p>
        </p:txBody>
      </p:sp>
    </p:spTree>
    <p:extLst>
      <p:ext uri="{BB962C8B-B14F-4D97-AF65-F5344CB8AC3E}">
        <p14:creationId xmlns:p14="http://schemas.microsoft.com/office/powerpoint/2010/main" val="381844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solidFill>
                  <a:schemeClr val="tx1"/>
                </a:solidFill>
                <a:effectLst/>
                <a:latin typeface="+mn-lt"/>
                <a:ea typeface="+mn-ea"/>
                <a:cs typeface="+mn-cs"/>
              </a:rPr>
              <a:t>other individual studies also show that exercise increases abstinence from alcohol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solidFill>
                  <a:schemeClr val="tx1"/>
                </a:solidFill>
                <a:effectLst/>
                <a:latin typeface="+mn-lt"/>
                <a:ea typeface="+mn-ea"/>
                <a:cs typeface="+mn-cs"/>
              </a:rPr>
              <a:t>and confirm that exercise improves fitness in people with an alcohol use disorder </a:t>
            </a:r>
          </a:p>
          <a:p>
            <a:endParaRPr lang="en-US" dirty="0"/>
          </a:p>
        </p:txBody>
      </p:sp>
      <p:sp>
        <p:nvSpPr>
          <p:cNvPr id="4" name="Slide Number Placeholder 3"/>
          <p:cNvSpPr>
            <a:spLocks noGrp="1"/>
          </p:cNvSpPr>
          <p:nvPr>
            <p:ph type="sldNum" sz="quarter" idx="5"/>
          </p:nvPr>
        </p:nvSpPr>
        <p:spPr/>
        <p:txBody>
          <a:bodyPr/>
          <a:lstStyle/>
          <a:p>
            <a:fld id="{1CA38389-7543-495B-99CC-E547603BF098}" type="slidenum">
              <a:rPr lang="en-US" smtClean="0"/>
              <a:t>9</a:t>
            </a:fld>
            <a:endParaRPr lang="en-US"/>
          </a:p>
        </p:txBody>
      </p:sp>
    </p:spTree>
    <p:extLst>
      <p:ext uri="{BB962C8B-B14F-4D97-AF65-F5344CB8AC3E}">
        <p14:creationId xmlns:p14="http://schemas.microsoft.com/office/powerpoint/2010/main" val="172263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 bike">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295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153405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An icon of a bike">
            <a:extLst>
              <a:ext uri="{FF2B5EF4-FFF2-40B4-BE49-F238E27FC236}">
                <a16:creationId xmlns:a16="http://schemas.microsoft.com/office/drawing/2014/main" id="{BE7F2A72-D211-D539-2591-E2FF0A2E718E}"/>
              </a:ext>
            </a:extLst>
          </p:cNvPr>
          <p:cNvPicPr>
            <a:picLocks noChangeAspect="1"/>
          </p:cNvPicPr>
          <p:nvPr userDrawn="1"/>
        </p:nvPicPr>
        <p:blipFill>
          <a:blip r:embed="rId5"/>
          <a:stretch>
            <a:fill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8CE7E6A5-A33E-F11B-568E-660730660A1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FC91480A-C095-F169-D5F2-466E0AC2F5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5"/>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6"/>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7"/>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20" r:id="rId10"/>
    <p:sldLayoutId id="2147483721"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1.xml"/><Relationship Id="rId7" Type="http://schemas.openxmlformats.org/officeDocument/2006/relationships/image" Target="../media/image15.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11.xml"/><Relationship Id="rId7" Type="http://schemas.openxmlformats.org/officeDocument/2006/relationships/image" Target="../media/image18.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notesSlide" Target="../notesSlides/notesSlide7.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a:extLst>
              <a:ext uri="{FF2B5EF4-FFF2-40B4-BE49-F238E27FC236}">
                <a16:creationId xmlns:a16="http://schemas.microsoft.com/office/drawing/2014/main" id="{27A3BC49-7D2A-34ED-27D1-3D7884F49A8F}"/>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a:extLst>
              <a:ext uri="{FF2B5EF4-FFF2-40B4-BE49-F238E27FC236}">
                <a16:creationId xmlns:a16="http://schemas.microsoft.com/office/drawing/2014/main" id="{11D22D77-3B05-5A41-9A0B-A905BAFB34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a:extLst>
              <a:ext uri="{FF2B5EF4-FFF2-40B4-BE49-F238E27FC236}">
                <a16:creationId xmlns:a16="http://schemas.microsoft.com/office/drawing/2014/main" id="{15275F6D-70CA-70BC-5A9D-7D838FBB204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E52BAC8-20E4-E1A6-9466-4A6EB0CD1FB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3232821" y="3239390"/>
            <a:ext cx="2057400" cy="2057400"/>
          </a:xfrm>
          <a:prstGeom prst="ellipse">
            <a:avLst/>
          </a:prstGeom>
        </p:spPr>
      </p:pic>
    </p:spTree>
    <p:extLst>
      <p:ext uri="{BB962C8B-B14F-4D97-AF65-F5344CB8AC3E}">
        <p14:creationId xmlns:p14="http://schemas.microsoft.com/office/powerpoint/2010/main" val="721817438"/>
      </p:ext>
    </p:extLst>
  </p:cSld>
  <p:clrMapOvr>
    <a:masterClrMapping/>
  </p:clrMapOvr>
  <mc:AlternateContent xmlns:mc="http://schemas.openxmlformats.org/markup-compatibility/2006" xmlns:p14="http://schemas.microsoft.com/office/powerpoint/2010/main">
    <mc:Choice Requires="p14">
      <p:transition spd="slow" p14:dur="2000" advTm="7288"/>
    </mc:Choice>
    <mc:Fallback xmlns="">
      <p:transition spd="slow" advTm="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txBox="1">
            <a:spLocks noGrp="1"/>
          </p:cNvSpPr>
          <p:nvPr>
            <p:ph type="title"/>
          </p:nvPr>
        </p:nvSpPr>
        <p:spPr>
          <a:xfrm>
            <a:off x="2742805" y="3136722"/>
            <a:ext cx="167944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Mood</a:t>
            </a:r>
          </a:p>
        </p:txBody>
      </p:sp>
      <p:pic>
        <p:nvPicPr>
          <p:cNvPr id="10" name="Content Placeholder 9">
            <a:extLst>
              <a:ext uri="{FF2B5EF4-FFF2-40B4-BE49-F238E27FC236}">
                <a16:creationId xmlns:a16="http://schemas.microsoft.com/office/drawing/2014/main" id="{84D348E3-146C-5DAC-14A8-061B39D4FBE4}"/>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p:pic>
      <p:pic>
        <p:nvPicPr>
          <p:cNvPr id="12" name="Picture 11" descr="A chart showing a decrease in anxiety after exercise among people with alcohol use disorder.">
            <a:extLst>
              <a:ext uri="{FF2B5EF4-FFF2-40B4-BE49-F238E27FC236}">
                <a16:creationId xmlns:a16="http://schemas.microsoft.com/office/drawing/2014/main" id="{5C437937-6062-ED3A-18DD-E206DE8D5327}"/>
              </a:ext>
            </a:extLst>
          </p:cNvPr>
          <p:cNvPicPr>
            <a:picLocks noChangeAspect="1"/>
          </p:cNvPicPr>
          <p:nvPr/>
        </p:nvPicPr>
        <p:blipFill>
          <a:blip r:embed="rId6"/>
          <a:stretch>
            <a:fillRect/>
          </a:stretch>
        </p:blipFill>
        <p:spPr>
          <a:xfrm>
            <a:off x="6801933" y="827765"/>
            <a:ext cx="4960722" cy="2459040"/>
          </a:xfrm>
          <a:prstGeom prst="rect">
            <a:avLst/>
          </a:prstGeom>
        </p:spPr>
      </p:pic>
      <p:pic>
        <p:nvPicPr>
          <p:cNvPr id="14" name="Picture 13" descr="A chart showing a decrease in cravings after exercise among people with alcohol use disorder.">
            <a:extLst>
              <a:ext uri="{FF2B5EF4-FFF2-40B4-BE49-F238E27FC236}">
                <a16:creationId xmlns:a16="http://schemas.microsoft.com/office/drawing/2014/main" id="{E67E1257-24C1-BC3D-4388-0470A32594FC}"/>
              </a:ext>
            </a:extLst>
          </p:cNvPr>
          <p:cNvPicPr>
            <a:picLocks noChangeAspect="1"/>
          </p:cNvPicPr>
          <p:nvPr/>
        </p:nvPicPr>
        <p:blipFill>
          <a:blip r:embed="rId7"/>
          <a:stretch>
            <a:fillRect/>
          </a:stretch>
        </p:blipFill>
        <p:spPr>
          <a:xfrm>
            <a:off x="3667405" y="3678689"/>
            <a:ext cx="6110036" cy="2347309"/>
          </a:xfrm>
          <a:prstGeom prst="rect">
            <a:avLst/>
          </a:prstGeom>
        </p:spPr>
      </p:pic>
      <p:sp>
        <p:nvSpPr>
          <p:cNvPr id="20" name="Title 1">
            <a:extLst>
              <a:ext uri="{FF2B5EF4-FFF2-40B4-BE49-F238E27FC236}">
                <a16:creationId xmlns:a16="http://schemas.microsoft.com/office/drawing/2014/main" id="{95FB41A5-83FA-8142-9A93-C338A784FB1F}"/>
              </a:ext>
            </a:extLst>
          </p:cNvPr>
          <p:cNvSpPr txBox="1">
            <a:spLocks/>
          </p:cNvSpPr>
          <p:nvPr/>
        </p:nvSpPr>
        <p:spPr>
          <a:xfrm>
            <a:off x="7392201" y="6452997"/>
            <a:ext cx="4721679" cy="47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lumMod val="50000"/>
                  </a:schemeClr>
                </a:solidFill>
                <a:latin typeface="Arial" panose="020B0604020202020204" pitchFamily="34" charset="0"/>
                <a:cs typeface="Arial" panose="020B0604020202020204" pitchFamily="34" charset="0"/>
              </a:rPr>
              <a:t>Brown et al. (2016) </a:t>
            </a:r>
            <a:r>
              <a:rPr lang="en-US" sz="1600" dirty="0" err="1">
                <a:solidFill>
                  <a:schemeClr val="bg1">
                    <a:lumMod val="50000"/>
                  </a:schemeClr>
                </a:solidFill>
                <a:latin typeface="Arial" panose="020B0604020202020204" pitchFamily="34" charset="0"/>
                <a:cs typeface="Arial" panose="020B0604020202020204" pitchFamily="34" charset="0"/>
              </a:rPr>
              <a:t>Ment</a:t>
            </a:r>
            <a:r>
              <a:rPr lang="en-US" sz="1600" dirty="0">
                <a:solidFill>
                  <a:schemeClr val="bg1">
                    <a:lumMod val="50000"/>
                  </a:schemeClr>
                </a:solidFill>
                <a:latin typeface="Arial" panose="020B0604020202020204" pitchFamily="34" charset="0"/>
                <a:cs typeface="Arial" panose="020B0604020202020204" pitchFamily="34" charset="0"/>
              </a:rPr>
              <a:t> Health </a:t>
            </a:r>
            <a:r>
              <a:rPr lang="en-US" sz="1600" dirty="0" err="1">
                <a:solidFill>
                  <a:schemeClr val="bg1">
                    <a:lumMod val="50000"/>
                  </a:schemeClr>
                </a:solidFill>
                <a:latin typeface="Arial" panose="020B0604020202020204" pitchFamily="34" charset="0"/>
                <a:cs typeface="Arial" panose="020B0604020202020204" pitchFamily="34" charset="0"/>
              </a:rPr>
              <a:t>Phys</a:t>
            </a:r>
            <a:r>
              <a:rPr lang="en-US" sz="1600" dirty="0">
                <a:solidFill>
                  <a:schemeClr val="bg1">
                    <a:lumMod val="50000"/>
                  </a:schemeClr>
                </a:solidFill>
                <a:latin typeface="Arial" panose="020B0604020202020204" pitchFamily="34" charset="0"/>
                <a:cs typeface="Arial" panose="020B0604020202020204" pitchFamily="34" charset="0"/>
              </a:rPr>
              <a:t> Act. 11:1-6</a:t>
            </a:r>
          </a:p>
          <a:p>
            <a:pPr algn="ctr"/>
            <a:endParaRPr lang="el-GR" sz="2000" dirty="0"/>
          </a:p>
        </p:txBody>
      </p:sp>
      <p:sp>
        <p:nvSpPr>
          <p:cNvPr id="9" name="TextBox 8"/>
          <p:cNvSpPr txBox="1"/>
          <p:nvPr/>
        </p:nvSpPr>
        <p:spPr>
          <a:xfrm>
            <a:off x="1717041" y="162139"/>
            <a:ext cx="9143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Exercise and Alcohol </a:t>
            </a:r>
            <a:r>
              <a:rPr kumimoji="0" lang="en-US" sz="32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Use Disorder (AUD)</a:t>
            </a:r>
            <a:endParaRPr kumimoji="0" lang="el-GR"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8529202" y="3167600"/>
            <a:ext cx="167944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15" name="TextBox 14"/>
          <p:cNvSpPr txBox="1"/>
          <p:nvPr/>
        </p:nvSpPr>
        <p:spPr>
          <a:xfrm>
            <a:off x="2111945" y="4621510"/>
            <a:ext cx="167944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Cravings</a:t>
            </a:r>
          </a:p>
        </p:txBody>
      </p:sp>
      <p:pic>
        <p:nvPicPr>
          <p:cNvPr id="2" name="Content Placeholder 9">
            <a:extLst>
              <a:ext uri="{FF2B5EF4-FFF2-40B4-BE49-F238E27FC236}">
                <a16:creationId xmlns:a16="http://schemas.microsoft.com/office/drawing/2014/main" id="{66B0FD91-8FAA-8CEE-D21E-458E3BA8C3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3102" y="997254"/>
            <a:ext cx="5398846" cy="2426015"/>
          </a:xfrm>
        </p:spPr>
      </p:pic>
      <p:pic>
        <p:nvPicPr>
          <p:cNvPr id="4" name="Picture 3" descr="A chart showing an increase in mood after exercise among people with alcohol use disorder.">
            <a:extLst>
              <a:ext uri="{FF2B5EF4-FFF2-40B4-BE49-F238E27FC236}">
                <a16:creationId xmlns:a16="http://schemas.microsoft.com/office/drawing/2014/main" id="{53B66051-F940-5A8B-CBDD-B12E2BFF36A1}"/>
              </a:ext>
            </a:extLst>
          </p:cNvPr>
          <p:cNvPicPr>
            <a:picLocks noChangeAspect="1"/>
          </p:cNvPicPr>
          <p:nvPr/>
        </p:nvPicPr>
        <p:blipFill>
          <a:blip r:embed="rId8"/>
          <a:stretch>
            <a:fillRect/>
          </a:stretch>
        </p:blipFill>
        <p:spPr>
          <a:xfrm>
            <a:off x="883102" y="832002"/>
            <a:ext cx="5401429" cy="2419688"/>
          </a:xfrm>
          <a:prstGeom prst="rect">
            <a:avLst/>
          </a:prstGeom>
        </p:spPr>
      </p:pic>
      <p:pic>
        <p:nvPicPr>
          <p:cNvPr id="7" name="Audio 6">
            <a:hlinkClick r:id="" action="ppaction://media"/>
            <a:extLst>
              <a:ext uri="{FF2B5EF4-FFF2-40B4-BE49-F238E27FC236}">
                <a16:creationId xmlns:a16="http://schemas.microsoft.com/office/drawing/2014/main" id="{234F3FDE-BD9F-C4A5-DFDB-91D7AB529B5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t="16667" b="16667"/>
          <a:stretch/>
        </p:blipFill>
        <p:spPr>
          <a:xfrm>
            <a:off x="10056480" y="4182098"/>
            <a:ext cx="2057400" cy="2057400"/>
          </a:xfrm>
          <a:prstGeom prst="ellipse">
            <a:avLst/>
          </a:prstGeom>
        </p:spPr>
      </p:pic>
    </p:spTree>
    <p:extLst>
      <p:ext uri="{BB962C8B-B14F-4D97-AF65-F5344CB8AC3E}">
        <p14:creationId xmlns:p14="http://schemas.microsoft.com/office/powerpoint/2010/main" val="1165000806"/>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324091" y="81119"/>
            <a:ext cx="1142421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Exercise and </a:t>
            </a:r>
            <a:r>
              <a:rPr kumimoji="0" lang="en-US" sz="32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Methamphetamine</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Use Disorder (MUD) </a:t>
            </a:r>
            <a:endParaRPr kumimoji="0" lang="el-GR"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3" name="Table 2" descr="Chart with multiple studies showing that endurance and resistance training improve VO2 max, strength, dopamine, and inhibitory control, while decreasing cravings, depression, and anxiety.">
            <a:extLst>
              <a:ext uri="{FF2B5EF4-FFF2-40B4-BE49-F238E27FC236}">
                <a16:creationId xmlns:a16="http://schemas.microsoft.com/office/drawing/2014/main" id="{031E45A6-BEE2-DFF7-629E-71D95D88B11C}"/>
              </a:ext>
            </a:extLst>
          </p:cNvPr>
          <p:cNvGraphicFramePr>
            <a:graphicFrameLocks noGrp="1"/>
          </p:cNvGraphicFramePr>
          <p:nvPr>
            <p:extLst>
              <p:ext uri="{D42A27DB-BD31-4B8C-83A1-F6EECF244321}">
                <p14:modId xmlns:p14="http://schemas.microsoft.com/office/powerpoint/2010/main" val="832468577"/>
              </p:ext>
            </p:extLst>
          </p:nvPr>
        </p:nvGraphicFramePr>
        <p:xfrm>
          <a:off x="241295" y="721907"/>
          <a:ext cx="11724641" cy="5039465"/>
        </p:xfrm>
        <a:graphic>
          <a:graphicData uri="http://schemas.openxmlformats.org/drawingml/2006/table">
            <a:tbl>
              <a:tblPr firstRow="1" firstCol="1" bandRow="1"/>
              <a:tblGrid>
                <a:gridCol w="1838083">
                  <a:extLst>
                    <a:ext uri="{9D8B030D-6E8A-4147-A177-3AD203B41FA5}">
                      <a16:colId xmlns:a16="http://schemas.microsoft.com/office/drawing/2014/main" val="550466290"/>
                    </a:ext>
                  </a:extLst>
                </a:gridCol>
                <a:gridCol w="3249860">
                  <a:extLst>
                    <a:ext uri="{9D8B030D-6E8A-4147-A177-3AD203B41FA5}">
                      <a16:colId xmlns:a16="http://schemas.microsoft.com/office/drawing/2014/main" val="2033055211"/>
                    </a:ext>
                  </a:extLst>
                </a:gridCol>
                <a:gridCol w="3086100">
                  <a:extLst>
                    <a:ext uri="{9D8B030D-6E8A-4147-A177-3AD203B41FA5}">
                      <a16:colId xmlns:a16="http://schemas.microsoft.com/office/drawing/2014/main" val="3682885426"/>
                    </a:ext>
                  </a:extLst>
                </a:gridCol>
                <a:gridCol w="3550598">
                  <a:extLst>
                    <a:ext uri="{9D8B030D-6E8A-4147-A177-3AD203B41FA5}">
                      <a16:colId xmlns:a16="http://schemas.microsoft.com/office/drawing/2014/main" val="360515631"/>
                    </a:ext>
                  </a:extLst>
                </a:gridCol>
              </a:tblGrid>
              <a:tr h="345545">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Reference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Sample</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Type/Dose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Outcomes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2524591824"/>
                  </a:ext>
                </a:extLst>
              </a:tr>
              <a:tr h="374155">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Dolezal et al., 2014</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50 M (100%), 22 controls, 28 abstinent MA-dependent (14 Ex + 14 no Ex)</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 resistance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ea</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30m)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EXERCISE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VO</a:t>
                      </a:r>
                      <a:r>
                        <a:rPr lang="en-US" sz="1400" kern="0" baseline="-250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2 </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max, strength; body mass, BF, BMI</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693039830"/>
                  </a:ext>
                </a:extLst>
              </a:tr>
              <a:tr h="748311">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Haglund et al., 2015</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Rawson et al. 2015a</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Rawson et al., 2015b</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135 M (70%), MA-dependent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(69 Ex + 66 health education)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(30m)+resistance (15m)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DEPRESSION,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DEPRESSION/ANXIETY</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MA</a:t>
                      </a:r>
                      <a:r>
                        <a:rPr lang="en-US" sz="1400"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USE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 3-, and 6-months post treatment</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49129045"/>
                  </a:ext>
                </a:extLst>
              </a:tr>
              <a:tr h="374155">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Robertson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19 M (53%) MA-dependent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(10 Ex + 9 health education)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(30m)+resistance (15m)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DOPAMINE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striatal D2/D3 receptor availability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721150003"/>
                  </a:ext>
                </a:extLst>
              </a:tr>
              <a:tr h="374155">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Salem et al, 2022</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138 M (80%) MUD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(71 Ex + 67 HE)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 resistance (60m)</a:t>
                      </a:r>
                      <a:r>
                        <a:rPr lang="en-US" sz="1400" kern="100" dirty="0">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100" dirty="0" err="1">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100" dirty="0" err="1">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CRAVINGS &amp; MA USE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after discharge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69559618"/>
                  </a:ext>
                </a:extLst>
              </a:tr>
              <a:tr h="374155">
                <a:tc>
                  <a:txBody>
                    <a:bodyPr/>
                    <a:lstStyle/>
                    <a:p>
                      <a:pPr marL="0" marR="0" algn="l" fontAlgn="t">
                        <a:spcBef>
                          <a:spcPts val="0"/>
                        </a:spcBef>
                        <a:spcAft>
                          <a:spcPts val="0"/>
                        </a:spcAft>
                      </a:pPr>
                      <a:r>
                        <a:rPr lang="en-US" sz="1400" u="none" strike="noStrike"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2015</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24 M (83%)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 reading controls)</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(20m)</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during, immediately following,</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and 50 min after the exercise session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578830106"/>
                  </a:ext>
                </a:extLst>
              </a:tr>
              <a:tr h="383480">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92 M (87%) MA dependent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(Ex + reading controls)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(20 m)</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INHIBITORY CONTROL (IC)</a:t>
                      </a: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83162428"/>
                  </a:ext>
                </a:extLst>
              </a:tr>
              <a:tr h="374155">
                <a:tc>
                  <a:txBody>
                    <a:bodyPr/>
                    <a:lstStyle/>
                    <a:p>
                      <a:pPr marL="0" marR="0" algn="l" fontAlgn="t">
                        <a:spcBef>
                          <a:spcPts val="0"/>
                        </a:spcBef>
                        <a:spcAft>
                          <a:spcPts val="0"/>
                        </a:spcAft>
                      </a:pPr>
                      <a:r>
                        <a:rPr lang="en-US" sz="1400" u="none" strike="noStrike"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2017</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50 M (78%)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 control group)</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12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 </a:t>
                      </a: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IC </a:t>
                      </a: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more accuracy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282606033"/>
                  </a:ext>
                </a:extLst>
              </a:tr>
              <a:tr h="374155">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Xu et al., 2022</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60 M (100%)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(30 Ex + 30 non-Ex)</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 m) + stretching (20m) 5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12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QOL/MENTAL/PHYSICAL FITNESS </a:t>
                      </a:r>
                      <a:endParaRPr lang="en-US" sz="1800" b="1" kern="1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social, mental and physical health</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62832636"/>
                  </a:ext>
                </a:extLst>
              </a:tr>
              <a:tr h="374155">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Zhu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60 M (100%)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(30 Tai Chi + 30 standard care group)</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Tai Chi intervention (30 m)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 d/wk, 12 wk</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QOL/BALANCE/BODY FAT</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3488391769"/>
                  </a:ext>
                </a:extLst>
              </a:tr>
              <a:tr h="374155">
                <a:tc>
                  <a:txBody>
                    <a:bodyPr/>
                    <a:lstStyle/>
                    <a:p>
                      <a:pPr marL="0" marR="0" algn="l" fontAlgn="t">
                        <a:spcBef>
                          <a:spcPts val="0"/>
                        </a:spcBef>
                        <a:spcAft>
                          <a:spcPts val="0"/>
                        </a:spcAft>
                      </a:pPr>
                      <a:r>
                        <a:rPr lang="en-US" sz="1400" u="none" strike="noStrike"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Zhang et al., 2018</a:t>
                      </a:r>
                      <a:endParaRPr lang="en-US" sz="1800" kern="1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103 M (77%) 68 MA-dependent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(34 Ex, 34 non-Ex, 35 healthy controls)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 m)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d/wk, 12 wk</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PROCESSING SPEED</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63042"/>
                  </a:ext>
                </a:extLst>
              </a:tr>
            </a:tbl>
          </a:graphicData>
        </a:graphic>
      </p:graphicFrame>
      <p:sp>
        <p:nvSpPr>
          <p:cNvPr id="2" name="TextBox 1"/>
          <p:cNvSpPr txBox="1"/>
          <p:nvPr/>
        </p:nvSpPr>
        <p:spPr>
          <a:xfrm flipH="1">
            <a:off x="4639207" y="6369694"/>
            <a:ext cx="3089650" cy="276999"/>
          </a:xfrm>
          <a:prstGeom prst="rect">
            <a:avLst/>
          </a:prstGeom>
          <a:noFill/>
        </p:spPr>
        <p:txBody>
          <a:bodyPr wrap="squar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Lindsay A (2024) ACSM Annual Meeting  </a:t>
            </a:r>
          </a:p>
        </p:txBody>
      </p:sp>
      <p:pic>
        <p:nvPicPr>
          <p:cNvPr id="8" name="Audio 7">
            <a:hlinkClick r:id="" action="ppaction://media"/>
            <a:extLst>
              <a:ext uri="{FF2B5EF4-FFF2-40B4-BE49-F238E27FC236}">
                <a16:creationId xmlns:a16="http://schemas.microsoft.com/office/drawing/2014/main" id="{FA7CD09D-155D-AF06-E354-7FFBEC1EB7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476343" y="5182777"/>
            <a:ext cx="1594104" cy="1594104"/>
          </a:xfrm>
          <a:prstGeom prst="ellipse">
            <a:avLst/>
          </a:prstGeom>
        </p:spPr>
      </p:pic>
    </p:spTree>
    <p:extLst>
      <p:ext uri="{BB962C8B-B14F-4D97-AF65-F5344CB8AC3E}">
        <p14:creationId xmlns:p14="http://schemas.microsoft.com/office/powerpoint/2010/main" val="2675652043"/>
      </p:ext>
    </p:extLst>
  </p:cSld>
  <p:clrMapOvr>
    <a:masterClrMapping/>
  </p:clrMapOvr>
  <mc:AlternateContent xmlns:mc="http://schemas.openxmlformats.org/markup-compatibility/2006" xmlns:p14="http://schemas.microsoft.com/office/powerpoint/2010/main">
    <mc:Choice Requires="p14">
      <p:transition spd="slow" p14:dur="2000" advTm="15053"/>
    </mc:Choice>
    <mc:Fallback xmlns="">
      <p:transition spd="slow" advTm="1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0542" y="157017"/>
            <a:ext cx="12109875" cy="666927"/>
          </a:xfrm>
        </p:spPr>
        <p:txBody>
          <a:bodyPr>
            <a:normAutofit/>
          </a:bodyPr>
          <a:lstStyle/>
          <a:p>
            <a:pPr algn="ctr"/>
            <a:r>
              <a:rPr lang="en-US" sz="3200" b="1" dirty="0">
                <a:latin typeface="Arial" panose="020B0604020202020204" pitchFamily="34" charset="0"/>
                <a:cs typeface="Arial" panose="020B0604020202020204" pitchFamily="34" charset="0"/>
              </a:rPr>
              <a:t>Exercise and Substance Use Disorders (SUD)</a:t>
            </a:r>
          </a:p>
        </p:txBody>
      </p:sp>
      <p:sp>
        <p:nvSpPr>
          <p:cNvPr id="17" name="TextBox 16"/>
          <p:cNvSpPr txBox="1"/>
          <p:nvPr/>
        </p:nvSpPr>
        <p:spPr>
          <a:xfrm>
            <a:off x="8338235" y="6403529"/>
            <a:ext cx="4255842" cy="297454"/>
          </a:xfrm>
          <a:prstGeom prst="rect">
            <a:avLst/>
          </a:prstGeom>
          <a:noFill/>
        </p:spPr>
        <p:txBody>
          <a:bodyPr wrap="square" rtlCol="0">
            <a:spAutoFit/>
          </a:bodyPr>
          <a:lstStyle/>
          <a:p>
            <a:r>
              <a:rPr lang="en-US" sz="1333" dirty="0">
                <a:solidFill>
                  <a:schemeClr val="bg1">
                    <a:lumMod val="50000"/>
                  </a:schemeClr>
                </a:solidFill>
                <a:latin typeface="Arial" panose="020B0604020202020204" pitchFamily="34" charset="0"/>
                <a:cs typeface="Arial" panose="020B0604020202020204" pitchFamily="34" charset="0"/>
              </a:rPr>
              <a:t>Wang D et al. (2014): </a:t>
            </a:r>
            <a:r>
              <a:rPr lang="en-US" sz="1333" dirty="0" err="1">
                <a:solidFill>
                  <a:schemeClr val="bg1">
                    <a:lumMod val="50000"/>
                  </a:schemeClr>
                </a:solidFill>
                <a:latin typeface="Arial" panose="020B0604020202020204" pitchFamily="34" charset="0"/>
                <a:cs typeface="Arial" panose="020B0604020202020204" pitchFamily="34" charset="0"/>
              </a:rPr>
              <a:t>PLoS</a:t>
            </a:r>
            <a:r>
              <a:rPr lang="en-US" sz="1333" dirty="0">
                <a:solidFill>
                  <a:schemeClr val="bg1">
                    <a:lumMod val="50000"/>
                  </a:schemeClr>
                </a:solidFill>
                <a:latin typeface="Arial" panose="020B0604020202020204" pitchFamily="34" charset="0"/>
                <a:cs typeface="Arial" panose="020B0604020202020204" pitchFamily="34" charset="0"/>
              </a:rPr>
              <a:t> ONE 9(10): e110728  </a:t>
            </a:r>
          </a:p>
        </p:txBody>
      </p:sp>
      <p:pic>
        <p:nvPicPr>
          <p:cNvPr id="18" name="Content Placeholder 4" descr="A list of studies that show the relationship between substance use disorder and exercise. Noted that one a few clinical trials were focused on opioid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37" y="931248"/>
            <a:ext cx="4538680" cy="4844503"/>
          </a:xfrm>
          <a:prstGeom prst="rect">
            <a:avLst/>
          </a:prstGeom>
        </p:spPr>
      </p:pic>
      <p:sp>
        <p:nvSpPr>
          <p:cNvPr id="19" name="TextBox 18"/>
          <p:cNvSpPr txBox="1"/>
          <p:nvPr/>
        </p:nvSpPr>
        <p:spPr>
          <a:xfrm>
            <a:off x="3940315" y="5465087"/>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Abstinence</a:t>
            </a:r>
          </a:p>
        </p:txBody>
      </p:sp>
      <p:sp>
        <p:nvSpPr>
          <p:cNvPr id="20" name="TextBox 19"/>
          <p:cNvSpPr txBox="1"/>
          <p:nvPr/>
        </p:nvSpPr>
        <p:spPr>
          <a:xfrm rot="19694185">
            <a:off x="782377" y="3027352"/>
            <a:ext cx="4450203" cy="420564"/>
          </a:xfrm>
          <a:prstGeom prst="rect">
            <a:avLst/>
          </a:prstGeom>
          <a:noFill/>
        </p:spPr>
        <p:txBody>
          <a:bodyPr wrap="square" rtlCol="0">
            <a:spAutoFit/>
          </a:bodyPr>
          <a:lstStyle/>
          <a:p>
            <a:r>
              <a:rPr lang="en-US" sz="2133" b="1" dirty="0">
                <a:solidFill>
                  <a:srgbClr val="FF0000"/>
                </a:solidFill>
                <a:latin typeface="Arial" panose="020B0604020202020204" pitchFamily="34" charset="0"/>
                <a:cs typeface="Arial" panose="020B0604020202020204" pitchFamily="34" charset="0"/>
              </a:rPr>
              <a:t>Only a few clinical trials in </a:t>
            </a:r>
            <a:r>
              <a:rPr lang="en-US" sz="2133" b="1" u="sng" dirty="0">
                <a:solidFill>
                  <a:srgbClr val="FF0000"/>
                </a:solidFill>
                <a:latin typeface="Arial" panose="020B0604020202020204" pitchFamily="34" charset="0"/>
                <a:cs typeface="Arial" panose="020B0604020202020204" pitchFamily="34" charset="0"/>
              </a:rPr>
              <a:t>OUD</a:t>
            </a:r>
          </a:p>
        </p:txBody>
      </p:sp>
      <p:sp>
        <p:nvSpPr>
          <p:cNvPr id="21" name="TextBox 20"/>
          <p:cNvSpPr txBox="1"/>
          <p:nvPr/>
        </p:nvSpPr>
        <p:spPr>
          <a:xfrm>
            <a:off x="1322963" y="3131013"/>
            <a:ext cx="210167" cy="502573"/>
          </a:xfrm>
          <a:prstGeom prst="rect">
            <a:avLst/>
          </a:prstGeom>
          <a:noFill/>
        </p:spPr>
        <p:txBody>
          <a:bodyPr wrap="square" rtlCol="0">
            <a:spAutoFit/>
          </a:bodyPr>
          <a:lstStyle/>
          <a:p>
            <a:r>
              <a:rPr lang="en-US" sz="1333" dirty="0">
                <a:solidFill>
                  <a:srgbClr val="FF0000"/>
                </a:solidFill>
                <a:latin typeface="Arial" panose="020B0604020202020204" pitchFamily="34" charset="0"/>
                <a:cs typeface="Arial" panose="020B0604020202020204" pitchFamily="34" charset="0"/>
              </a:rPr>
              <a:t>*</a:t>
            </a:r>
          </a:p>
          <a:p>
            <a:r>
              <a:rPr lang="en-US" sz="1333" dirty="0">
                <a:solidFill>
                  <a:srgbClr val="FF0000"/>
                </a:solidFill>
                <a:latin typeface="Arial" panose="020B0604020202020204" pitchFamily="34" charset="0"/>
                <a:cs typeface="Arial" panose="020B0604020202020204" pitchFamily="34" charset="0"/>
              </a:rPr>
              <a:t>*</a:t>
            </a:r>
          </a:p>
        </p:txBody>
      </p:sp>
      <p:pic>
        <p:nvPicPr>
          <p:cNvPr id="22" name="Content Placeholder 8" descr="List of studies showing a decrease in anxiety after exercise among people with  opioid use disord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7055" y="855558"/>
            <a:ext cx="5205488" cy="2009034"/>
          </a:xfrm>
          <a:prstGeom prst="rect">
            <a:avLst/>
          </a:prstGeom>
        </p:spPr>
      </p:pic>
      <p:pic>
        <p:nvPicPr>
          <p:cNvPr id="23" name="Picture 22" descr="List of studies showing a decrease in depression after exercise among people with opioid use disord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3219" y="2943399"/>
            <a:ext cx="5693783" cy="2444256"/>
          </a:xfrm>
          <a:prstGeom prst="rect">
            <a:avLst/>
          </a:prstGeom>
        </p:spPr>
      </p:pic>
      <p:sp>
        <p:nvSpPr>
          <p:cNvPr id="24" name="TextBox 23"/>
          <p:cNvSpPr txBox="1"/>
          <p:nvPr/>
        </p:nvSpPr>
        <p:spPr>
          <a:xfrm>
            <a:off x="10009443" y="2428011"/>
            <a:ext cx="144002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25" name="TextBox 24"/>
          <p:cNvSpPr txBox="1"/>
          <p:nvPr/>
        </p:nvSpPr>
        <p:spPr>
          <a:xfrm>
            <a:off x="10147144" y="5003422"/>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sp>
        <p:nvSpPr>
          <p:cNvPr id="13" name="TextBox 12"/>
          <p:cNvSpPr txBox="1"/>
          <p:nvPr/>
        </p:nvSpPr>
        <p:spPr>
          <a:xfrm>
            <a:off x="5793219" y="5465086"/>
            <a:ext cx="6146067" cy="830997"/>
          </a:xfrm>
          <a:prstGeom prst="rect">
            <a:avLst/>
          </a:prstGeom>
          <a:noFill/>
          <a:ln>
            <a:solidFill>
              <a:srgbClr val="FF2625"/>
            </a:solidFill>
          </a:ln>
        </p:spPr>
        <p:txBody>
          <a:bodyPr wrap="square" rtlCol="0">
            <a:spAutoFit/>
          </a:bodyPr>
          <a:lstStyle/>
          <a:p>
            <a:r>
              <a:rPr lang="en-US" sz="2400" u="sng" dirty="0">
                <a:solidFill>
                  <a:srgbClr val="FF0000"/>
                </a:solidFill>
                <a:cs typeface="Arial" panose="020B0604020202020204" pitchFamily="34" charset="0"/>
              </a:rPr>
              <a:t>Differences by Substance Type? Dose of Exercise? Other Outcomes</a:t>
            </a:r>
            <a:r>
              <a:rPr lang="en-US" sz="2400" dirty="0">
                <a:solidFill>
                  <a:srgbClr val="FF0000"/>
                </a:solidFill>
                <a:cs typeface="Arial" panose="020B0604020202020204" pitchFamily="34" charset="0"/>
              </a:rPr>
              <a:t>: Cravings? </a:t>
            </a:r>
            <a:r>
              <a:rPr lang="en-US" sz="2400">
                <a:solidFill>
                  <a:srgbClr val="FF0000"/>
                </a:solidFill>
                <a:cs typeface="Arial" panose="020B0604020202020204" pitchFamily="34" charset="0"/>
              </a:rPr>
              <a:t>etc.</a:t>
            </a:r>
            <a:endParaRPr lang="en-US" sz="2400" dirty="0">
              <a:solidFill>
                <a:srgbClr val="FF0000"/>
              </a:solidFill>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6F93214D-3B3C-C362-4A3D-6F2ADBF63A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0954818" y="71362"/>
            <a:ext cx="1164595" cy="1164595"/>
          </a:xfrm>
          <a:prstGeom prst="ellipse">
            <a:avLst/>
          </a:prstGeom>
        </p:spPr>
      </p:pic>
    </p:spTree>
    <p:extLst>
      <p:ext uri="{BB962C8B-B14F-4D97-AF65-F5344CB8AC3E}">
        <p14:creationId xmlns:p14="http://schemas.microsoft.com/office/powerpoint/2010/main" val="2646193225"/>
      </p:ext>
    </p:extLst>
  </p:cSld>
  <p:clrMapOvr>
    <a:masterClrMapping/>
  </p:clrMapOvr>
  <mc:AlternateContent xmlns:mc="http://schemas.openxmlformats.org/markup-compatibility/2006" xmlns:p14="http://schemas.microsoft.com/office/powerpoint/2010/main">
    <mc:Choice Requires="p14">
      <p:transition spd="slow" p14:dur="2000" advTm="39435"/>
    </mc:Choice>
    <mc:Fallback xmlns="">
      <p:transition spd="slow" advTm="3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4C6D-E70A-ACDD-01F2-A1718C57B520}"/>
              </a:ext>
            </a:extLst>
          </p:cNvPr>
          <p:cNvSpPr>
            <a:spLocks noGrp="1"/>
          </p:cNvSpPr>
          <p:nvPr>
            <p:ph type="title"/>
          </p:nvPr>
        </p:nvSpPr>
        <p:spPr>
          <a:xfrm>
            <a:off x="1775527" y="442398"/>
            <a:ext cx="8640946" cy="544895"/>
          </a:xfrm>
        </p:spPr>
        <p:txBody>
          <a:bodyPr/>
          <a:lstStyle/>
          <a:p>
            <a:r>
              <a:rPr lang="en-US" sz="3000" dirty="0"/>
              <a:t>Exercise and Movement in People with Substance Use Disorders (SUD): Outline</a:t>
            </a:r>
          </a:p>
        </p:txBody>
      </p:sp>
      <p:sp>
        <p:nvSpPr>
          <p:cNvPr id="3" name="Text Placeholder 2">
            <a:extLst>
              <a:ext uri="{FF2B5EF4-FFF2-40B4-BE49-F238E27FC236}">
                <a16:creationId xmlns:a16="http://schemas.microsoft.com/office/drawing/2014/main" id="{E91E4A5E-1D87-BDA5-09B6-607B2DF6D027}"/>
              </a:ext>
            </a:extLst>
          </p:cNvPr>
          <p:cNvSpPr>
            <a:spLocks noGrp="1"/>
          </p:cNvSpPr>
          <p:nvPr>
            <p:ph type="body" sz="quarter" idx="11"/>
          </p:nvPr>
        </p:nvSpPr>
        <p:spPr/>
        <p:txBody>
          <a:bodyPr/>
          <a:lstStyle/>
          <a:p>
            <a:pPr marL="285750" indent="-285750" algn="l">
              <a:buFont typeface="Arial" panose="020B0604020202020204" pitchFamily="34" charset="0"/>
              <a:buChar char="•"/>
            </a:pPr>
            <a:r>
              <a:rPr lang="en-US" sz="3000" dirty="0"/>
              <a:t>Module 1: Current Evidence </a:t>
            </a:r>
          </a:p>
          <a:p>
            <a:pPr marL="285750" indent="-285750" algn="l">
              <a:buFont typeface="Arial" panose="020B0604020202020204" pitchFamily="34" charset="0"/>
              <a:buChar char="•"/>
            </a:pPr>
            <a:r>
              <a:rPr lang="en-US" sz="3000" dirty="0"/>
              <a:t>Module 2: Rationale &amp; Mechanisms</a:t>
            </a:r>
          </a:p>
          <a:p>
            <a:pPr marL="285750" indent="-285750" algn="l">
              <a:buFont typeface="Arial" panose="020B0604020202020204" pitchFamily="34" charset="0"/>
              <a:buChar char="•"/>
            </a:pPr>
            <a:r>
              <a:rPr lang="en-US" sz="3000" dirty="0"/>
              <a:t>Module 3: Current Exercise “Prescriptions”</a:t>
            </a:r>
          </a:p>
          <a:p>
            <a:pPr marL="285750" indent="-285750" algn="l">
              <a:buFont typeface="Arial" panose="020B0604020202020204" pitchFamily="34" charset="0"/>
              <a:buChar char="•"/>
            </a:pPr>
            <a:r>
              <a:rPr lang="en-US" sz="3000" dirty="0"/>
              <a:t>Module 4: Special Considerations for People with SUD</a:t>
            </a:r>
          </a:p>
          <a:p>
            <a:pPr marL="285750" indent="-285750" algn="l">
              <a:buFont typeface="Arial" panose="020B0604020202020204" pitchFamily="34" charset="0"/>
              <a:buChar char="•"/>
            </a:pPr>
            <a:r>
              <a:rPr lang="en-US" sz="3000" dirty="0"/>
              <a:t>Module 5: ACSM “Call to Action” and Summary</a:t>
            </a:r>
          </a:p>
          <a:p>
            <a:endParaRPr lang="en-US" dirty="0"/>
          </a:p>
        </p:txBody>
      </p:sp>
      <p:pic>
        <p:nvPicPr>
          <p:cNvPr id="7" name="Audio 6">
            <a:hlinkClick r:id="" action="ppaction://media"/>
            <a:extLst>
              <a:ext uri="{FF2B5EF4-FFF2-40B4-BE49-F238E27FC236}">
                <a16:creationId xmlns:a16="http://schemas.microsoft.com/office/drawing/2014/main" id="{D82D98C2-B4CA-4644-3D13-D29F7AA05B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41418" y="4643887"/>
            <a:ext cx="2057400" cy="2057400"/>
          </a:xfrm>
          <a:prstGeom prst="ellipse">
            <a:avLst/>
          </a:prstGeom>
        </p:spPr>
      </p:pic>
    </p:spTree>
    <p:extLst>
      <p:ext uri="{BB962C8B-B14F-4D97-AF65-F5344CB8AC3E}">
        <p14:creationId xmlns:p14="http://schemas.microsoft.com/office/powerpoint/2010/main" val="2289203584"/>
      </p:ext>
    </p:extLst>
  </p:cSld>
  <p:clrMapOvr>
    <a:masterClrMapping/>
  </p:clrMapOvr>
  <mc:AlternateContent xmlns:mc="http://schemas.openxmlformats.org/markup-compatibility/2006" xmlns:p14="http://schemas.microsoft.com/office/powerpoint/2010/main">
    <mc:Choice Requires="p14">
      <p:transition spd="slow" p14:dur="2000" advTm="23556"/>
    </mc:Choice>
    <mc:Fallback xmlns="">
      <p:transition spd="slow" advTm="2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latin typeface="Arial" panose="020B0604020202020204" pitchFamily="34" charset="0"/>
                <a:cs typeface="Arial" panose="020B0604020202020204" pitchFamily="34" charset="0"/>
              </a:rPr>
              <a:t>Module 1: Exercise and SUD: Current Evidence</a:t>
            </a:r>
            <a:br>
              <a:rPr lang="en-US"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1A544E9-5937-60EC-17F0-FE2113017D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68632" y="4674761"/>
            <a:ext cx="2057400" cy="2057400"/>
          </a:xfrm>
          <a:prstGeom prst="ellipse">
            <a:avLst/>
          </a:prstGeom>
        </p:spPr>
      </p:pic>
    </p:spTree>
    <p:extLst>
      <p:ext uri="{BB962C8B-B14F-4D97-AF65-F5344CB8AC3E}">
        <p14:creationId xmlns:p14="http://schemas.microsoft.com/office/powerpoint/2010/main" val="336090551"/>
      </p:ext>
    </p:extLst>
  </p:cSld>
  <p:clrMapOvr>
    <a:masterClrMapping/>
  </p:clrMapOvr>
  <mc:AlternateContent xmlns:mc="http://schemas.openxmlformats.org/markup-compatibility/2006" xmlns:p14="http://schemas.microsoft.com/office/powerpoint/2010/main">
    <mc:Choice Requires="p14">
      <p:transition spd="slow" p14:dur="2000" advTm="13050"/>
    </mc:Choice>
    <mc:Fallback xmlns="">
      <p:transition spd="slow" advTm="1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65" y="2175834"/>
            <a:ext cx="10623278" cy="3711150"/>
          </a:xfrm>
        </p:spPr>
        <p:txBody>
          <a:bodyPr>
            <a:noAutofit/>
          </a:bodyPr>
          <a:lstStyle/>
          <a:p>
            <a:pPr algn="ctr"/>
            <a:r>
              <a:rPr lang="en-US" sz="3000" b="1" u="sng" dirty="0">
                <a:latin typeface="Arial" panose="020B0604020202020204" pitchFamily="34" charset="0"/>
                <a:cs typeface="Arial" panose="020B0604020202020204" pitchFamily="34" charset="0"/>
              </a:rPr>
              <a:t>Systematic Review</a:t>
            </a:r>
            <a:r>
              <a:rPr lang="en-US" sz="3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seeks to collate empirical evidence to address 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specific research question </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3000" b="1" u="sng" dirty="0">
                <a:latin typeface="Arial" panose="020B0604020202020204" pitchFamily="34" charset="0"/>
                <a:cs typeface="Arial" panose="020B0604020202020204" pitchFamily="34" charset="0"/>
              </a:rPr>
              <a:t>Meta Analysis</a:t>
            </a:r>
            <a:r>
              <a:rPr lang="en-US" sz="3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uses statistical methods to quantify a “</a:t>
            </a:r>
            <a:r>
              <a:rPr lang="en-US" sz="2800" b="1" dirty="0">
                <a:latin typeface="Arial" panose="020B0604020202020204" pitchFamily="34" charset="0"/>
                <a:cs typeface="Arial" panose="020B0604020202020204" pitchFamily="34" charset="0"/>
              </a:rPr>
              <a:t>summary</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effect” estimate </a:t>
            </a:r>
            <a:r>
              <a:rPr lang="en-US" sz="2800" dirty="0">
                <a:latin typeface="Arial" panose="020B0604020202020204" pitchFamily="34" charset="0"/>
                <a:cs typeface="Arial" panose="020B0604020202020204" pitchFamily="34" charset="0"/>
              </a:rPr>
              <a:t>(SE) and its corresponding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confidence intervals </a:t>
            </a:r>
            <a:r>
              <a:rPr lang="en-US" sz="2800" dirty="0">
                <a:latin typeface="Arial" panose="020B0604020202020204" pitchFamily="34" charset="0"/>
                <a:cs typeface="Arial" panose="020B0604020202020204" pitchFamily="34" charset="0"/>
              </a:rPr>
              <a:t>(CIs)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how similar results are across studies (SE) and</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how robust and precise the summary effect is (CIs)</a:t>
            </a:r>
            <a:br>
              <a:rPr lang="en-US" sz="2800"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3" name="Title 1"/>
          <p:cNvSpPr txBox="1">
            <a:spLocks/>
          </p:cNvSpPr>
          <p:nvPr/>
        </p:nvSpPr>
        <p:spPr>
          <a:xfrm>
            <a:off x="498613" y="459984"/>
            <a:ext cx="11194774" cy="9426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Summarizing Evidence: </a:t>
            </a:r>
          </a:p>
          <a:p>
            <a:pPr algn="ctr"/>
            <a:r>
              <a:rPr lang="en-US" sz="3200" b="1" dirty="0">
                <a:solidFill>
                  <a:schemeClr val="bg1"/>
                </a:solidFill>
                <a:latin typeface="Arial" panose="020B0604020202020204" pitchFamily="34" charset="0"/>
                <a:cs typeface="Arial" panose="020B0604020202020204" pitchFamily="34" charset="0"/>
              </a:rPr>
              <a:t>Systematic Reviews vs. Meta Analyses </a:t>
            </a:r>
          </a:p>
        </p:txBody>
      </p:sp>
      <p:pic>
        <p:nvPicPr>
          <p:cNvPr id="7" name="Audio 6">
            <a:hlinkClick r:id="" action="ppaction://media"/>
            <a:extLst>
              <a:ext uri="{FF2B5EF4-FFF2-40B4-BE49-F238E27FC236}">
                <a16:creationId xmlns:a16="http://schemas.microsoft.com/office/drawing/2014/main" id="{2D97A179-22A9-4ACE-7227-BB4E6BF8FD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134600" y="4613061"/>
            <a:ext cx="2057400" cy="2057400"/>
          </a:xfrm>
          <a:prstGeom prst="ellipse">
            <a:avLst/>
          </a:prstGeom>
        </p:spPr>
      </p:pic>
    </p:spTree>
    <p:extLst>
      <p:ext uri="{BB962C8B-B14F-4D97-AF65-F5344CB8AC3E}">
        <p14:creationId xmlns:p14="http://schemas.microsoft.com/office/powerpoint/2010/main" val="3600653982"/>
      </p:ext>
    </p:extLst>
  </p:cSld>
  <p:clrMapOvr>
    <a:masterClrMapping/>
  </p:clrMapOvr>
  <mc:AlternateContent xmlns:mc="http://schemas.openxmlformats.org/markup-compatibility/2006" xmlns:p14="http://schemas.microsoft.com/office/powerpoint/2010/main">
    <mc:Choice Requires="p14">
      <p:transition spd="slow" p14:dur="2000" advTm="33842"/>
    </mc:Choice>
    <mc:Fallback xmlns="">
      <p:transition spd="slow" advTm="3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82235" y="127170"/>
            <a:ext cx="10408146" cy="1305040"/>
          </a:xfrm>
        </p:spPr>
        <p:txBody>
          <a:bodyPr>
            <a:noAutofit/>
          </a:bodyPr>
          <a:lstStyle/>
          <a:p>
            <a:pPr algn="ctr"/>
            <a:r>
              <a:rPr lang="en-US" sz="3200" b="1" dirty="0">
                <a:latin typeface="Arial" panose="020B0604020202020204" pitchFamily="34" charset="0"/>
                <a:cs typeface="Arial" panose="020B0604020202020204" pitchFamily="34" charset="0"/>
              </a:rPr>
              <a:t>Exercise Increases Abstinence and Decreases Anxiety and Depression in People with SUD</a:t>
            </a:r>
          </a:p>
        </p:txBody>
      </p:sp>
      <p:sp>
        <p:nvSpPr>
          <p:cNvPr id="17" name="TextBox 16"/>
          <p:cNvSpPr txBox="1"/>
          <p:nvPr/>
        </p:nvSpPr>
        <p:spPr>
          <a:xfrm>
            <a:off x="8387447" y="6451876"/>
            <a:ext cx="4040458" cy="297454"/>
          </a:xfrm>
          <a:prstGeom prst="rect">
            <a:avLst/>
          </a:prstGeom>
          <a:noFill/>
        </p:spPr>
        <p:txBody>
          <a:bodyPr wrap="square" rtlCol="0">
            <a:spAutoFit/>
          </a:bodyPr>
          <a:lstStyle/>
          <a:p>
            <a:r>
              <a:rPr lang="en-US" sz="1333" dirty="0">
                <a:solidFill>
                  <a:schemeClr val="bg1">
                    <a:lumMod val="50000"/>
                  </a:schemeClr>
                </a:solidFill>
                <a:latin typeface="Arial" panose="020B0604020202020204" pitchFamily="34" charset="0"/>
                <a:cs typeface="Arial" panose="020B0604020202020204" pitchFamily="34" charset="0"/>
              </a:rPr>
              <a:t>Wang D et al. (2014): </a:t>
            </a:r>
            <a:r>
              <a:rPr lang="en-US" sz="1333" dirty="0" err="1">
                <a:solidFill>
                  <a:schemeClr val="bg1">
                    <a:lumMod val="50000"/>
                  </a:schemeClr>
                </a:solidFill>
                <a:latin typeface="Arial" panose="020B0604020202020204" pitchFamily="34" charset="0"/>
                <a:cs typeface="Arial" panose="020B0604020202020204" pitchFamily="34" charset="0"/>
              </a:rPr>
              <a:t>PLoS</a:t>
            </a:r>
            <a:r>
              <a:rPr lang="en-US" sz="1333" dirty="0">
                <a:solidFill>
                  <a:schemeClr val="bg1">
                    <a:lumMod val="50000"/>
                  </a:schemeClr>
                </a:solidFill>
                <a:latin typeface="Arial" panose="020B0604020202020204" pitchFamily="34" charset="0"/>
                <a:cs typeface="Arial" panose="020B0604020202020204" pitchFamily="34" charset="0"/>
              </a:rPr>
              <a:t> ONE 9(10): e110728  </a:t>
            </a:r>
          </a:p>
        </p:txBody>
      </p:sp>
      <p:pic>
        <p:nvPicPr>
          <p:cNvPr id="18" name="Content Placeholder 4" descr="List of many studies that show that exercise increases abstinence from substanc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1" y="1399062"/>
            <a:ext cx="4578213" cy="4652013"/>
          </a:xfrm>
          <a:prstGeom prst="rect">
            <a:avLst/>
          </a:prstGeom>
        </p:spPr>
      </p:pic>
      <p:sp>
        <p:nvSpPr>
          <p:cNvPr id="19" name="TextBox 18"/>
          <p:cNvSpPr txBox="1"/>
          <p:nvPr/>
        </p:nvSpPr>
        <p:spPr>
          <a:xfrm>
            <a:off x="4265682" y="5671683"/>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Abstinence</a:t>
            </a:r>
          </a:p>
        </p:txBody>
      </p:sp>
      <p:pic>
        <p:nvPicPr>
          <p:cNvPr id="22" name="Content Placeholder 8" descr="List of studies that show that exercise improves anxiety symptom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322" y="1310527"/>
            <a:ext cx="5296799" cy="2044275"/>
          </a:xfrm>
          <a:prstGeom prst="rect">
            <a:avLst/>
          </a:prstGeom>
        </p:spPr>
      </p:pic>
      <p:pic>
        <p:nvPicPr>
          <p:cNvPr id="23" name="Picture 22" descr="List of studies that show that exercise improves depressive symptom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1068" y="3556560"/>
            <a:ext cx="5425611" cy="2286005"/>
          </a:xfrm>
          <a:prstGeom prst="rect">
            <a:avLst/>
          </a:prstGeom>
        </p:spPr>
      </p:pic>
      <p:sp>
        <p:nvSpPr>
          <p:cNvPr id="24" name="TextBox 23"/>
          <p:cNvSpPr txBox="1"/>
          <p:nvPr/>
        </p:nvSpPr>
        <p:spPr>
          <a:xfrm>
            <a:off x="10177912" y="2890694"/>
            <a:ext cx="144002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25" name="TextBox 24"/>
          <p:cNvSpPr txBox="1"/>
          <p:nvPr/>
        </p:nvSpPr>
        <p:spPr>
          <a:xfrm>
            <a:off x="10154764" y="5426901"/>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pic>
        <p:nvPicPr>
          <p:cNvPr id="12" name="Audio 11">
            <a:hlinkClick r:id="" action="ppaction://media"/>
            <a:extLst>
              <a:ext uri="{FF2B5EF4-FFF2-40B4-BE49-F238E27FC236}">
                <a16:creationId xmlns:a16="http://schemas.microsoft.com/office/drawing/2014/main" id="{9FDACF34-BBC8-F117-9297-328B36403B1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261143" y="91861"/>
            <a:ext cx="1375658" cy="1375658"/>
          </a:xfrm>
          <a:prstGeom prst="ellipse">
            <a:avLst/>
          </a:prstGeom>
        </p:spPr>
      </p:pic>
    </p:spTree>
    <p:extLst>
      <p:ext uri="{BB962C8B-B14F-4D97-AF65-F5344CB8AC3E}">
        <p14:creationId xmlns:p14="http://schemas.microsoft.com/office/powerpoint/2010/main" val="756430464"/>
      </p:ext>
    </p:extLst>
  </p:cSld>
  <p:clrMapOvr>
    <a:masterClrMapping/>
  </p:clrMapOvr>
  <mc:AlternateContent xmlns:mc="http://schemas.openxmlformats.org/markup-compatibility/2006" xmlns:p14="http://schemas.microsoft.com/office/powerpoint/2010/main">
    <mc:Choice Requires="p14">
      <p:transition spd="slow" p14:dur="2000" advTm="100548"/>
    </mc:Choice>
    <mc:Fallback xmlns="">
      <p:transition spd="slow" advTm="10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20454" y="78736"/>
            <a:ext cx="9647498" cy="1305040"/>
          </a:xfrm>
        </p:spPr>
        <p:txBody>
          <a:bodyPr>
            <a:noAutofit/>
          </a:bodyPr>
          <a:lstStyle/>
          <a:p>
            <a:pPr algn="ctr"/>
            <a:r>
              <a:rPr lang="en-US" sz="3200" b="1" dirty="0">
                <a:latin typeface="Arial" panose="020B0604020202020204" pitchFamily="34" charset="0"/>
                <a:cs typeface="Arial" panose="020B0604020202020204" pitchFamily="34" charset="0"/>
              </a:rPr>
              <a:t>Exercise Improves Cognition, Anxiety and Depression Scores in People with SUD</a:t>
            </a:r>
          </a:p>
        </p:txBody>
      </p:sp>
      <p:sp>
        <p:nvSpPr>
          <p:cNvPr id="17" name="TextBox 16"/>
          <p:cNvSpPr txBox="1"/>
          <p:nvPr/>
        </p:nvSpPr>
        <p:spPr>
          <a:xfrm>
            <a:off x="4737055" y="6470151"/>
            <a:ext cx="11795086" cy="230832"/>
          </a:xfrm>
          <a:prstGeom prst="rect">
            <a:avLst/>
          </a:prstGeom>
          <a:noFill/>
        </p:spPr>
        <p:txBody>
          <a:bodyPr wrap="square" rtlCol="0">
            <a:spAutoFit/>
          </a:bodyPr>
          <a:lstStyle/>
          <a:p>
            <a:r>
              <a:rPr lang="en-US" sz="900" dirty="0">
                <a:solidFill>
                  <a:schemeClr val="bg1">
                    <a:lumMod val="50000"/>
                  </a:schemeClr>
                </a:solidFill>
                <a:latin typeface="Arial" panose="020B0604020202020204" pitchFamily="34" charset="0"/>
                <a:cs typeface="Arial" panose="020B0604020202020204" pitchFamily="34" charset="0"/>
              </a:rPr>
              <a:t>Zheng et al. (2024) Effect of physical exercise on emotional &amp; cognitive levels of patients with SUD: a meta-analysis. Front Psychol. 15:1348224</a:t>
            </a:r>
          </a:p>
        </p:txBody>
      </p:sp>
      <p:sp>
        <p:nvSpPr>
          <p:cNvPr id="19" name="TextBox 18"/>
          <p:cNvSpPr txBox="1"/>
          <p:nvPr/>
        </p:nvSpPr>
        <p:spPr>
          <a:xfrm>
            <a:off x="663742" y="4414170"/>
            <a:ext cx="2660947"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Cognitive Levels</a:t>
            </a:r>
          </a:p>
        </p:txBody>
      </p:sp>
      <p:pic>
        <p:nvPicPr>
          <p:cNvPr id="2" name="Picture 1" descr="List of studies that show that exercise improve anxiety symptoms in people with substance use disorder."/>
          <p:cNvPicPr>
            <a:picLocks noChangeAspect="1"/>
          </p:cNvPicPr>
          <p:nvPr/>
        </p:nvPicPr>
        <p:blipFill>
          <a:blip r:embed="rId5"/>
          <a:stretch>
            <a:fillRect/>
          </a:stretch>
        </p:blipFill>
        <p:spPr>
          <a:xfrm>
            <a:off x="6872482" y="1411109"/>
            <a:ext cx="4801538" cy="1911250"/>
          </a:xfrm>
          <a:prstGeom prst="rect">
            <a:avLst/>
          </a:prstGeom>
        </p:spPr>
      </p:pic>
      <p:pic>
        <p:nvPicPr>
          <p:cNvPr id="4" name="Picture 3" descr="List of studies that show that exercise improves depressive symptoms in people with substance use disorder."/>
          <p:cNvPicPr>
            <a:picLocks noChangeAspect="1"/>
          </p:cNvPicPr>
          <p:nvPr/>
        </p:nvPicPr>
        <p:blipFill>
          <a:blip r:embed="rId6"/>
          <a:stretch>
            <a:fillRect/>
          </a:stretch>
        </p:blipFill>
        <p:spPr>
          <a:xfrm>
            <a:off x="6872482" y="3664460"/>
            <a:ext cx="4713638" cy="2422750"/>
          </a:xfrm>
          <a:prstGeom prst="rect">
            <a:avLst/>
          </a:prstGeom>
        </p:spPr>
      </p:pic>
      <p:pic>
        <p:nvPicPr>
          <p:cNvPr id="5" name="Picture 4" descr="List of studies that show that exercise improves cognitive levels in people with substance use disorder."/>
          <p:cNvPicPr>
            <a:picLocks noChangeAspect="1"/>
          </p:cNvPicPr>
          <p:nvPr/>
        </p:nvPicPr>
        <p:blipFill>
          <a:blip r:embed="rId7"/>
          <a:stretch>
            <a:fillRect/>
          </a:stretch>
        </p:blipFill>
        <p:spPr>
          <a:xfrm>
            <a:off x="676613" y="1601082"/>
            <a:ext cx="5747336" cy="2829552"/>
          </a:xfrm>
          <a:prstGeom prst="rect">
            <a:avLst/>
          </a:prstGeom>
        </p:spPr>
      </p:pic>
      <p:sp>
        <p:nvSpPr>
          <p:cNvPr id="15" name="TextBox 14"/>
          <p:cNvSpPr txBox="1"/>
          <p:nvPr/>
        </p:nvSpPr>
        <p:spPr>
          <a:xfrm>
            <a:off x="6862674" y="3242790"/>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16" name="TextBox 15"/>
          <p:cNvSpPr txBox="1"/>
          <p:nvPr/>
        </p:nvSpPr>
        <p:spPr>
          <a:xfrm>
            <a:off x="6813291" y="5990607"/>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pic>
        <p:nvPicPr>
          <p:cNvPr id="9" name="Audio 8">
            <a:hlinkClick r:id="" action="ppaction://media"/>
            <a:extLst>
              <a:ext uri="{FF2B5EF4-FFF2-40B4-BE49-F238E27FC236}">
                <a16:creationId xmlns:a16="http://schemas.microsoft.com/office/drawing/2014/main" id="{D7F932F3-7CB3-B542-46EF-98277FF9DCF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4827385" y="4505355"/>
            <a:ext cx="1677126" cy="1677126"/>
          </a:xfrm>
          <a:prstGeom prst="ellipse">
            <a:avLst/>
          </a:prstGeom>
        </p:spPr>
      </p:pic>
    </p:spTree>
    <p:extLst>
      <p:ext uri="{BB962C8B-B14F-4D97-AF65-F5344CB8AC3E}">
        <p14:creationId xmlns:p14="http://schemas.microsoft.com/office/powerpoint/2010/main" val="4275312390"/>
      </p:ext>
    </p:extLst>
  </p:cSld>
  <p:clrMapOvr>
    <a:masterClrMapping/>
  </p:clrMapOvr>
  <mc:AlternateContent xmlns:mc="http://schemas.openxmlformats.org/markup-compatibility/2006" xmlns:p14="http://schemas.microsoft.com/office/powerpoint/2010/main">
    <mc:Choice Requires="p14">
      <p:transition spd="slow" p14:dur="2000" advTm="33654"/>
    </mc:Choice>
    <mc:Fallback xmlns="">
      <p:transition spd="slow" advTm="3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34358" y="138785"/>
            <a:ext cx="9616907" cy="1423798"/>
          </a:xfrm>
        </p:spPr>
        <p:txBody>
          <a:bodyPr>
            <a:noAutofit/>
          </a:bodyPr>
          <a:lstStyle/>
          <a:p>
            <a:pPr algn="ctr"/>
            <a:r>
              <a:rPr lang="en-US" sz="3200" b="1" dirty="0">
                <a:latin typeface="Arial" panose="020B0604020202020204" pitchFamily="34" charset="0"/>
                <a:cs typeface="Arial" panose="020B0604020202020204" pitchFamily="34" charset="0"/>
              </a:rPr>
              <a:t>Exercise Improves Social, Emotional and Functional Domains of </a:t>
            </a:r>
            <a:r>
              <a:rPr lang="en-US" sz="3200" b="1" dirty="0" err="1">
                <a:latin typeface="Arial" panose="020B0604020202020204" pitchFamily="34" charset="0"/>
                <a:cs typeface="Arial" panose="020B0604020202020204" pitchFamily="34" charset="0"/>
              </a:rPr>
              <a:t>QoL</a:t>
            </a:r>
            <a:r>
              <a:rPr lang="en-US" sz="3200" b="1" dirty="0">
                <a:latin typeface="Arial" panose="020B0604020202020204" pitchFamily="34" charset="0"/>
                <a:cs typeface="Arial" panose="020B0604020202020204" pitchFamily="34" charset="0"/>
              </a:rPr>
              <a:t> in People with SUD</a:t>
            </a:r>
          </a:p>
        </p:txBody>
      </p:sp>
      <p:sp>
        <p:nvSpPr>
          <p:cNvPr id="17" name="TextBox 16"/>
          <p:cNvSpPr txBox="1"/>
          <p:nvPr/>
        </p:nvSpPr>
        <p:spPr>
          <a:xfrm>
            <a:off x="4571440" y="5980287"/>
            <a:ext cx="7402570" cy="646331"/>
          </a:xfrm>
          <a:prstGeom prst="rect">
            <a:avLst/>
          </a:prstGeom>
          <a:noFill/>
        </p:spPr>
        <p:txBody>
          <a:bodyPr wrap="square" rtlCol="0">
            <a:spAutoFit/>
          </a:bodyPr>
          <a:lstStyle/>
          <a:p>
            <a:r>
              <a:rPr lang="en-US" sz="1200" dirty="0" err="1">
                <a:solidFill>
                  <a:schemeClr val="bg1">
                    <a:lumMod val="50000"/>
                  </a:schemeClr>
                </a:solidFill>
                <a:latin typeface="Arial" panose="020B0604020202020204" pitchFamily="34" charset="0"/>
                <a:cs typeface="Arial" panose="020B0604020202020204" pitchFamily="34" charset="0"/>
              </a:rPr>
              <a:t>Giménez-Meseguer</a:t>
            </a:r>
            <a:r>
              <a:rPr lang="en-US" sz="1200" dirty="0">
                <a:solidFill>
                  <a:schemeClr val="bg1">
                    <a:lumMod val="50000"/>
                  </a:schemeClr>
                </a:solidFill>
                <a:latin typeface="Arial" panose="020B0604020202020204" pitchFamily="34" charset="0"/>
                <a:cs typeface="Arial" panose="020B0604020202020204" pitchFamily="34" charset="0"/>
              </a:rPr>
              <a:t> et al. (2020) The Benefits of Physical Exercise on Mental Disorders and </a:t>
            </a:r>
            <a:r>
              <a:rPr lang="en-US" sz="1200" dirty="0">
                <a:solidFill>
                  <a:schemeClr val="bg1">
                    <a:lumMod val="50000"/>
                  </a:schemeClr>
                </a:solidFill>
                <a:cs typeface="Arial" panose="020B0604020202020204" pitchFamily="34" charset="0"/>
              </a:rPr>
              <a:t> </a:t>
            </a:r>
            <a:r>
              <a:rPr lang="en-US" sz="1200" dirty="0">
                <a:solidFill>
                  <a:schemeClr val="bg1">
                    <a:lumMod val="50000"/>
                  </a:schemeClr>
                </a:solidFill>
                <a:latin typeface="Arial" panose="020B0604020202020204" pitchFamily="34" charset="0"/>
                <a:cs typeface="Arial" panose="020B0604020202020204" pitchFamily="34" charset="0"/>
              </a:rPr>
              <a:t>Quality of Life in Substance Use Disorders Patients. Systematic Review and Meta-Analysis. Int. J. Environ. Res. Public Health. 17: 3680  </a:t>
            </a:r>
          </a:p>
        </p:txBody>
      </p:sp>
      <p:sp>
        <p:nvSpPr>
          <p:cNvPr id="19" name="TextBox 18"/>
          <p:cNvSpPr txBox="1"/>
          <p:nvPr/>
        </p:nvSpPr>
        <p:spPr>
          <a:xfrm>
            <a:off x="2012849" y="5237688"/>
            <a:ext cx="2325847"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Emotional </a:t>
            </a:r>
            <a:r>
              <a:rPr lang="en-US" sz="2400" u="sng" dirty="0" err="1">
                <a:solidFill>
                  <a:srgbClr val="FF0000"/>
                </a:solidFill>
                <a:latin typeface="Arial" panose="020B0604020202020204" pitchFamily="34" charset="0"/>
                <a:cs typeface="Arial" panose="020B0604020202020204" pitchFamily="34" charset="0"/>
              </a:rPr>
              <a:t>QoL</a:t>
            </a:r>
            <a:endParaRPr lang="en-US" sz="2400" u="sng"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234358" y="2875233"/>
            <a:ext cx="4447573"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Social Quality of Life (</a:t>
            </a:r>
            <a:r>
              <a:rPr lang="en-US" sz="2400" u="sng" dirty="0" err="1">
                <a:solidFill>
                  <a:srgbClr val="FF0000"/>
                </a:solidFill>
                <a:latin typeface="Arial" panose="020B0604020202020204" pitchFamily="34" charset="0"/>
                <a:cs typeface="Arial" panose="020B0604020202020204" pitchFamily="34" charset="0"/>
              </a:rPr>
              <a:t>QoL</a:t>
            </a:r>
            <a:r>
              <a:rPr lang="en-US" sz="2400" u="sng" dirty="0">
                <a:solidFill>
                  <a:srgbClr val="FF0000"/>
                </a:solidFill>
                <a:latin typeface="Arial" panose="020B0604020202020204" pitchFamily="34" charset="0"/>
                <a:cs typeface="Arial" panose="020B0604020202020204" pitchFamily="34" charset="0"/>
              </a:rPr>
              <a:t>)</a:t>
            </a:r>
          </a:p>
        </p:txBody>
      </p:sp>
      <p:sp>
        <p:nvSpPr>
          <p:cNvPr id="16" name="TextBox 15"/>
          <p:cNvSpPr txBox="1"/>
          <p:nvPr/>
        </p:nvSpPr>
        <p:spPr>
          <a:xfrm>
            <a:off x="7416041" y="2795662"/>
            <a:ext cx="324091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Physical Function </a:t>
            </a:r>
            <a:r>
              <a:rPr lang="en-US" sz="2400" u="sng" dirty="0" err="1">
                <a:solidFill>
                  <a:srgbClr val="FF0000"/>
                </a:solidFill>
                <a:latin typeface="Arial" panose="020B0604020202020204" pitchFamily="34" charset="0"/>
                <a:cs typeface="Arial" panose="020B0604020202020204" pitchFamily="34" charset="0"/>
              </a:rPr>
              <a:t>QoL</a:t>
            </a:r>
            <a:endParaRPr lang="en-US" sz="2400" u="sng" dirty="0">
              <a:solidFill>
                <a:srgbClr val="FF0000"/>
              </a:solidFill>
              <a:latin typeface="Arial" panose="020B0604020202020204" pitchFamily="34" charset="0"/>
              <a:cs typeface="Arial" panose="020B0604020202020204" pitchFamily="34" charset="0"/>
            </a:endParaRPr>
          </a:p>
        </p:txBody>
      </p:sp>
      <p:pic>
        <p:nvPicPr>
          <p:cNvPr id="6" name="Picture 5" descr="List of studies that show that exercise improves social quality of life in people with substance use disorder."/>
          <p:cNvPicPr>
            <a:picLocks noChangeAspect="1"/>
          </p:cNvPicPr>
          <p:nvPr/>
        </p:nvPicPr>
        <p:blipFill>
          <a:blip r:embed="rId5"/>
          <a:stretch>
            <a:fillRect/>
          </a:stretch>
        </p:blipFill>
        <p:spPr>
          <a:xfrm>
            <a:off x="361741" y="1095454"/>
            <a:ext cx="5559676" cy="1828614"/>
          </a:xfrm>
          <a:prstGeom prst="rect">
            <a:avLst/>
          </a:prstGeom>
        </p:spPr>
      </p:pic>
      <p:pic>
        <p:nvPicPr>
          <p:cNvPr id="7" name="Picture 6" descr="List of studies that show that exercise improves emotional quality of life in people with substance use disorder."/>
          <p:cNvPicPr>
            <a:picLocks noChangeAspect="1"/>
          </p:cNvPicPr>
          <p:nvPr/>
        </p:nvPicPr>
        <p:blipFill>
          <a:blip r:embed="rId6"/>
          <a:stretch>
            <a:fillRect/>
          </a:stretch>
        </p:blipFill>
        <p:spPr>
          <a:xfrm>
            <a:off x="417910" y="3608901"/>
            <a:ext cx="5515726" cy="1649291"/>
          </a:xfrm>
          <a:prstGeom prst="rect">
            <a:avLst/>
          </a:prstGeom>
        </p:spPr>
      </p:pic>
      <p:pic>
        <p:nvPicPr>
          <p:cNvPr id="9" name="Picture 8" descr="List of studies that show that exercise improves physical function quality of life in people with substance use disorder."/>
          <p:cNvPicPr>
            <a:picLocks noChangeAspect="1"/>
          </p:cNvPicPr>
          <p:nvPr/>
        </p:nvPicPr>
        <p:blipFill>
          <a:blip r:embed="rId7"/>
          <a:stretch>
            <a:fillRect/>
          </a:stretch>
        </p:blipFill>
        <p:spPr>
          <a:xfrm>
            <a:off x="6242736" y="1151451"/>
            <a:ext cx="5587523" cy="1716620"/>
          </a:xfrm>
          <a:prstGeom prst="rect">
            <a:avLst/>
          </a:prstGeom>
        </p:spPr>
      </p:pic>
      <p:pic>
        <p:nvPicPr>
          <p:cNvPr id="10" name="Picture 9" descr="List of studies that show that exercise improves bodily pain in people with substance use disorder."/>
          <p:cNvPicPr>
            <a:picLocks noChangeAspect="1"/>
          </p:cNvPicPr>
          <p:nvPr/>
        </p:nvPicPr>
        <p:blipFill>
          <a:blip r:embed="rId8"/>
          <a:stretch>
            <a:fillRect/>
          </a:stretch>
        </p:blipFill>
        <p:spPr>
          <a:xfrm>
            <a:off x="6242736" y="3496901"/>
            <a:ext cx="5471776" cy="1740787"/>
          </a:xfrm>
          <a:prstGeom prst="rect">
            <a:avLst/>
          </a:prstGeom>
        </p:spPr>
      </p:pic>
      <p:sp>
        <p:nvSpPr>
          <p:cNvPr id="18" name="TextBox 17"/>
          <p:cNvSpPr txBox="1"/>
          <p:nvPr/>
        </p:nvSpPr>
        <p:spPr>
          <a:xfrm>
            <a:off x="8246967" y="5046811"/>
            <a:ext cx="1932184"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Bodily Pain</a:t>
            </a:r>
          </a:p>
        </p:txBody>
      </p:sp>
      <p:pic>
        <p:nvPicPr>
          <p:cNvPr id="8" name="Audio 7">
            <a:hlinkClick r:id="" action="ppaction://media"/>
            <a:extLst>
              <a:ext uri="{FF2B5EF4-FFF2-40B4-BE49-F238E27FC236}">
                <a16:creationId xmlns:a16="http://schemas.microsoft.com/office/drawing/2014/main" id="{13853B0A-BCCC-5842-C93F-71FDAB8E7E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t="16667" b="16667"/>
          <a:stretch/>
        </p:blipFill>
        <p:spPr>
          <a:xfrm>
            <a:off x="10614386" y="154287"/>
            <a:ext cx="1452752" cy="1452752"/>
          </a:xfrm>
          <a:prstGeom prst="ellipse">
            <a:avLst/>
          </a:prstGeom>
        </p:spPr>
      </p:pic>
    </p:spTree>
    <p:extLst>
      <p:ext uri="{BB962C8B-B14F-4D97-AF65-F5344CB8AC3E}">
        <p14:creationId xmlns:p14="http://schemas.microsoft.com/office/powerpoint/2010/main" val="3472887936"/>
      </p:ext>
    </p:extLst>
  </p:cSld>
  <p:clrMapOvr>
    <a:masterClrMapping/>
  </p:clrMapOvr>
  <mc:AlternateContent xmlns:mc="http://schemas.openxmlformats.org/markup-compatibility/2006" xmlns:p14="http://schemas.microsoft.com/office/powerpoint/2010/main">
    <mc:Choice Requires="p14">
      <p:transition spd="slow" p14:dur="2000" advTm="14517"/>
    </mc:Choice>
    <mc:Fallback xmlns="">
      <p:transition spd="slow" advTm="1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92909" y="309227"/>
            <a:ext cx="7925322" cy="1305040"/>
          </a:xfrm>
        </p:spPr>
        <p:txBody>
          <a:bodyPr>
            <a:normAutofit/>
          </a:bodyPr>
          <a:lstStyle/>
          <a:p>
            <a:pPr algn="ctr"/>
            <a:r>
              <a:rPr lang="en-US" sz="2200" b="1" dirty="0">
                <a:latin typeface="Arial" panose="020B0604020202020204" pitchFamily="34" charset="0"/>
                <a:cs typeface="Arial" panose="020B0604020202020204" pitchFamily="34" charset="0"/>
              </a:rPr>
              <a:t>Exercise Decreases Drinking Volume and Increases Fitness in </a:t>
            </a:r>
            <a:r>
              <a:rPr lang="en-US" sz="2200" b="1" u="sng" dirty="0">
                <a:latin typeface="Arial" panose="020B0604020202020204" pitchFamily="34" charset="0"/>
                <a:cs typeface="Arial" panose="020B0604020202020204" pitchFamily="34" charset="0"/>
              </a:rPr>
              <a:t>Alcohol</a:t>
            </a:r>
            <a:r>
              <a:rPr lang="en-US" sz="2200" b="1" dirty="0">
                <a:latin typeface="Arial" panose="020B0604020202020204" pitchFamily="34" charset="0"/>
                <a:cs typeface="Arial" panose="020B0604020202020204" pitchFamily="34" charset="0"/>
              </a:rPr>
              <a:t> Use Disorders</a:t>
            </a:r>
          </a:p>
        </p:txBody>
      </p:sp>
      <p:sp>
        <p:nvSpPr>
          <p:cNvPr id="17" name="TextBox 16"/>
          <p:cNvSpPr txBox="1"/>
          <p:nvPr/>
        </p:nvSpPr>
        <p:spPr>
          <a:xfrm>
            <a:off x="4336273" y="6004966"/>
            <a:ext cx="5833379" cy="646331"/>
          </a:xfrm>
          <a:prstGeom prst="rect">
            <a:avLst/>
          </a:prstGeom>
          <a:noFill/>
        </p:spPr>
        <p:txBody>
          <a:bodyPr wrap="squar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Lardier et al. (2021) Exercise as a Useful Intervention to Reduce Alcohol Consumption and Improve Physical Fitness in Individuals With Alcohol Use Disorder: A Systematic Review and Meta-Analysis. </a:t>
            </a:r>
            <a:r>
              <a:rPr lang="fr-FR" sz="1200" dirty="0">
                <a:solidFill>
                  <a:schemeClr val="bg1">
                    <a:lumMod val="50000"/>
                  </a:schemeClr>
                </a:solidFill>
                <a:latin typeface="Arial" panose="020B0604020202020204" pitchFamily="34" charset="0"/>
                <a:cs typeface="Arial" panose="020B0604020202020204" pitchFamily="34" charset="0"/>
              </a:rPr>
              <a:t>Front. </a:t>
            </a:r>
            <a:r>
              <a:rPr lang="fr-FR" sz="1200" dirty="0" err="1">
                <a:solidFill>
                  <a:schemeClr val="bg1">
                    <a:lumMod val="50000"/>
                  </a:schemeClr>
                </a:solidFill>
                <a:latin typeface="Arial" panose="020B0604020202020204" pitchFamily="34" charset="0"/>
                <a:cs typeface="Arial" panose="020B0604020202020204" pitchFamily="34" charset="0"/>
              </a:rPr>
              <a:t>Psychol</a:t>
            </a:r>
            <a:r>
              <a:rPr lang="fr-FR" sz="1200" dirty="0">
                <a:solidFill>
                  <a:schemeClr val="bg1">
                    <a:lumMod val="50000"/>
                  </a:schemeClr>
                </a:solidFill>
                <a:latin typeface="Arial" panose="020B0604020202020204" pitchFamily="34" charset="0"/>
                <a:cs typeface="Arial" panose="020B0604020202020204" pitchFamily="34" charset="0"/>
              </a:rPr>
              <a:t>. Vol. 12: </a:t>
            </a:r>
            <a:r>
              <a:rPr lang="en-US" sz="1200" dirty="0">
                <a:solidFill>
                  <a:schemeClr val="bg1">
                    <a:lumMod val="50000"/>
                  </a:schemeClr>
                </a:solidFill>
              </a:rPr>
              <a:t>675285</a:t>
            </a:r>
            <a:r>
              <a:rPr lang="en-US" sz="1200" dirty="0">
                <a:solidFill>
                  <a:schemeClr val="bg1">
                    <a:lumMod val="50000"/>
                  </a:schemeClr>
                </a:solidFill>
                <a:latin typeface="Arial" panose="020B0604020202020204" pitchFamily="34" charset="0"/>
                <a:cs typeface="Arial" panose="020B0604020202020204" pitchFamily="34" charset="0"/>
              </a:rPr>
              <a:t> </a:t>
            </a:r>
          </a:p>
        </p:txBody>
      </p:sp>
      <p:sp>
        <p:nvSpPr>
          <p:cNvPr id="19" name="TextBox 18"/>
          <p:cNvSpPr txBox="1"/>
          <p:nvPr/>
        </p:nvSpPr>
        <p:spPr>
          <a:xfrm>
            <a:off x="7927633" y="5281358"/>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Fitness</a:t>
            </a:r>
          </a:p>
        </p:txBody>
      </p:sp>
      <p:sp>
        <p:nvSpPr>
          <p:cNvPr id="16" name="TextBox 15"/>
          <p:cNvSpPr txBox="1"/>
          <p:nvPr/>
        </p:nvSpPr>
        <p:spPr>
          <a:xfrm>
            <a:off x="1836631" y="5269049"/>
            <a:ext cx="261699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Drinking Volume</a:t>
            </a:r>
          </a:p>
        </p:txBody>
      </p:sp>
      <p:pic>
        <p:nvPicPr>
          <p:cNvPr id="8" name="Picture 7" descr="List of studies that show that exercise decreases drinking volume in people with an alcohol use disorder."/>
          <p:cNvPicPr>
            <a:picLocks noChangeAspect="1"/>
          </p:cNvPicPr>
          <p:nvPr/>
        </p:nvPicPr>
        <p:blipFill>
          <a:blip r:embed="rId5"/>
          <a:stretch>
            <a:fillRect/>
          </a:stretch>
        </p:blipFill>
        <p:spPr>
          <a:xfrm>
            <a:off x="846144" y="1867748"/>
            <a:ext cx="4597965" cy="3271410"/>
          </a:xfrm>
          <a:prstGeom prst="rect">
            <a:avLst/>
          </a:prstGeom>
        </p:spPr>
      </p:pic>
      <p:pic>
        <p:nvPicPr>
          <p:cNvPr id="9" name="Picture 8" descr="List of studies that show that exercise increases fitness in people with an alcohol use disorder."/>
          <p:cNvPicPr>
            <a:picLocks noChangeAspect="1"/>
          </p:cNvPicPr>
          <p:nvPr/>
        </p:nvPicPr>
        <p:blipFill>
          <a:blip r:embed="rId6"/>
          <a:stretch>
            <a:fillRect/>
          </a:stretch>
        </p:blipFill>
        <p:spPr>
          <a:xfrm>
            <a:off x="5955570" y="1756467"/>
            <a:ext cx="5207285" cy="3382691"/>
          </a:xfrm>
          <a:prstGeom prst="rect">
            <a:avLst/>
          </a:prstGeom>
        </p:spPr>
      </p:pic>
      <p:pic>
        <p:nvPicPr>
          <p:cNvPr id="6" name="Audio 5">
            <a:hlinkClick r:id="" action="ppaction://media"/>
            <a:extLst>
              <a:ext uri="{FF2B5EF4-FFF2-40B4-BE49-F238E27FC236}">
                <a16:creationId xmlns:a16="http://schemas.microsoft.com/office/drawing/2014/main" id="{10431D07-9B78-754C-E6FF-15FCB51A6CF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092402" y="4711245"/>
            <a:ext cx="1940052" cy="1940052"/>
          </a:xfrm>
          <a:prstGeom prst="ellipse">
            <a:avLst/>
          </a:prstGeom>
        </p:spPr>
      </p:pic>
    </p:spTree>
    <p:extLst>
      <p:ext uri="{BB962C8B-B14F-4D97-AF65-F5344CB8AC3E}">
        <p14:creationId xmlns:p14="http://schemas.microsoft.com/office/powerpoint/2010/main" val="4228668799"/>
      </p:ext>
    </p:extLst>
  </p:cSld>
  <p:clrMapOvr>
    <a:masterClrMapping/>
  </p:clrMapOvr>
  <mc:AlternateContent xmlns:mc="http://schemas.openxmlformats.org/markup-compatibility/2006" xmlns:p14="http://schemas.microsoft.com/office/powerpoint/2010/main">
    <mc:Choice Requires="p14">
      <p:transition spd="slow" p14:dur="2000" advTm="18795"/>
    </mc:Choice>
    <mc:Fallback xmlns="">
      <p:transition spd="slow" advTm="1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1717041" y="104267"/>
            <a:ext cx="914399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Exercise and Alcohol Use Disorder (AUD)</a:t>
            </a:r>
            <a:endParaRPr kumimoji="0" lang="el-GR"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6" name="Table 5" descr="List of studies that show that various exercise intervention increase abstinence rates and fitness, while decreasing anxiety and depression.">
            <a:extLst>
              <a:ext uri="{FF2B5EF4-FFF2-40B4-BE49-F238E27FC236}">
                <a16:creationId xmlns:a16="http://schemas.microsoft.com/office/drawing/2014/main" id="{1AF9ED70-9073-A012-FD56-07A519DC54C4}"/>
              </a:ext>
            </a:extLst>
          </p:cNvPr>
          <p:cNvGraphicFramePr>
            <a:graphicFrameLocks noGrp="1"/>
          </p:cNvGraphicFramePr>
          <p:nvPr>
            <p:extLst>
              <p:ext uri="{D42A27DB-BD31-4B8C-83A1-F6EECF244321}">
                <p14:modId xmlns:p14="http://schemas.microsoft.com/office/powerpoint/2010/main" val="3668633145"/>
              </p:ext>
            </p:extLst>
          </p:nvPr>
        </p:nvGraphicFramePr>
        <p:xfrm>
          <a:off x="1477233" y="727200"/>
          <a:ext cx="9237533" cy="5304087"/>
        </p:xfrm>
        <a:graphic>
          <a:graphicData uri="http://schemas.openxmlformats.org/drawingml/2006/table">
            <a:tbl>
              <a:tblPr firstRow="1" bandRow="1">
                <a:tableStyleId>{5C22544A-7EE6-4342-B048-85BDC9FD1C3A}</a:tableStyleId>
              </a:tblPr>
              <a:tblGrid>
                <a:gridCol w="1340356">
                  <a:extLst>
                    <a:ext uri="{9D8B030D-6E8A-4147-A177-3AD203B41FA5}">
                      <a16:colId xmlns:a16="http://schemas.microsoft.com/office/drawing/2014/main" val="2105070498"/>
                    </a:ext>
                  </a:extLst>
                </a:gridCol>
                <a:gridCol w="1770577">
                  <a:extLst>
                    <a:ext uri="{9D8B030D-6E8A-4147-A177-3AD203B41FA5}">
                      <a16:colId xmlns:a16="http://schemas.microsoft.com/office/drawing/2014/main" val="231816330"/>
                    </a:ext>
                  </a:extLst>
                </a:gridCol>
                <a:gridCol w="3676665">
                  <a:extLst>
                    <a:ext uri="{9D8B030D-6E8A-4147-A177-3AD203B41FA5}">
                      <a16:colId xmlns:a16="http://schemas.microsoft.com/office/drawing/2014/main" val="801746336"/>
                    </a:ext>
                  </a:extLst>
                </a:gridCol>
                <a:gridCol w="2449935">
                  <a:extLst>
                    <a:ext uri="{9D8B030D-6E8A-4147-A177-3AD203B41FA5}">
                      <a16:colId xmlns:a16="http://schemas.microsoft.com/office/drawing/2014/main" val="3349052381"/>
                    </a:ext>
                  </a:extLst>
                </a:gridCol>
              </a:tblGrid>
              <a:tr h="346362">
                <a:tc>
                  <a:txBody>
                    <a:bodyPr/>
                    <a:lstStyle/>
                    <a:p>
                      <a:pPr indent="0" algn="ctr">
                        <a:lnSpc>
                          <a:spcPct val="100000"/>
                        </a:lnSpc>
                        <a:spcBef>
                          <a:spcPts val="0"/>
                        </a:spcBef>
                        <a:spcAft>
                          <a:spcPts val="0"/>
                        </a:spcAft>
                      </a:pPr>
                      <a:r>
                        <a:rPr lang="en-US" sz="1300" dirty="0">
                          <a:solidFill>
                            <a:schemeClr val="bg1">
                              <a:lumMod val="50000"/>
                            </a:schemeClr>
                          </a:solidFill>
                          <a:effectLst/>
                          <a:latin typeface="Calibri" panose="020F0502020204030204" pitchFamily="34" charset="0"/>
                        </a:rPr>
                        <a:t>Study</a:t>
                      </a:r>
                      <a:endParaRPr lang="el-GR" sz="13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Subjects</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Exercise intervention</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Results</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1330703201"/>
                  </a:ext>
                </a:extLst>
              </a:tr>
              <a:tr h="303563">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Sinyor</a:t>
                      </a:r>
                      <a:r>
                        <a:rPr lang="en-US" sz="1000" dirty="0">
                          <a:solidFill>
                            <a:schemeClr val="bg1">
                              <a:lumMod val="50000"/>
                            </a:schemeClr>
                          </a:solidFill>
                          <a:effectLst/>
                          <a:latin typeface="Calibri" panose="020F0502020204030204" pitchFamily="34" charset="0"/>
                        </a:rPr>
                        <a:t> et al. (1982)</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58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- 6 weeks, </a:t>
                      </a:r>
                      <a:r>
                        <a:rPr lang="en-US" sz="1000" dirty="0">
                          <a:solidFill>
                            <a:srgbClr val="FF0000"/>
                          </a:solidFill>
                          <a:effectLst/>
                          <a:latin typeface="+mn-lt"/>
                        </a:rPr>
                        <a:t>5 times/week</a:t>
                      </a:r>
                      <a:r>
                        <a:rPr lang="en-US" sz="1000" dirty="0">
                          <a:solidFill>
                            <a:schemeClr val="bg1">
                              <a:lumMod val="50000"/>
                            </a:schemeClr>
                          </a:solidFill>
                          <a:effectLst/>
                          <a:latin typeface="+mn-lt"/>
                        </a:rPr>
                        <a:t>,</a:t>
                      </a:r>
                      <a:r>
                        <a:rPr lang="en-US" sz="1000" dirty="0">
                          <a:solidFill>
                            <a:schemeClr val="tx1"/>
                          </a:solidFill>
                          <a:effectLst/>
                          <a:latin typeface="+mn-lt"/>
                        </a:rPr>
                        <a:t> </a:t>
                      </a:r>
                      <a:r>
                        <a:rPr lang="en-US" sz="1000" dirty="0">
                          <a:solidFill>
                            <a:srgbClr val="00B050"/>
                          </a:solidFill>
                          <a:effectLst/>
                          <a:latin typeface="+mn-lt"/>
                        </a:rPr>
                        <a:t>1 hour each</a:t>
                      </a:r>
                      <a:endParaRPr lang="el-GR" sz="1000" dirty="0">
                        <a:solidFill>
                          <a:srgbClr val="00B050"/>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b="1" dirty="0">
                          <a:solidFill>
                            <a:schemeClr val="bg1">
                              <a:lumMod val="50000"/>
                            </a:schemeClr>
                          </a:solidFill>
                          <a:effectLst/>
                          <a:latin typeface="+mn-lt"/>
                        </a:rPr>
                        <a:t>abstinence</a:t>
                      </a:r>
                      <a:r>
                        <a:rPr lang="en-US" sz="1000" dirty="0">
                          <a:solidFill>
                            <a:schemeClr val="bg1">
                              <a:lumMod val="50000"/>
                            </a:schemeClr>
                          </a:solidFill>
                          <a:effectLst/>
                          <a:latin typeface="+mn-lt"/>
                        </a:rPr>
                        <a:t> rates </a:t>
                      </a:r>
                      <a:r>
                        <a:rPr lang="el-GR" sz="1000" dirty="0">
                          <a:solidFill>
                            <a:schemeClr val="bg1">
                              <a:lumMod val="50000"/>
                            </a:schemeClr>
                          </a:solidFill>
                          <a:effectLst/>
                          <a:latin typeface="+mn-lt"/>
                        </a:rPr>
                        <a:t>(</a:t>
                      </a:r>
                      <a:r>
                        <a:rPr lang="en-US" sz="1000" dirty="0">
                          <a:solidFill>
                            <a:schemeClr val="bg1">
                              <a:lumMod val="50000"/>
                            </a:schemeClr>
                          </a:solidFill>
                          <a:effectLst/>
                          <a:latin typeface="+mn-lt"/>
                        </a:rPr>
                        <a:t>at 3-month follow up</a:t>
                      </a:r>
                      <a:r>
                        <a:rPr lang="el-GR" sz="1000" dirty="0">
                          <a:solidFill>
                            <a:schemeClr val="bg1">
                              <a:lumMod val="50000"/>
                            </a:schemeClr>
                          </a:solidFill>
                          <a:effectLst/>
                          <a:latin typeface="+mn-lt"/>
                        </a:rPr>
                        <a:t>)</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t>
                      </a:r>
                      <a:r>
                        <a:rPr lang="en-US" sz="1000" b="1" dirty="0">
                          <a:solidFill>
                            <a:schemeClr val="bg1">
                              <a:lumMod val="50000"/>
                            </a:schemeClr>
                          </a:solidFill>
                          <a:effectLst/>
                          <a:latin typeface="+mn-lt"/>
                        </a:rPr>
                        <a:t>fitness</a:t>
                      </a:r>
                      <a:endParaRPr lang="el-GR" sz="1000" b="1"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016465051"/>
                  </a:ext>
                </a:extLst>
              </a:tr>
              <a:tr h="455344">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Murphy</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(1986)</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48 students, heavy social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effectLst/>
                          <a:latin typeface="+mn-lt"/>
                        </a:rPr>
                        <a:t>- Randomized to CON 1, 2 and EX</a:t>
                      </a:r>
                    </a:p>
                    <a:p>
                      <a:pPr indent="0" algn="l">
                        <a:lnSpc>
                          <a:spcPct val="100000"/>
                        </a:lnSpc>
                        <a:spcBef>
                          <a:spcPts val="0"/>
                        </a:spcBef>
                        <a:spcAft>
                          <a:spcPts val="0"/>
                        </a:spcAft>
                      </a:pPr>
                      <a:r>
                        <a:rPr lang="en-US" sz="1000" dirty="0">
                          <a:solidFill>
                            <a:schemeClr val="bg1">
                              <a:lumMod val="50000"/>
                            </a:schemeClr>
                          </a:solidFill>
                          <a:effectLst/>
                          <a:latin typeface="+mn-lt"/>
                        </a:rPr>
                        <a:t>- 8 weeks, </a:t>
                      </a:r>
                      <a:r>
                        <a:rPr lang="en-US" sz="1000" dirty="0">
                          <a:solidFill>
                            <a:srgbClr val="FF0000"/>
                          </a:solidFill>
                          <a:effectLst/>
                          <a:latin typeface="+mn-lt"/>
                        </a:rPr>
                        <a:t>3 times/week</a:t>
                      </a:r>
                      <a:r>
                        <a:rPr lang="en-US" sz="1000" dirty="0">
                          <a:solidFill>
                            <a:schemeClr val="tx1"/>
                          </a:solidFill>
                          <a:effectLst/>
                          <a:latin typeface="+mn-lt"/>
                        </a:rPr>
                        <a:t>, </a:t>
                      </a:r>
                      <a:r>
                        <a:rPr lang="en-US" sz="1000" dirty="0">
                          <a:solidFill>
                            <a:srgbClr val="00B050"/>
                          </a:solidFill>
                          <a:effectLst/>
                          <a:latin typeface="+mn-lt"/>
                        </a:rPr>
                        <a:t>30min each</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Running </a:t>
                      </a:r>
                      <a:r>
                        <a:rPr lang="en-US" sz="1000" dirty="0">
                          <a:solidFill>
                            <a:schemeClr val="accent2">
                              <a:lumMod val="75000"/>
                            </a:schemeClr>
                          </a:solidFill>
                          <a:effectLst/>
                          <a:latin typeface="+mn-lt"/>
                        </a:rPr>
                        <a:t>at individual intensity</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b="1" dirty="0">
                          <a:solidFill>
                            <a:schemeClr val="bg1">
                              <a:lumMod val="50000"/>
                            </a:schemeClr>
                          </a:solidFill>
                          <a:effectLst/>
                          <a:latin typeface="+mn-lt"/>
                        </a:rPr>
                        <a:t>alcohol consumption</a:t>
                      </a:r>
                      <a:endParaRPr lang="el-GR" sz="1000" b="1"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 </a:t>
                      </a:r>
                      <a:r>
                        <a:rPr lang="en-US" sz="1000" b="1" dirty="0">
                          <a:solidFill>
                            <a:schemeClr val="bg1">
                              <a:lumMod val="50000"/>
                            </a:schemeClr>
                          </a:solidFill>
                          <a:effectLst/>
                          <a:latin typeface="+mn-lt"/>
                        </a:rPr>
                        <a:t>fitness</a:t>
                      </a:r>
                      <a:endParaRPr lang="el-GR" sz="1000" b="1"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3240592594"/>
                  </a:ext>
                </a:extLst>
              </a:tr>
              <a:tr h="607126">
                <a:tc>
                  <a:txBody>
                    <a:bodyPr/>
                    <a:lstStyle/>
                    <a:p>
                      <a:pPr indent="0">
                        <a:lnSpc>
                          <a:spcPct val="100000"/>
                        </a:lnSpc>
                        <a:spcBef>
                          <a:spcPts val="0"/>
                        </a:spcBef>
                        <a:spcAft>
                          <a:spcPts val="0"/>
                        </a:spcAft>
                      </a:pPr>
                      <a:r>
                        <a:rPr lang="en-US" sz="1000" dirty="0">
                          <a:solidFill>
                            <a:schemeClr val="bg1">
                              <a:lumMod val="50000"/>
                            </a:schemeClr>
                          </a:solidFill>
                          <a:effectLst/>
                          <a:latin typeface="Calibri" panose="020F0502020204030204" pitchFamily="34" charset="0"/>
                          <a:ea typeface="Calibri"/>
                          <a:cs typeface="Times New Roman"/>
                        </a:rPr>
                        <a:t>Palmer et al. (1988)</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kern="1200" dirty="0">
                          <a:solidFill>
                            <a:schemeClr val="bg1">
                              <a:lumMod val="50000"/>
                            </a:schemeClr>
                          </a:solidFill>
                          <a:effectLst/>
                          <a:latin typeface="+mn-lt"/>
                          <a:ea typeface="+mn-ea"/>
                          <a:cs typeface="+mn-cs"/>
                        </a:rPr>
                        <a:t>27</a:t>
                      </a:r>
                      <a:r>
                        <a:rPr lang="en-US" sz="1000" dirty="0">
                          <a:solidFill>
                            <a:schemeClr val="bg1">
                              <a:lumMod val="50000"/>
                            </a:schemeClr>
                          </a:solidFill>
                          <a:effectLst/>
                          <a:latin typeface="+mn-lt"/>
                        </a:rPr>
                        <a:t>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r>
                        <a:rPr kumimoji="0" lang="en-US" sz="1000" kern="1200" dirty="0">
                          <a:solidFill>
                            <a:schemeClr val="bg1">
                              <a:lumMod val="50000"/>
                            </a:schemeClr>
                          </a:solidFill>
                          <a:effectLst/>
                          <a:latin typeface="+mn-lt"/>
                          <a:ea typeface="+mn-ea"/>
                          <a:cs typeface="+mn-cs"/>
                        </a:rPr>
                        <a:t> </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ea typeface="Calibri"/>
                          <a:cs typeface="Times New Roman"/>
                        </a:rPr>
                        <a:t>- </a:t>
                      </a:r>
                      <a:r>
                        <a:rPr lang="en-US" sz="1000" dirty="0">
                          <a:solidFill>
                            <a:srgbClr val="FF0000"/>
                          </a:solidFill>
                          <a:effectLst/>
                          <a:latin typeface="+mn-lt"/>
                          <a:ea typeface="Calibri"/>
                          <a:cs typeface="Times New Roman"/>
                        </a:rPr>
                        <a:t>3 times</a:t>
                      </a:r>
                      <a:r>
                        <a:rPr lang="en-US" sz="1000" dirty="0">
                          <a:solidFill>
                            <a:schemeClr val="bg1">
                              <a:lumMod val="50000"/>
                            </a:schemeClr>
                          </a:solidFill>
                          <a:effectLst/>
                          <a:latin typeface="+mn-lt"/>
                          <a:ea typeface="Calibri"/>
                          <a:cs typeface="Times New Roman"/>
                        </a:rPr>
                        <a:t>/week, </a:t>
                      </a:r>
                      <a:r>
                        <a:rPr lang="en-US" sz="1000" dirty="0">
                          <a:solidFill>
                            <a:srgbClr val="00B050"/>
                          </a:solidFill>
                          <a:effectLst/>
                          <a:latin typeface="+mn-lt"/>
                          <a:ea typeface="Calibri"/>
                          <a:cs typeface="Times New Roman"/>
                        </a:rPr>
                        <a:t>20-30 min</a:t>
                      </a:r>
                      <a:r>
                        <a:rPr lang="en-US" sz="1000" dirty="0">
                          <a:solidFill>
                            <a:schemeClr val="bg1">
                              <a:lumMod val="50000"/>
                            </a:schemeClr>
                          </a:solidFill>
                          <a:effectLst/>
                          <a:latin typeface="+mn-lt"/>
                          <a:ea typeface="Calibri"/>
                          <a:cs typeface="Times New Roman"/>
                        </a:rPr>
                        <a:t>, 28 days</a:t>
                      </a:r>
                    </a:p>
                    <a:p>
                      <a:pPr indent="0" algn="l">
                        <a:lnSpc>
                          <a:spcPct val="100000"/>
                        </a:lnSpc>
                        <a:spcBef>
                          <a:spcPts val="0"/>
                        </a:spcBef>
                        <a:spcAft>
                          <a:spcPts val="0"/>
                        </a:spcAft>
                      </a:pPr>
                      <a:r>
                        <a:rPr lang="en-US" sz="1000" dirty="0">
                          <a:solidFill>
                            <a:schemeClr val="bg1">
                              <a:lumMod val="50000"/>
                            </a:schemeClr>
                          </a:solidFill>
                          <a:effectLst/>
                          <a:latin typeface="+mn-lt"/>
                          <a:ea typeface="Calibri"/>
                          <a:cs typeface="Times New Roman"/>
                        </a:rPr>
                        <a:t>- Walking or</a:t>
                      </a:r>
                      <a:r>
                        <a:rPr lang="en-US" sz="1000" baseline="0" dirty="0">
                          <a:solidFill>
                            <a:schemeClr val="bg1">
                              <a:lumMod val="50000"/>
                            </a:schemeClr>
                          </a:solidFill>
                          <a:effectLst/>
                          <a:latin typeface="+mn-lt"/>
                          <a:ea typeface="Calibri"/>
                          <a:cs typeface="Times New Roman"/>
                        </a:rPr>
                        <a:t> jogging at </a:t>
                      </a:r>
                      <a:r>
                        <a:rPr lang="en-US" sz="1000" dirty="0">
                          <a:solidFill>
                            <a:schemeClr val="accent2">
                              <a:lumMod val="75000"/>
                            </a:schemeClr>
                          </a:solidFill>
                          <a:effectLst/>
                          <a:latin typeface="+mn-lt"/>
                          <a:ea typeface="Calibri"/>
                          <a:cs typeface="Times New Roman"/>
                        </a:rPr>
                        <a:t>60-80% </a:t>
                      </a:r>
                      <a:r>
                        <a:rPr lang="en-US" sz="1000" dirty="0" err="1">
                          <a:solidFill>
                            <a:schemeClr val="accent2">
                              <a:lumMod val="75000"/>
                            </a:schemeClr>
                          </a:solidFill>
                          <a:effectLst/>
                          <a:latin typeface="+mn-lt"/>
                          <a:ea typeface="Calibri"/>
                          <a:cs typeface="Times New Roman"/>
                        </a:rPr>
                        <a:t>maxHR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marL="0" indent="0" algn="l">
                        <a:lnSpc>
                          <a:spcPct val="100000"/>
                        </a:lnSpc>
                        <a:spcBef>
                          <a:spcPts val="0"/>
                        </a:spcBef>
                        <a:spcAft>
                          <a:spcPts val="0"/>
                        </a:spcAft>
                        <a:buFont typeface="Wingdings"/>
                        <a:buNone/>
                      </a:pPr>
                      <a:r>
                        <a:rPr lang="en-US" sz="1000" dirty="0">
                          <a:solidFill>
                            <a:schemeClr val="bg1">
                              <a:lumMod val="50000"/>
                            </a:schemeClr>
                          </a:solidFill>
                          <a:effectLst/>
                          <a:latin typeface="+mn-lt"/>
                          <a:sym typeface="Wingdings"/>
                        </a:rPr>
                        <a:t> </a:t>
                      </a:r>
                      <a:r>
                        <a:rPr kumimoji="0" lang="en-US" sz="1000" kern="1200" dirty="0">
                          <a:solidFill>
                            <a:schemeClr val="bg1">
                              <a:lumMod val="50000"/>
                            </a:schemeClr>
                          </a:solidFill>
                          <a:effectLst/>
                          <a:latin typeface="+mn-lt"/>
                          <a:ea typeface="+mn-ea"/>
                          <a:cs typeface="+mn-cs"/>
                        </a:rPr>
                        <a:t>state anxiety, trait anxiety and depression</a:t>
                      </a:r>
                    </a:p>
                    <a:p>
                      <a:pPr marL="0" indent="0" algn="l">
                        <a:lnSpc>
                          <a:spcPct val="100000"/>
                        </a:lnSpc>
                        <a:spcBef>
                          <a:spcPts val="0"/>
                        </a:spcBef>
                        <a:spcAft>
                          <a:spcPts val="0"/>
                        </a:spcAft>
                        <a:buFont typeface="Wingdings"/>
                        <a:buNone/>
                      </a:pPr>
                      <a:r>
                        <a:rPr kumimoji="0" lang="en-US" sz="1000" kern="1200" dirty="0">
                          <a:solidFill>
                            <a:schemeClr val="bg1">
                              <a:lumMod val="50000"/>
                            </a:schemeClr>
                          </a:solidFill>
                          <a:effectLst/>
                          <a:latin typeface="+mn-lt"/>
                          <a:ea typeface="+mn-ea"/>
                          <a:cs typeface="+mn-cs"/>
                        </a:rPr>
                        <a:t>↔ self-concept, aerobic capacity/</a:t>
                      </a:r>
                      <a:r>
                        <a:rPr kumimoji="0" lang="en-US" sz="1000" b="1" kern="1200" dirty="0">
                          <a:solidFill>
                            <a:schemeClr val="bg1">
                              <a:lumMod val="50000"/>
                            </a:schemeClr>
                          </a:solidFill>
                          <a:effectLst/>
                          <a:latin typeface="+mn-lt"/>
                          <a:ea typeface="+mn-ea"/>
                          <a:cs typeface="+mn-cs"/>
                        </a:rPr>
                        <a:t>fitness</a:t>
                      </a:r>
                      <a:endParaRPr kumimoji="0" lang="el-GR" sz="1000" b="1"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3993699034"/>
                  </a:ext>
                </a:extLst>
              </a:tr>
              <a:tr h="607126">
                <a:tc>
                  <a:txBody>
                    <a:bodyPr/>
                    <a:lstStyle/>
                    <a:p>
                      <a:pPr indent="0">
                        <a:lnSpc>
                          <a:spcPct val="100000"/>
                        </a:lnSpc>
                        <a:spcBef>
                          <a:spcPts val="0"/>
                        </a:spcBef>
                        <a:spcAft>
                          <a:spcPts val="0"/>
                        </a:spcAft>
                      </a:pPr>
                      <a:r>
                        <a:rPr lang="el-GR" sz="1000" dirty="0">
                          <a:solidFill>
                            <a:schemeClr val="bg1">
                              <a:lumMod val="50000"/>
                            </a:schemeClr>
                          </a:solidFill>
                          <a:effectLst/>
                          <a:latin typeface="Calibri" panose="020F0502020204030204" pitchFamily="34" charset="0"/>
                        </a:rPr>
                        <a:t>Donaghy</a:t>
                      </a:r>
                    </a:p>
                    <a:p>
                      <a:pPr indent="0">
                        <a:lnSpc>
                          <a:spcPct val="100000"/>
                        </a:lnSpc>
                        <a:spcBef>
                          <a:spcPts val="0"/>
                        </a:spcBef>
                        <a:spcAft>
                          <a:spcPts val="0"/>
                        </a:spcAft>
                      </a:pPr>
                      <a:r>
                        <a:rPr lang="el-GR" sz="1000" dirty="0">
                          <a:solidFill>
                            <a:schemeClr val="bg1">
                              <a:lumMod val="50000"/>
                            </a:schemeClr>
                          </a:solidFill>
                          <a:effectLst/>
                          <a:latin typeface="Calibri" panose="020F0502020204030204" pitchFamily="34" charset="0"/>
                        </a:rPr>
                        <a:t>(1997)</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165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- 3 weeks of supervised exercise, followed by 12 weeks of home-based exercise</a:t>
                      </a:r>
                      <a:endParaRPr lang="el-GR" sz="1000"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a:t>
                      </a:r>
                      <a:r>
                        <a:rPr lang="en-US" sz="1000" dirty="0">
                          <a:solidFill>
                            <a:srgbClr val="FF0000"/>
                          </a:solidFill>
                          <a:effectLst/>
                          <a:latin typeface="+mn-lt"/>
                        </a:rPr>
                        <a:t>3 times/week, </a:t>
                      </a:r>
                      <a:r>
                        <a:rPr lang="en-US" sz="1000" dirty="0">
                          <a:solidFill>
                            <a:srgbClr val="00B050"/>
                          </a:solidFill>
                          <a:effectLst/>
                          <a:latin typeface="+mn-lt"/>
                        </a:rPr>
                        <a:t>30min each</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Aerobic and muscle-strengthening training</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a:t>
                      </a:r>
                      <a:r>
                        <a:rPr lang="el-GR" sz="1000" dirty="0">
                          <a:solidFill>
                            <a:schemeClr val="bg1">
                              <a:lumMod val="50000"/>
                            </a:schemeClr>
                          </a:solidFill>
                          <a:effectLst/>
                          <a:latin typeface="+mn-lt"/>
                        </a:rPr>
                        <a:t> </a:t>
                      </a:r>
                      <a:r>
                        <a:rPr lang="en-US" sz="1000" b="1" dirty="0">
                          <a:solidFill>
                            <a:schemeClr val="bg1">
                              <a:lumMod val="50000"/>
                            </a:schemeClr>
                          </a:solidFill>
                          <a:effectLst/>
                          <a:latin typeface="+mn-lt"/>
                        </a:rPr>
                        <a:t>abstinence</a:t>
                      </a:r>
                      <a:r>
                        <a:rPr lang="en-US" sz="1000" dirty="0">
                          <a:solidFill>
                            <a:schemeClr val="bg1">
                              <a:lumMod val="50000"/>
                            </a:schemeClr>
                          </a:solidFill>
                          <a:effectLst/>
                          <a:latin typeface="+mn-lt"/>
                        </a:rPr>
                        <a:t> rates, body weight, HRR</a:t>
                      </a:r>
                      <a:endParaRPr lang="el-GR" sz="1000"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dirty="0">
                          <a:solidFill>
                            <a:schemeClr val="bg1">
                              <a:lumMod val="50000"/>
                            </a:schemeClr>
                          </a:solidFill>
                          <a:effectLst/>
                          <a:latin typeface="+mn-lt"/>
                        </a:rPr>
                        <a:t>power, </a:t>
                      </a:r>
                      <a:r>
                        <a:rPr lang="en-US" sz="1000" b="1" dirty="0">
                          <a:solidFill>
                            <a:schemeClr val="bg1">
                              <a:lumMod val="50000"/>
                            </a:schemeClr>
                          </a:solidFill>
                          <a:effectLst/>
                          <a:latin typeface="+mn-lt"/>
                        </a:rPr>
                        <a:t>fitness</a:t>
                      </a:r>
                      <a:r>
                        <a:rPr lang="en-US" sz="1000" dirty="0">
                          <a:solidFill>
                            <a:schemeClr val="bg1">
                              <a:lumMod val="50000"/>
                            </a:schemeClr>
                          </a:solidFill>
                          <a:effectLst/>
                          <a:latin typeface="+mn-lt"/>
                        </a:rPr>
                        <a:t>, body self-perception, self-esteem</a:t>
                      </a:r>
                    </a:p>
                  </a:txBody>
                  <a:tcPr marL="17259" marR="17259" marT="0" marB="0" anchor="ctr">
                    <a:solidFill>
                      <a:schemeClr val="bg2">
                        <a:lumMod val="20000"/>
                        <a:lumOff val="80000"/>
                      </a:schemeClr>
                    </a:solidFill>
                  </a:tcPr>
                </a:tc>
                <a:extLst>
                  <a:ext uri="{0D108BD9-81ED-4DB2-BD59-A6C34878D82A}">
                    <a16:rowId xmlns:a16="http://schemas.microsoft.com/office/drawing/2014/main" val="1681700203"/>
                  </a:ext>
                </a:extLst>
              </a:tr>
              <a:tr h="607126">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Brown</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(2009)</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19 alcoholics</a:t>
                      </a:r>
                      <a:r>
                        <a:rPr lang="en-US" sz="1000" baseline="0" dirty="0">
                          <a:solidFill>
                            <a:schemeClr val="bg1">
                              <a:lumMod val="50000"/>
                            </a:schemeClr>
                          </a:solidFill>
                          <a:effectLst/>
                          <a:latin typeface="+mn-lt"/>
                        </a:rPr>
                        <a:t> </a:t>
                      </a:r>
                      <a:r>
                        <a:rPr lang="en-US" sz="1000" dirty="0">
                          <a:solidFill>
                            <a:schemeClr val="bg1">
                              <a:lumMod val="50000"/>
                            </a:schemeClr>
                          </a:solidFill>
                          <a:effectLst/>
                          <a:latin typeface="+mn-lt"/>
                        </a:rPr>
                        <a:t>after detoxification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- 12 weeks,</a:t>
                      </a:r>
                      <a:r>
                        <a:rPr lang="en-US" sz="1000" dirty="0">
                          <a:solidFill>
                            <a:srgbClr val="FF0000"/>
                          </a:solidFill>
                          <a:effectLst/>
                          <a:latin typeface="+mn-lt"/>
                        </a:rPr>
                        <a:t>1/week supervised</a:t>
                      </a:r>
                      <a:r>
                        <a:rPr lang="en-US" sz="1000" dirty="0">
                          <a:solidFill>
                            <a:schemeClr val="tx1"/>
                          </a:solidFill>
                          <a:effectLst/>
                          <a:latin typeface="+mn-lt"/>
                        </a:rPr>
                        <a:t>, </a:t>
                      </a:r>
                      <a:r>
                        <a:rPr lang="en-US" sz="1000" dirty="0">
                          <a:solidFill>
                            <a:srgbClr val="00B050"/>
                          </a:solidFill>
                          <a:effectLst/>
                          <a:latin typeface="+mn-lt"/>
                        </a:rPr>
                        <a:t>20–40 min each</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a:t>
                      </a:r>
                      <a:r>
                        <a:rPr lang="en-US" sz="1000" dirty="0">
                          <a:solidFill>
                            <a:schemeClr val="bg1">
                              <a:lumMod val="50000"/>
                            </a:schemeClr>
                          </a:solidFill>
                          <a:effectLst/>
                          <a:latin typeface="+mn-lt"/>
                        </a:rPr>
                        <a:t>erobic training,</a:t>
                      </a:r>
                      <a:r>
                        <a:rPr lang="en-US" sz="1000" baseline="0" dirty="0">
                          <a:solidFill>
                            <a:schemeClr val="tx1"/>
                          </a:solidFill>
                          <a:effectLst/>
                          <a:latin typeface="+mn-lt"/>
                        </a:rPr>
                        <a:t> </a:t>
                      </a:r>
                      <a:r>
                        <a:rPr lang="en-US" sz="1000" dirty="0">
                          <a:solidFill>
                            <a:schemeClr val="accent2">
                              <a:lumMod val="75000"/>
                            </a:schemeClr>
                          </a:solidFill>
                          <a:effectLst/>
                          <a:latin typeface="+mn-lt"/>
                        </a:rPr>
                        <a:t>50–69% MHR</a:t>
                      </a:r>
                      <a:endParaRPr lang="el-GR" sz="1000" dirty="0">
                        <a:solidFill>
                          <a:schemeClr val="accent2">
                            <a:lumMod val="75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Including CBT-based exercise counseling, 2-3 times/week alone</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b="1" dirty="0">
                          <a:solidFill>
                            <a:schemeClr val="bg1">
                              <a:lumMod val="50000"/>
                            </a:schemeClr>
                          </a:solidFill>
                          <a:effectLst/>
                          <a:latin typeface="+mn-lt"/>
                        </a:rPr>
                        <a:t>abstinent days, fitness</a:t>
                      </a: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BMI</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127436013"/>
                  </a:ext>
                </a:extLst>
              </a:tr>
              <a:tr h="607126">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Brown</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(20</a:t>
                      </a:r>
                      <a:r>
                        <a:rPr lang="en-US" sz="1000" dirty="0">
                          <a:solidFill>
                            <a:schemeClr val="bg1">
                              <a:lumMod val="50000"/>
                            </a:schemeClr>
                          </a:solidFill>
                          <a:effectLst/>
                          <a:latin typeface="Calibri" panose="020F0502020204030204" pitchFamily="34" charset="0"/>
                        </a:rPr>
                        <a:t>14</a:t>
                      </a:r>
                      <a:r>
                        <a:rPr lang="el-GR" sz="1000" dirty="0">
                          <a:solidFill>
                            <a:schemeClr val="bg1">
                              <a:lumMod val="50000"/>
                            </a:schemeClr>
                          </a:solidFill>
                          <a:effectLst/>
                          <a:latin typeface="Calibri" panose="020F0502020204030204" pitchFamily="34" charset="0"/>
                        </a:rPr>
                        <a:t>)</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49 alcoholics</a:t>
                      </a:r>
                      <a:r>
                        <a:rPr lang="en-US" sz="1000" baseline="0" dirty="0">
                          <a:solidFill>
                            <a:schemeClr val="bg1">
                              <a:lumMod val="50000"/>
                            </a:schemeClr>
                          </a:solidFill>
                          <a:effectLst/>
                          <a:latin typeface="+mn-lt"/>
                        </a:rPr>
                        <a:t> </a:t>
                      </a:r>
                      <a:r>
                        <a:rPr lang="en-US" sz="1000" dirty="0">
                          <a:solidFill>
                            <a:schemeClr val="bg1">
                              <a:lumMod val="50000"/>
                            </a:schemeClr>
                          </a:solidFill>
                          <a:effectLst/>
                          <a:latin typeface="+mn-lt"/>
                        </a:rPr>
                        <a:t>(</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- 12 weeks,</a:t>
                      </a:r>
                      <a:r>
                        <a:rPr lang="en-US" sz="1000" dirty="0">
                          <a:solidFill>
                            <a:srgbClr val="FF0000"/>
                          </a:solidFill>
                          <a:effectLst/>
                          <a:latin typeface="+mn-lt"/>
                        </a:rPr>
                        <a:t>1/week supervised</a:t>
                      </a:r>
                      <a:r>
                        <a:rPr lang="en-US" sz="1000" dirty="0">
                          <a:solidFill>
                            <a:schemeClr val="tx1"/>
                          </a:solidFill>
                          <a:effectLst/>
                          <a:latin typeface="+mn-lt"/>
                        </a:rPr>
                        <a:t>, </a:t>
                      </a:r>
                      <a:r>
                        <a:rPr lang="en-US" sz="1000" dirty="0">
                          <a:solidFill>
                            <a:srgbClr val="00B050"/>
                          </a:solidFill>
                          <a:effectLst/>
                          <a:latin typeface="+mn-lt"/>
                        </a:rPr>
                        <a:t>20–40 min each</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a:t>
                      </a:r>
                      <a:r>
                        <a:rPr lang="en-US" sz="1000" dirty="0">
                          <a:solidFill>
                            <a:schemeClr val="bg1">
                              <a:lumMod val="50000"/>
                            </a:schemeClr>
                          </a:solidFill>
                          <a:effectLst/>
                          <a:latin typeface="+mn-lt"/>
                        </a:rPr>
                        <a:t>erobic training,</a:t>
                      </a:r>
                      <a:r>
                        <a:rPr lang="en-US" sz="1000" baseline="0" dirty="0">
                          <a:solidFill>
                            <a:schemeClr val="bg1">
                              <a:lumMod val="50000"/>
                            </a:schemeClr>
                          </a:solidFill>
                          <a:effectLst/>
                          <a:latin typeface="+mn-lt"/>
                        </a:rPr>
                        <a:t> </a:t>
                      </a:r>
                      <a:r>
                        <a:rPr lang="en-US" sz="1000" dirty="0">
                          <a:solidFill>
                            <a:schemeClr val="accent2">
                              <a:lumMod val="75000"/>
                            </a:schemeClr>
                          </a:solidFill>
                          <a:effectLst/>
                          <a:latin typeface="+mn-lt"/>
                        </a:rPr>
                        <a:t>50–69% MHR</a:t>
                      </a:r>
                      <a:endParaRPr lang="el-GR" sz="1000" dirty="0">
                        <a:solidFill>
                          <a:schemeClr val="accent2">
                            <a:lumMod val="75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Including CBT-based exercise counseling, 2-3 times/week alone</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drinking days, heavy drinking days, alcohol quantity &amp; frequency</a:t>
                      </a: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b="1" dirty="0">
                          <a:solidFill>
                            <a:schemeClr val="bg1">
                              <a:lumMod val="50000"/>
                            </a:schemeClr>
                          </a:solidFill>
                          <a:effectLst/>
                          <a:latin typeface="+mn-lt"/>
                        </a:rPr>
                        <a:t>abstinent days </a:t>
                      </a:r>
                      <a:r>
                        <a:rPr lang="en-US" sz="1000" dirty="0">
                          <a:solidFill>
                            <a:schemeClr val="bg1">
                              <a:lumMod val="50000"/>
                            </a:schemeClr>
                          </a:solidFill>
                          <a:effectLst/>
                          <a:latin typeface="+mn-lt"/>
                        </a:rPr>
                        <a:t>(at 3-month follow up)</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930713599"/>
                  </a:ext>
                </a:extLst>
              </a:tr>
              <a:tr h="607126">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Georgakouli</a:t>
                      </a:r>
                      <a:r>
                        <a:rPr lang="en-US" sz="1000" dirty="0">
                          <a:solidFill>
                            <a:schemeClr val="bg1">
                              <a:lumMod val="50000"/>
                            </a:schemeClr>
                          </a:solidFill>
                          <a:effectLst/>
                          <a:latin typeface="Calibri" panose="020F0502020204030204" pitchFamily="34" charset="0"/>
                        </a:rPr>
                        <a:t> et al. (2017)</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11</a:t>
                      </a:r>
                      <a:r>
                        <a:rPr lang="en-US" sz="1000" baseline="0" dirty="0">
                          <a:solidFill>
                            <a:schemeClr val="bg1">
                              <a:lumMod val="50000"/>
                            </a:schemeClr>
                          </a:solidFill>
                          <a:effectLst/>
                          <a:latin typeface="+mn-lt"/>
                        </a:rPr>
                        <a:t> heavy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- 8 weeks,</a:t>
                      </a:r>
                      <a:r>
                        <a:rPr lang="en-US" sz="1000" dirty="0">
                          <a:solidFill>
                            <a:schemeClr val="tx1"/>
                          </a:solidFill>
                          <a:effectLst/>
                          <a:latin typeface="+mn-lt"/>
                        </a:rPr>
                        <a:t> </a:t>
                      </a:r>
                      <a:r>
                        <a:rPr lang="en-US" sz="1000" dirty="0">
                          <a:solidFill>
                            <a:srgbClr val="FF0000"/>
                          </a:solidFill>
                          <a:effectLst/>
                          <a:latin typeface="+mn-lt"/>
                        </a:rPr>
                        <a:t>at least 2 times/week</a:t>
                      </a:r>
                      <a:r>
                        <a:rPr lang="en-US" sz="1000" dirty="0">
                          <a:solidFill>
                            <a:srgbClr val="C00000"/>
                          </a:solidFill>
                          <a:effectLst/>
                          <a:latin typeface="+mn-lt"/>
                        </a:rPr>
                        <a:t>,</a:t>
                      </a:r>
                      <a:r>
                        <a:rPr lang="en-US" sz="1000" dirty="0">
                          <a:solidFill>
                            <a:schemeClr val="tx1"/>
                          </a:solidFill>
                          <a:effectLst/>
                          <a:latin typeface="+mn-lt"/>
                        </a:rPr>
                        <a:t> </a:t>
                      </a:r>
                      <a:r>
                        <a:rPr lang="en-US" sz="1000" dirty="0">
                          <a:solidFill>
                            <a:srgbClr val="00B050"/>
                          </a:solidFill>
                          <a:effectLst/>
                          <a:latin typeface="+mn-lt"/>
                        </a:rPr>
                        <a:t>increasing duration</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Walking or</a:t>
                      </a:r>
                      <a:r>
                        <a:rPr lang="en-US" sz="1000" baseline="0" dirty="0">
                          <a:solidFill>
                            <a:schemeClr val="bg1">
                              <a:lumMod val="50000"/>
                            </a:schemeClr>
                          </a:solidFill>
                          <a:effectLst/>
                          <a:latin typeface="+mn-lt"/>
                        </a:rPr>
                        <a:t> jogging,</a:t>
                      </a:r>
                      <a:r>
                        <a:rPr lang="en-US" sz="1000" dirty="0">
                          <a:solidFill>
                            <a:schemeClr val="bg1">
                              <a:lumMod val="50000"/>
                            </a:schemeClr>
                          </a:solidFill>
                          <a:effectLst/>
                          <a:latin typeface="+mn-lt"/>
                        </a:rPr>
                        <a:t> </a:t>
                      </a:r>
                      <a:r>
                        <a:rPr lang="en-US" sz="1000" dirty="0">
                          <a:solidFill>
                            <a:schemeClr val="accent2">
                              <a:lumMod val="75000"/>
                            </a:schemeClr>
                          </a:solidFill>
                          <a:effectLst/>
                          <a:latin typeface="+mn-lt"/>
                        </a:rPr>
                        <a:t>50-60% </a:t>
                      </a:r>
                      <a:r>
                        <a:rPr lang="en-US" sz="1000" baseline="0" dirty="0">
                          <a:solidFill>
                            <a:schemeClr val="accent2">
                              <a:lumMod val="75000"/>
                            </a:schemeClr>
                          </a:solidFill>
                          <a:effectLst/>
                          <a:latin typeface="+mn-lt"/>
                        </a:rPr>
                        <a:t>HRR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~36%  </a:t>
                      </a:r>
                      <a:r>
                        <a:rPr kumimoji="0" lang="en-US" sz="1000" b="1" kern="1200" dirty="0">
                          <a:solidFill>
                            <a:schemeClr val="bg1">
                              <a:lumMod val="50000"/>
                            </a:schemeClr>
                          </a:solidFill>
                          <a:effectLst/>
                          <a:latin typeface="+mn-lt"/>
                        </a:rPr>
                        <a:t>alcohol consumption</a:t>
                      </a:r>
                      <a:endParaRPr kumimoji="0" lang="el-GR" sz="1000" b="1" kern="1200" dirty="0">
                        <a:solidFill>
                          <a:schemeClr val="bg1">
                            <a:lumMod val="50000"/>
                          </a:schemeClr>
                        </a:solidFill>
                        <a:effectLst/>
                        <a:latin typeface="+mn-lt"/>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 </a:t>
                      </a:r>
                      <a:r>
                        <a:rPr kumimoji="0" lang="el-GR" sz="1000" kern="1200" dirty="0">
                          <a:solidFill>
                            <a:schemeClr val="bg1">
                              <a:lumMod val="50000"/>
                            </a:schemeClr>
                          </a:solidFill>
                          <a:effectLst/>
                          <a:latin typeface="+mn-lt"/>
                          <a:sym typeface="Wingdings"/>
                        </a:rPr>
                        <a:t>γ</a:t>
                      </a:r>
                      <a:r>
                        <a:rPr kumimoji="0" lang="en-US" sz="1000" kern="1200" dirty="0">
                          <a:solidFill>
                            <a:schemeClr val="bg1">
                              <a:lumMod val="50000"/>
                            </a:schemeClr>
                          </a:solidFill>
                          <a:effectLst/>
                          <a:latin typeface="+mn-lt"/>
                        </a:rPr>
                        <a:t>-GT</a:t>
                      </a:r>
                      <a:endParaRPr kumimoji="0" lang="en-US" sz="1000" kern="1200" dirty="0">
                        <a:solidFill>
                          <a:schemeClr val="bg1">
                            <a:lumMod val="50000"/>
                          </a:schemeClr>
                        </a:solidFill>
                        <a:effectLst/>
                        <a:latin typeface="+mn-lt"/>
                        <a:sym typeface="Wingdings"/>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a:t>
                      </a:r>
                      <a:r>
                        <a:rPr kumimoji="0" lang="en-US" sz="1000" b="1" kern="1200" dirty="0">
                          <a:solidFill>
                            <a:schemeClr val="bg1">
                              <a:lumMod val="50000"/>
                            </a:schemeClr>
                          </a:solidFill>
                          <a:effectLst/>
                          <a:latin typeface="+mn-lt"/>
                          <a:sym typeface="Wingdings"/>
                        </a:rPr>
                        <a:t>f</a:t>
                      </a:r>
                      <a:r>
                        <a:rPr kumimoji="0" lang="en-US" sz="1000" b="1" kern="1200" dirty="0">
                          <a:solidFill>
                            <a:schemeClr val="bg1">
                              <a:lumMod val="50000"/>
                            </a:schemeClr>
                          </a:solidFill>
                          <a:effectLst/>
                          <a:latin typeface="+mn-lt"/>
                        </a:rPr>
                        <a:t>itness</a:t>
                      </a:r>
                    </a:p>
                    <a:p>
                      <a:pPr indent="0" algn="l">
                        <a:lnSpc>
                          <a:spcPct val="100000"/>
                        </a:lnSpc>
                        <a:spcBef>
                          <a:spcPts val="0"/>
                        </a:spcBef>
                        <a:spcAft>
                          <a:spcPts val="0"/>
                        </a:spcAft>
                      </a:pPr>
                      <a:r>
                        <a:rPr kumimoji="0" lang="en-US" sz="1000" kern="1200" dirty="0">
                          <a:solidFill>
                            <a:schemeClr val="bg1">
                              <a:lumMod val="50000"/>
                            </a:schemeClr>
                          </a:solidFill>
                          <a:effectLst/>
                          <a:latin typeface="+mn-lt"/>
                          <a:ea typeface="+mn-ea"/>
                          <a:cs typeface="+mn-cs"/>
                        </a:rPr>
                        <a:t>↔</a:t>
                      </a:r>
                      <a:r>
                        <a:rPr kumimoji="0" lang="en-US" sz="1000" kern="1200" dirty="0">
                          <a:solidFill>
                            <a:schemeClr val="bg1">
                              <a:lumMod val="50000"/>
                            </a:schemeClr>
                          </a:solidFill>
                          <a:effectLst/>
                          <a:latin typeface="+mn-lt"/>
                        </a:rPr>
                        <a:t>hormones</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607796220"/>
                  </a:ext>
                </a:extLst>
              </a:tr>
              <a:tr h="758907">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Georgakouli</a:t>
                      </a:r>
                      <a:r>
                        <a:rPr lang="en-US" sz="1000" dirty="0">
                          <a:solidFill>
                            <a:schemeClr val="bg1">
                              <a:lumMod val="50000"/>
                            </a:schemeClr>
                          </a:solidFill>
                          <a:effectLst/>
                          <a:latin typeface="Calibri" panose="020F0502020204030204" pitchFamily="34" charset="0"/>
                        </a:rPr>
                        <a:t> et al. (2018)</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11</a:t>
                      </a:r>
                      <a:r>
                        <a:rPr lang="en-US" sz="1000" baseline="0" dirty="0">
                          <a:solidFill>
                            <a:schemeClr val="bg1">
                              <a:lumMod val="50000"/>
                            </a:schemeClr>
                          </a:solidFill>
                          <a:effectLst/>
                          <a:latin typeface="+mn-lt"/>
                        </a:rPr>
                        <a:t> heavy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- 8 weeks, </a:t>
                      </a:r>
                      <a:r>
                        <a:rPr lang="en-US" sz="1000" dirty="0">
                          <a:solidFill>
                            <a:srgbClr val="FF0000"/>
                          </a:solidFill>
                          <a:effectLst/>
                          <a:latin typeface="+mn-lt"/>
                        </a:rPr>
                        <a:t>at least 2 times/week</a:t>
                      </a:r>
                      <a:r>
                        <a:rPr lang="en-US" sz="1000" dirty="0">
                          <a:solidFill>
                            <a:schemeClr val="tx1"/>
                          </a:solidFill>
                          <a:effectLst/>
                          <a:latin typeface="+mn-lt"/>
                        </a:rPr>
                        <a:t>, </a:t>
                      </a:r>
                      <a:r>
                        <a:rPr lang="en-US" sz="1000" dirty="0">
                          <a:solidFill>
                            <a:srgbClr val="00B050"/>
                          </a:solidFill>
                          <a:effectLst/>
                          <a:latin typeface="+mn-lt"/>
                        </a:rPr>
                        <a:t>increasing duration</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Walking or</a:t>
                      </a:r>
                      <a:r>
                        <a:rPr lang="en-US" sz="1000" baseline="0" dirty="0">
                          <a:solidFill>
                            <a:schemeClr val="bg1">
                              <a:lumMod val="50000"/>
                            </a:schemeClr>
                          </a:solidFill>
                          <a:effectLst/>
                          <a:latin typeface="+mn-lt"/>
                        </a:rPr>
                        <a:t> jogging,</a:t>
                      </a:r>
                      <a:r>
                        <a:rPr lang="en-US" sz="1000" dirty="0">
                          <a:solidFill>
                            <a:schemeClr val="bg1">
                              <a:lumMod val="50000"/>
                            </a:schemeClr>
                          </a:solidFill>
                          <a:effectLst/>
                          <a:latin typeface="+mn-lt"/>
                        </a:rPr>
                        <a:t> </a:t>
                      </a:r>
                      <a:r>
                        <a:rPr lang="en-US" sz="1000" dirty="0">
                          <a:solidFill>
                            <a:schemeClr val="accent2">
                              <a:lumMod val="75000"/>
                            </a:schemeClr>
                          </a:solidFill>
                          <a:effectLst/>
                          <a:latin typeface="+mn-lt"/>
                        </a:rPr>
                        <a:t>50-60% </a:t>
                      </a:r>
                      <a:r>
                        <a:rPr lang="en-US" sz="1000" baseline="0" dirty="0">
                          <a:solidFill>
                            <a:schemeClr val="accent2">
                              <a:lumMod val="75000"/>
                            </a:schemeClr>
                          </a:solidFill>
                          <a:effectLst/>
                          <a:latin typeface="+mn-lt"/>
                        </a:rPr>
                        <a:t>HRR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catalase,</a:t>
                      </a:r>
                      <a:r>
                        <a:rPr kumimoji="0" lang="en-US" sz="1000" kern="1200" baseline="0" dirty="0">
                          <a:solidFill>
                            <a:schemeClr val="bg1">
                              <a:lumMod val="50000"/>
                            </a:schemeClr>
                          </a:solidFill>
                          <a:effectLst/>
                          <a:latin typeface="+mn-lt"/>
                          <a:sym typeface="Wingdings"/>
                        </a:rPr>
                        <a:t> GSH</a:t>
                      </a:r>
                      <a:endParaRPr kumimoji="0" lang="en-US" sz="1000" kern="1200" dirty="0">
                        <a:solidFill>
                          <a:schemeClr val="bg1">
                            <a:lumMod val="50000"/>
                          </a:schemeClr>
                        </a:solidFill>
                        <a:effectLst/>
                        <a:latin typeface="+mn-lt"/>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ea typeface="+mn-ea"/>
                          <a:cs typeface="+mn-cs"/>
                        </a:rPr>
                        <a:t>↔TAC,</a:t>
                      </a:r>
                      <a:r>
                        <a:rPr kumimoji="0" lang="en-US" sz="1000" kern="1200" baseline="0" dirty="0">
                          <a:solidFill>
                            <a:schemeClr val="bg1">
                              <a:lumMod val="50000"/>
                            </a:schemeClr>
                          </a:solidFill>
                          <a:effectLst/>
                          <a:latin typeface="+mn-lt"/>
                          <a:ea typeface="+mn-ea"/>
                          <a:cs typeface="+mn-cs"/>
                        </a:rPr>
                        <a:t> UA, TBARS, PC</a:t>
                      </a:r>
                    </a:p>
                    <a:p>
                      <a:pPr indent="0" algn="l">
                        <a:lnSpc>
                          <a:spcPct val="100000"/>
                        </a:lnSpc>
                        <a:spcBef>
                          <a:spcPts val="0"/>
                        </a:spcBef>
                        <a:spcAft>
                          <a:spcPts val="0"/>
                        </a:spcAft>
                      </a:pPr>
                      <a:r>
                        <a:rPr kumimoji="0" lang="en-US" sz="1000" kern="1200" baseline="0" dirty="0">
                          <a:solidFill>
                            <a:schemeClr val="bg1">
                              <a:lumMod val="50000"/>
                            </a:schemeClr>
                          </a:solidFill>
                          <a:effectLst/>
                          <a:latin typeface="+mn-lt"/>
                          <a:ea typeface="+mn-ea"/>
                          <a:cs typeface="+mn-cs"/>
                        </a:rPr>
                        <a:t>GSH, TBARS, catalase negatively correlated with alcohol consumption</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744080007"/>
                  </a:ext>
                </a:extLst>
              </a:tr>
              <a:tr h="379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effectLst/>
                          <a:latin typeface="+mn-lt"/>
                        </a:rPr>
                        <a:t>Welford et al. (2023)</a:t>
                      </a:r>
                      <a:endParaRPr lang="el-GR" sz="1000" u="sng" dirty="0">
                        <a:solidFill>
                          <a:schemeClr val="bg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bg1">
                              <a:lumMod val="50000"/>
                            </a:schemeClr>
                          </a:solidFill>
                          <a:effectLst/>
                          <a:latin typeface="+mn-lt"/>
                        </a:rPr>
                        <a:t>95 AUD (</a:t>
                      </a:r>
                      <a:r>
                        <a:rPr lang="en-US" sz="1000" b="0" baseline="0" dirty="0" err="1">
                          <a:solidFill>
                            <a:schemeClr val="bg1">
                              <a:lumMod val="50000"/>
                            </a:schemeClr>
                          </a:solidFill>
                          <a:effectLst/>
                          <a:latin typeface="+mn-lt"/>
                        </a:rPr>
                        <a:t>m,f</a:t>
                      </a:r>
                      <a:r>
                        <a:rPr lang="en-US" sz="1000" b="0" baseline="0" dirty="0">
                          <a:solidFill>
                            <a:schemeClr val="bg1">
                              <a:lumMod val="50000"/>
                            </a:schemeClr>
                          </a:solidFill>
                          <a:effectLst/>
                          <a:latin typeface="+mn-lt"/>
                        </a:rPr>
                        <a:t>)</a:t>
                      </a:r>
                      <a:endParaRPr lang="el-GR" sz="1000" b="0" dirty="0">
                        <a:solidFill>
                          <a:schemeClr val="bg1">
                            <a:lumMod val="50000"/>
                          </a:schemeClr>
                        </a:solidFill>
                        <a:effectLst/>
                        <a:latin typeface="+mn-lt"/>
                      </a:endParaRPr>
                    </a:p>
                  </a:txBody>
                  <a:tcPr>
                    <a:solidFill>
                      <a:schemeClr val="bg2">
                        <a:lumMod val="20000"/>
                        <a:lumOff val="80000"/>
                      </a:schemeClr>
                    </a:solidFill>
                  </a:tcPr>
                </a:tc>
                <a:tc>
                  <a:txBody>
                    <a:bodyPr/>
                    <a:lstStyle/>
                    <a:p>
                      <a:r>
                        <a:rPr lang="en-US" sz="1000" b="0" dirty="0">
                          <a:solidFill>
                            <a:schemeClr val="bg1">
                              <a:lumMod val="50000"/>
                            </a:schemeClr>
                          </a:solidFill>
                          <a:effectLst/>
                          <a:latin typeface="+mn-lt"/>
                        </a:rPr>
                        <a:t>12 weeks,</a:t>
                      </a:r>
                      <a:r>
                        <a:rPr lang="en-US" sz="1000" b="0" dirty="0">
                          <a:solidFill>
                            <a:schemeClr val="tx1"/>
                          </a:solidFill>
                          <a:effectLst/>
                          <a:latin typeface="+mn-lt"/>
                        </a:rPr>
                        <a:t> </a:t>
                      </a:r>
                      <a:r>
                        <a:rPr lang="en-US" sz="1000" b="0" dirty="0">
                          <a:solidFill>
                            <a:srgbClr val="FF0000"/>
                          </a:solidFill>
                          <a:effectLst/>
                          <a:latin typeface="+mn-lt"/>
                        </a:rPr>
                        <a:t>at least 3 times/week, </a:t>
                      </a:r>
                      <a:r>
                        <a:rPr lang="en-US" sz="1000" b="0" dirty="0">
                          <a:solidFill>
                            <a:srgbClr val="00B050"/>
                          </a:solidFill>
                          <a:effectLst/>
                          <a:latin typeface="+mn-lt"/>
                        </a:rPr>
                        <a:t>60 min </a:t>
                      </a:r>
                      <a:r>
                        <a:rPr lang="en-US" sz="1000" b="0" dirty="0">
                          <a:solidFill>
                            <a:schemeClr val="bg1">
                              <a:lumMod val="50000"/>
                            </a:schemeClr>
                          </a:solidFill>
                          <a:effectLst/>
                          <a:latin typeface="+mn-lt"/>
                        </a:rPr>
                        <a:t>aerobic training or yoga</a:t>
                      </a:r>
                      <a:endParaRPr lang="el-GR" sz="1000" u="sng" dirty="0">
                        <a:solidFill>
                          <a:schemeClr val="bg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bg1">
                              <a:lumMod val="50000"/>
                            </a:schemeClr>
                          </a:solidFill>
                          <a:effectLst/>
                          <a:latin typeface="+mn-lt"/>
                          <a:ea typeface="+mn-ea"/>
                          <a:cs typeface="+mn-cs"/>
                        </a:rPr>
                        <a:t>Adherence related to AUD severity, BMI, educational level</a:t>
                      </a:r>
                      <a:endParaRPr kumimoji="0" lang="el-GR" sz="1000" b="0" kern="1200" dirty="0">
                        <a:solidFill>
                          <a:schemeClr val="bg1">
                            <a:lumMod val="50000"/>
                          </a:schemeClr>
                        </a:solidFill>
                        <a:effectLst/>
                        <a:latin typeface="+mn-lt"/>
                        <a:ea typeface="+mn-ea"/>
                        <a:cs typeface="+mn-cs"/>
                      </a:endParaRPr>
                    </a:p>
                  </a:txBody>
                  <a:tcPr>
                    <a:solidFill>
                      <a:schemeClr val="bg2">
                        <a:lumMod val="20000"/>
                        <a:lumOff val="80000"/>
                      </a:schemeClr>
                    </a:solidFill>
                  </a:tcPr>
                </a:tc>
                <a:extLst>
                  <a:ext uri="{0D108BD9-81ED-4DB2-BD59-A6C34878D82A}">
                    <a16:rowId xmlns:a16="http://schemas.microsoft.com/office/drawing/2014/main" val="1796152040"/>
                  </a:ext>
                </a:extLst>
              </a:tr>
            </a:tbl>
          </a:graphicData>
        </a:graphic>
      </p:graphicFrame>
      <p:sp>
        <p:nvSpPr>
          <p:cNvPr id="4" name="TextBox 3"/>
          <p:cNvSpPr txBox="1"/>
          <p:nvPr/>
        </p:nvSpPr>
        <p:spPr>
          <a:xfrm flipH="1">
            <a:off x="6620676" y="6322846"/>
            <a:ext cx="3089650" cy="276999"/>
          </a:xfrm>
          <a:prstGeom prst="rect">
            <a:avLst/>
          </a:prstGeom>
          <a:noFill/>
        </p:spPr>
        <p:txBody>
          <a:bodyPr wrap="square" rtlCol="0">
            <a:spAutoFit/>
          </a:bodyPr>
          <a:lstStyle/>
          <a:p>
            <a:r>
              <a:rPr lang="en-US" sz="1200" dirty="0" err="1">
                <a:solidFill>
                  <a:schemeClr val="bg1">
                    <a:lumMod val="50000"/>
                  </a:schemeClr>
                </a:solidFill>
                <a:latin typeface="Arial" panose="020B0604020202020204" pitchFamily="34" charset="0"/>
                <a:cs typeface="Arial" panose="020B0604020202020204" pitchFamily="34" charset="0"/>
              </a:rPr>
              <a:t>Jamurtas</a:t>
            </a:r>
            <a:r>
              <a:rPr lang="en-US" sz="1200" dirty="0">
                <a:solidFill>
                  <a:schemeClr val="bg1">
                    <a:lumMod val="50000"/>
                  </a:schemeClr>
                </a:solidFill>
                <a:latin typeface="Arial" panose="020B0604020202020204" pitchFamily="34" charset="0"/>
                <a:cs typeface="Arial" panose="020B0604020202020204" pitchFamily="34" charset="0"/>
              </a:rPr>
              <a:t> T (2024) ACSM Annual Meeting  </a:t>
            </a:r>
          </a:p>
        </p:txBody>
      </p:sp>
      <p:pic>
        <p:nvPicPr>
          <p:cNvPr id="8" name="Audio 7">
            <a:hlinkClick r:id="" action="ppaction://media"/>
            <a:extLst>
              <a:ext uri="{FF2B5EF4-FFF2-40B4-BE49-F238E27FC236}">
                <a16:creationId xmlns:a16="http://schemas.microsoft.com/office/drawing/2014/main" id="{35FC2219-A988-863F-2753-B30F812847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499925" y="3755570"/>
            <a:ext cx="1692075" cy="1692075"/>
          </a:xfrm>
          <a:prstGeom prst="ellipse">
            <a:avLst/>
          </a:prstGeom>
        </p:spPr>
      </p:pic>
    </p:spTree>
    <p:extLst>
      <p:ext uri="{BB962C8B-B14F-4D97-AF65-F5344CB8AC3E}">
        <p14:creationId xmlns:p14="http://schemas.microsoft.com/office/powerpoint/2010/main" val="1510856058"/>
      </p:ext>
    </p:extLst>
  </p:cSld>
  <p:clrMapOvr>
    <a:masterClrMapping/>
  </p:clrMapOvr>
  <mc:AlternateContent xmlns:mc="http://schemas.openxmlformats.org/markup-compatibility/2006" xmlns:p14="http://schemas.microsoft.com/office/powerpoint/2010/main">
    <mc:Choice Requires="p14">
      <p:transition spd="slow" p14:dur="2000" advTm="13936"/>
    </mc:Choice>
    <mc:Fallback xmlns="">
      <p:transition spd="slow" advTm="1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PSROTA-R CIP #2 1">
      <a:dk1>
        <a:srgbClr val="494949"/>
      </a:dk1>
      <a:lt1>
        <a:srgbClr val="FFFFFF"/>
      </a:lt1>
      <a:dk2>
        <a:srgbClr val="44546A"/>
      </a:dk2>
      <a:lt2>
        <a:srgbClr val="F3F3F3"/>
      </a:lt2>
      <a:accent1>
        <a:srgbClr val="BAD061"/>
      </a:accent1>
      <a:accent2>
        <a:srgbClr val="81B654"/>
      </a:accent2>
      <a:accent3>
        <a:srgbClr val="58A3B0"/>
      </a:accent3>
      <a:accent4>
        <a:srgbClr val="FB9E4F"/>
      </a:accent4>
      <a:accent5>
        <a:srgbClr val="FDE571"/>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3ACE82-BD1C-4CC4-B9C6-7097502B70B7}">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A80AD4D6-2712-4EC3-A727-A5652AD67F9C}">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44</TotalTime>
  <Words>2140</Words>
  <Application>Microsoft Office PowerPoint</Application>
  <PresentationFormat>Widescreen</PresentationFormat>
  <Paragraphs>237</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Exercise and Movement in People with Substance Use Disorders Rural Opioid Technical Assistance Course Pacific Southwest Region</vt:lpstr>
      <vt:lpstr>Exercise and Movement in People with Substance Use Disorders (SUD): Outline</vt:lpstr>
      <vt:lpstr>Module 1: Exercise and SUD: Current Evidence </vt:lpstr>
      <vt:lpstr>Systematic Review:  - seeks to collate empirical evidence to address a   specific research question   Meta Analysis:  - uses statistical methods to quantify a “summary   effect” estimate (SE) and its corresponding   confidence intervals (CIs)  - how similar results are across studies (SE) and   how robust and precise the summary effect is (CIs) </vt:lpstr>
      <vt:lpstr>Exercise Increases Abstinence and Decreases Anxiety and Depression in People with SUD</vt:lpstr>
      <vt:lpstr>Exercise Improves Cognition, Anxiety and Depression Scores in People with SUD</vt:lpstr>
      <vt:lpstr>Exercise Improves Social, Emotional and Functional Domains of QoL in People with SUD</vt:lpstr>
      <vt:lpstr>Exercise Decreases Drinking Volume and Increases Fitness in Alcohol Use Disorders</vt:lpstr>
      <vt:lpstr>Exercise and Alcohol Use Disorder (AUD)</vt:lpstr>
      <vt:lpstr>Mood</vt:lpstr>
      <vt:lpstr>Exercise and Methamphetamine Use Disorder (MUD) </vt:lpstr>
      <vt:lpstr>Exercise and Substance Use Disorders (SUD)</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and Movement in People with Substance Use Disorders Rural Opioid Technical Assistance Course Pacific Southwest Region</dc:title>
  <dc:subject/>
  <dc:creator>Nora Nock</dc:creator>
  <cp:keywords/>
  <dc:description/>
  <cp:lastModifiedBy>Cameran Rynearson</cp:lastModifiedBy>
  <cp:revision>26</cp:revision>
  <dcterms:created xsi:type="dcterms:W3CDTF">2021-02-18T07:10:18Z</dcterms:created>
  <dcterms:modified xsi:type="dcterms:W3CDTF">2025-09-26T19:39:21Z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