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5"/>
  </p:notesMasterIdLst>
  <p:sldIdLst>
    <p:sldId id="265" r:id="rId5"/>
    <p:sldId id="266" r:id="rId6"/>
    <p:sldId id="259" r:id="rId7"/>
    <p:sldId id="258" r:id="rId8"/>
    <p:sldId id="263" r:id="rId9"/>
    <p:sldId id="275" r:id="rId10"/>
    <p:sldId id="276" r:id="rId11"/>
    <p:sldId id="278" r:id="rId12"/>
    <p:sldId id="280" r:id="rId13"/>
    <p:sldId id="281"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21" autoAdjust="0"/>
    <p:restoredTop sz="94658" autoAdjust="0"/>
  </p:normalViewPr>
  <p:slideViewPr>
    <p:cSldViewPr snapToGrid="0">
      <p:cViewPr varScale="1">
        <p:scale>
          <a:sx n="59" d="100"/>
          <a:sy n="59" d="100"/>
        </p:scale>
        <p:origin x="464" y="48"/>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-Welcome back to</a:t>
            </a:r>
            <a:r>
              <a:rPr lang="en-US" baseline="0" dirty="0"/>
              <a:t>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a:t>
            </a:r>
            <a:r>
              <a:rPr lang="en-US" baseline="0" dirty="0"/>
              <a:t> you for your participation in this series on exercise and movement in people with SUD</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336114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are on the last module in this series</a:t>
            </a:r>
            <a:r>
              <a:rPr lang="en-US" baseline="0" dirty="0"/>
              <a:t> </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2</a:t>
            </a:fld>
            <a:endParaRPr lang="en-US"/>
          </a:p>
        </p:txBody>
      </p:sp>
    </p:spTree>
    <p:extLst>
      <p:ext uri="{BB962C8B-B14F-4D97-AF65-F5344CB8AC3E}">
        <p14:creationId xmlns:p14="http://schemas.microsoft.com/office/powerpoint/2010/main" val="169777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because of the gaps in our knowledge regarding exercise in people with SUD,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we developed a Call To Action statement which was supported by the American College of Sports Medicine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74367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Arial" charset="0"/>
                <a:ea typeface="+mn-ea"/>
                <a:cs typeface="+mn-cs"/>
              </a:rPr>
              <a:t>The primary goals of this Call to Action were to highlight the need for additional larger &amp; more rigorous studies to better understand the optimal “dose” &amp; modalities of exercise  </a:t>
            </a:r>
          </a:p>
          <a:p>
            <a:pPr marL="171450" indent="-171450">
              <a:buFontTx/>
              <a:buChar char="-"/>
            </a:pPr>
            <a:r>
              <a:rPr lang="en-US" sz="1200" b="0" i="0" u="none" strike="noStrike" kern="1200" baseline="0" dirty="0">
                <a:solidFill>
                  <a:schemeClr val="tx1"/>
                </a:solidFill>
                <a:latin typeface="Arial" charset="0"/>
                <a:ea typeface="+mn-ea"/>
                <a:cs typeface="+mn-cs"/>
              </a:rPr>
              <a:t>To acknowledge that specialized training for exercise professionals is needed because of the potential physical and mental health comorbidities </a:t>
            </a:r>
          </a:p>
          <a:p>
            <a:pPr marL="171450" indent="-171450">
              <a:buFontTx/>
              <a:buChar char="-"/>
            </a:pPr>
            <a:r>
              <a:rPr lang="en-US" sz="1200" b="0" i="0" u="none" strike="noStrike" kern="1200" baseline="0" dirty="0">
                <a:solidFill>
                  <a:schemeClr val="tx1"/>
                </a:solidFill>
                <a:latin typeface="Arial" charset="0"/>
                <a:ea typeface="+mn-ea"/>
                <a:cs typeface="+mn-cs"/>
              </a:rPr>
              <a:t>Including cardiomyopathy &amp; other cardio-metabolic conditions arising from the use/misuse of substances </a:t>
            </a:r>
          </a:p>
          <a:p>
            <a:pPr marL="171450" indent="-171450">
              <a:buFontTx/>
              <a:buChar char="-"/>
            </a:pPr>
            <a:r>
              <a:rPr lang="en-US" sz="1200" b="0" i="0" u="none" strike="noStrike" kern="1200" baseline="0" dirty="0">
                <a:solidFill>
                  <a:schemeClr val="tx1"/>
                </a:solidFill>
                <a:latin typeface="Arial" charset="0"/>
                <a:ea typeface="+mn-ea"/>
                <a:cs typeface="+mn-cs"/>
              </a:rPr>
              <a:t>To raise awareness to stigma associated with SUD and how it can negatively impact recovery</a:t>
            </a:r>
          </a:p>
          <a:p>
            <a:pPr marL="171450" indent="-171450">
              <a:buFontTx/>
              <a:buChar char="-"/>
            </a:pPr>
            <a:r>
              <a:rPr lang="en-US" sz="1200" b="0" i="0" u="none" strike="noStrike" kern="1200" baseline="0" dirty="0">
                <a:solidFill>
                  <a:schemeClr val="tx1"/>
                </a:solidFill>
                <a:latin typeface="Arial" charset="0"/>
                <a:ea typeface="+mn-ea"/>
                <a:cs typeface="+mn-cs"/>
              </a:rPr>
              <a:t>Stigma will be discussed in more detail in other sections of this course </a:t>
            </a: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90052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Thus</a:t>
            </a:r>
            <a:r>
              <a:rPr lang="en-US" sz="1200" kern="1200" baseline="0" dirty="0">
                <a:solidFill>
                  <a:schemeClr val="tx1"/>
                </a:solidFill>
                <a:effectLst/>
                <a:latin typeface="Arial" charset="0"/>
                <a:ea typeface="+mn-ea"/>
                <a:cs typeface="+mn-cs"/>
              </a:rPr>
              <a:t> far, </a:t>
            </a:r>
            <a:r>
              <a:rPr lang="en-US" sz="1200" kern="1200" dirty="0">
                <a:solidFill>
                  <a:schemeClr val="tx1"/>
                </a:solidFill>
                <a:effectLst/>
                <a:latin typeface="Arial" charset="0"/>
                <a:ea typeface="+mn-ea"/>
                <a:cs typeface="+mn-cs"/>
              </a:rPr>
              <a:t>we haven’t differentiated between</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exercise” or planned, structured p</a:t>
            </a:r>
            <a:r>
              <a:rPr lang="en-US" sz="1200" kern="1200" baseline="0" dirty="0">
                <a:solidFill>
                  <a:schemeClr val="tx1"/>
                </a:solidFill>
                <a:effectLst/>
                <a:latin typeface="Arial" charset="0"/>
                <a:ea typeface="+mn-ea"/>
                <a:cs typeface="+mn-cs"/>
              </a:rPr>
              <a:t>hysical activity and general movement </a:t>
            </a:r>
          </a:p>
          <a:p>
            <a:pPr marL="171450" indent="-171450">
              <a:buFontTx/>
              <a:buChar char="-"/>
            </a:pPr>
            <a:r>
              <a:rPr lang="en-US" sz="1200" kern="1200" baseline="0" dirty="0">
                <a:solidFill>
                  <a:schemeClr val="tx1"/>
                </a:solidFill>
                <a:effectLst/>
                <a:latin typeface="Arial" charset="0"/>
                <a:ea typeface="+mn-ea"/>
                <a:cs typeface="+mn-cs"/>
              </a:rPr>
              <a:t>But all types of movement are beneficial!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latin typeface="Calibri" panose="020F0502020204030204" pitchFamily="34" charset="0"/>
                <a:ea typeface="Calibri" panose="020F0502020204030204" pitchFamily="34" charset="0"/>
                <a:cs typeface="Times New Roman" panose="02020603050405020304" pitchFamily="18" charset="0"/>
              </a:rPr>
              <a:t>Mind-body exercises, including yoga, Tai Chi, are among the most common exercise training programs in drug treatment facilities mainly because</a:t>
            </a:r>
            <a:r>
              <a:rPr lang="en-US" baseline="0" dirty="0">
                <a:latin typeface="Calibri" panose="020F0502020204030204" pitchFamily="34" charset="0"/>
                <a:ea typeface="Calibri" panose="020F0502020204030204" pitchFamily="34" charset="0"/>
                <a:cs typeface="Times New Roman" panose="02020603050405020304" pitchFamily="18" charset="0"/>
              </a:rPr>
              <a:t> they do not require a lot of resources in terms of equipment &amp; they provide additional cognitive and potentially spiritual benefits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en-US" sz="1200" kern="1200" baseline="0" dirty="0">
                <a:solidFill>
                  <a:schemeClr val="tx1"/>
                </a:solidFill>
                <a:effectLst/>
                <a:latin typeface="Arial" charset="0"/>
                <a:ea typeface="+mn-ea"/>
                <a:cs typeface="+mn-cs"/>
              </a:rPr>
              <a:t>Engaging in sports and community activity programs may also help </a:t>
            </a:r>
            <a:r>
              <a:rPr lang="en-US" sz="1200" kern="1200" dirty="0">
                <a:solidFill>
                  <a:schemeClr val="tx1"/>
                </a:solidFill>
                <a:effectLst/>
                <a:latin typeface="Arial" charset="0"/>
                <a:ea typeface="+mn-ea"/>
                <a:cs typeface="+mn-cs"/>
              </a:rPr>
              <a:t>connect people and enhance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social engagement which can be particularly</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helpful</a:t>
            </a:r>
            <a:r>
              <a:rPr lang="en-US" sz="1200" kern="1200" baseline="0" dirty="0">
                <a:solidFill>
                  <a:schemeClr val="tx1"/>
                </a:solidFill>
                <a:effectLst/>
                <a:latin typeface="Arial" charset="0"/>
                <a:ea typeface="+mn-ea"/>
                <a:cs typeface="+mn-cs"/>
              </a:rPr>
              <a:t> during recovery </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46657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Arial" charset="0"/>
                <a:ea typeface="+mn-ea"/>
                <a:cs typeface="+mn-cs"/>
              </a:rPr>
              <a:t>So the bottom line is altho</a:t>
            </a:r>
            <a:r>
              <a:rPr lang="en-US" sz="1200" kern="1200" baseline="0" dirty="0">
                <a:solidFill>
                  <a:schemeClr val="tx1"/>
                </a:solidFill>
                <a:effectLst/>
                <a:latin typeface="Arial" charset="0"/>
                <a:ea typeface="+mn-ea"/>
                <a:cs typeface="+mn-cs"/>
              </a:rPr>
              <a:t>ugh we do not know the optimal dose or types of exercise to precisely prescribe at this point,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There is enough evidence to suggest that people with SUD may benefit in much the same way or potentially in an even greater capacity than the general population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Thus, exercise should help decrease mortality and the risk of cardiovascular diseases and cancer in people with SUD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Exercise should also help improve depression, anxiety, sleep while improving physical function and fitness as well as cognition and bone health</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93206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233860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295097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E0B8-8A0F-7B2A-B8DF-43E3528D7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09BEF-BE67-169D-7712-0A3A592E4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A5059-17C9-EF27-257B-50DE33A09BA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a:extLst>
              <a:ext uri="{FF2B5EF4-FFF2-40B4-BE49-F238E27FC236}">
                <a16:creationId xmlns:a16="http://schemas.microsoft.com/office/drawing/2014/main" id="{293841D0-6646-57FA-9941-9A2B257C45E0}"/>
              </a:ext>
            </a:extLst>
          </p:cNvPr>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97632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341859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ACB5195F-6A8B-C72E-D4EC-E206089EB71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An icon of a bike">
            <a:extLst>
              <a:ext uri="{FF2B5EF4-FFF2-40B4-BE49-F238E27FC236}">
                <a16:creationId xmlns:a16="http://schemas.microsoft.com/office/drawing/2014/main" id="{BE7F2A72-D211-D539-2591-E2FF0A2E718E}"/>
              </a:ext>
            </a:extLst>
          </p:cNvPr>
          <p:cNvPicPr>
            <a:picLocks noChangeAspect="1"/>
          </p:cNvPicPr>
          <p:nvPr userDrawn="1"/>
        </p:nvPicPr>
        <p:blipFill>
          <a:blip r:embed="rId5"/>
          <a:stretch>
            <a:fill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92B24DF-51C6-07A5-D63D-6D4646ECDC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4" name="Picture 3">
            <a:extLst>
              <a:ext uri="{FF2B5EF4-FFF2-40B4-BE49-F238E27FC236}">
                <a16:creationId xmlns:a16="http://schemas.microsoft.com/office/drawing/2014/main" id="{49F066A5-C4FD-3286-6113-0B70C14D01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9AC03C6D-5431-C15D-2FD3-B22954679E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2"/>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3"/>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4"/>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716" r:id="rId1"/>
    <p:sldLayoutId id="2147483689" r:id="rId2"/>
    <p:sldLayoutId id="2147483699" r:id="rId3"/>
    <p:sldLayoutId id="2147483700" r:id="rId4"/>
    <p:sldLayoutId id="2147483709" r:id="rId5"/>
    <p:sldLayoutId id="2147483710" r:id="rId6"/>
    <p:sldLayoutId id="2147483711" r:id="rId7"/>
    <p:sldLayoutId id="2147483712" r:id="rId8"/>
    <p:sldLayoutId id="2147483713" r:id="rId9"/>
    <p:sldLayoutId id="2147483714" r:id="rId10"/>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xml"/><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jpg"/><Relationship Id="rId5" Type="http://schemas.openxmlformats.org/officeDocument/2006/relationships/image" Target="../media/image9.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9.xml"/><Relationship Id="rId7" Type="http://schemas.openxmlformats.org/officeDocument/2006/relationships/image" Target="../media/image12.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image" Target="../media/image10.jpg"/><Relationship Id="rId10" Type="http://schemas.openxmlformats.org/officeDocument/2006/relationships/image" Target="../media/image8.jpg"/><Relationship Id="rId4" Type="http://schemas.openxmlformats.org/officeDocument/2006/relationships/notesSlide" Target="../notesSlides/notesSlide5.xml"/><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descr="Case Western Reserve University logo.">
            <a:extLst>
              <a:ext uri="{FF2B5EF4-FFF2-40B4-BE49-F238E27FC236}">
                <a16:creationId xmlns:a16="http://schemas.microsoft.com/office/drawing/2014/main" id="{27A3BC49-7D2A-34ED-27D1-3D7884F49A8F}"/>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descr="Image showing the intersection between power, exclusion, labeling, stereotyping, discrimination, and stigma.">
            <a:extLst>
              <a:ext uri="{FF2B5EF4-FFF2-40B4-BE49-F238E27FC236}">
                <a16:creationId xmlns:a16="http://schemas.microsoft.com/office/drawing/2014/main" id="{11D22D77-3B05-5A41-9A0B-A905BAFB346C}"/>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descr="Image of a brain on a bicycle.&#10;">
            <a:extLst>
              <a:ext uri="{FF2B5EF4-FFF2-40B4-BE49-F238E27FC236}">
                <a16:creationId xmlns:a16="http://schemas.microsoft.com/office/drawing/2014/main" id="{15275F6D-70CA-70BC-5A9D-7D838FBB20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3" name="ROTA Exercise SUD Nock Module 5">
            <a:hlinkClick r:id="" action="ppaction://media"/>
            <a:extLst>
              <a:ext uri="{FF2B5EF4-FFF2-40B4-BE49-F238E27FC236}">
                <a16:creationId xmlns:a16="http://schemas.microsoft.com/office/drawing/2014/main" id="{03F35D3D-3B8B-E6E9-3FB9-E9B65944BB87}"/>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167479.1836"/>
                </p14:media>
              </p:ext>
            </p:extLst>
          </p:nvPr>
        </p:nvPicPr>
        <p:blipFill rotWithShape="1">
          <a:blip r:embed="rId8"/>
          <a:srcRect t="16667" b="16667"/>
          <a:stretch>
            <a:fillRect/>
          </a:stretch>
        </p:blipFill>
        <p:spPr>
          <a:xfrm>
            <a:off x="3939342" y="4567421"/>
            <a:ext cx="1917471" cy="1917471"/>
          </a:xfrm>
          <a:prstGeom prst="ellipse">
            <a:avLst/>
          </a:prstGeom>
        </p:spPr>
      </p:pic>
    </p:spTree>
    <p:extLst>
      <p:ext uri="{BB962C8B-B14F-4D97-AF65-F5344CB8AC3E}">
        <p14:creationId xmlns:p14="http://schemas.microsoft.com/office/powerpoint/2010/main" val="7218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64B8-FCC0-9D20-CDA1-D97AB3053FE5}"/>
              </a:ext>
            </a:extLst>
          </p:cNvPr>
          <p:cNvSpPr>
            <a:spLocks noGrp="1"/>
          </p:cNvSpPr>
          <p:nvPr>
            <p:ph type="title"/>
          </p:nvPr>
        </p:nvSpPr>
        <p:spPr>
          <a:xfrm>
            <a:off x="2749296" y="2884105"/>
            <a:ext cx="6693407" cy="544895"/>
          </a:xfrm>
        </p:spPr>
        <p:txBody>
          <a:bodyPr/>
          <a:lstStyle/>
          <a:p>
            <a:r>
              <a:rPr lang="en-US" sz="5000" dirty="0"/>
              <a:t>Thank You!</a:t>
            </a:r>
          </a:p>
        </p:txBody>
      </p:sp>
      <p:pic>
        <p:nvPicPr>
          <p:cNvPr id="3" name="ROTA Exercise SUD Nock Module 5">
            <a:hlinkClick r:id="" action="ppaction://media"/>
            <a:extLst>
              <a:ext uri="{FF2B5EF4-FFF2-40B4-BE49-F238E27FC236}">
                <a16:creationId xmlns:a16="http://schemas.microsoft.com/office/drawing/2014/main" id="{91B58A75-656A-B165-6C12-82A2759C038B}"/>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65000"/>
                </p14:media>
              </p:ext>
            </p:extLst>
          </p:nvPr>
        </p:nvPicPr>
        <p:blipFill rotWithShape="1">
          <a:blip r:embed="rId5"/>
          <a:srcRect t="16667" b="16667"/>
          <a:stretch>
            <a:fillRect/>
          </a:stretch>
        </p:blipFill>
        <p:spPr>
          <a:xfrm>
            <a:off x="10341429" y="4725454"/>
            <a:ext cx="1517543" cy="1517543"/>
          </a:xfrm>
          <a:prstGeom prst="ellipse">
            <a:avLst/>
          </a:prstGeom>
        </p:spPr>
      </p:pic>
    </p:spTree>
    <p:extLst>
      <p:ext uri="{BB962C8B-B14F-4D97-AF65-F5344CB8AC3E}">
        <p14:creationId xmlns:p14="http://schemas.microsoft.com/office/powerpoint/2010/main" val="20305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6333"/>
            <a:ext cx="10515600" cy="2852737"/>
          </a:xfrm>
        </p:spPr>
        <p:txBody>
          <a:bodyPr>
            <a:normAutofit/>
          </a:bodyPr>
          <a:lstStyle/>
          <a:p>
            <a:pPr algn="ctr"/>
            <a:r>
              <a:rPr lang="en-US" sz="5000" dirty="0">
                <a:latin typeface="Arial" panose="020B0604020202020204" pitchFamily="34" charset="0"/>
                <a:cs typeface="Arial" panose="020B0604020202020204" pitchFamily="34" charset="0"/>
              </a:rPr>
              <a:t>Module 5: Exercise and SUD:           ACSM “Call to Action” and Summary </a:t>
            </a:r>
            <a:br>
              <a:rPr lang="en-US" sz="5400"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3" name="ROTA Exercise SUD Nock Module 5">
            <a:hlinkClick r:id="" action="ppaction://media"/>
            <a:extLst>
              <a:ext uri="{FF2B5EF4-FFF2-40B4-BE49-F238E27FC236}">
                <a16:creationId xmlns:a16="http://schemas.microsoft.com/office/drawing/2014/main" id="{892AB16D-62F9-6EB4-35D3-4081CD3DCD39}"/>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6000" end="162479.1836"/>
                </p14:media>
              </p:ext>
            </p:extLst>
          </p:nvPr>
        </p:nvPicPr>
        <p:blipFill rotWithShape="1">
          <a:blip r:embed="rId5"/>
          <a:srcRect t="16667" b="16667"/>
          <a:stretch>
            <a:fillRect/>
          </a:stretch>
        </p:blipFill>
        <p:spPr>
          <a:xfrm>
            <a:off x="9972533" y="4452098"/>
            <a:ext cx="1962640" cy="1962640"/>
          </a:xfrm>
          <a:prstGeom prst="ellipse">
            <a:avLst/>
          </a:prstGeom>
        </p:spPr>
      </p:pic>
    </p:spTree>
    <p:extLst>
      <p:ext uri="{BB962C8B-B14F-4D97-AF65-F5344CB8AC3E}">
        <p14:creationId xmlns:p14="http://schemas.microsoft.com/office/powerpoint/2010/main" val="3360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of an article titled &quot;Exercise as Medicine for People with a Substance Use Disorder: An ACSM Call to Action Statement.">
            <a:extLst>
              <a:ext uri="{FF2B5EF4-FFF2-40B4-BE49-F238E27FC236}">
                <a16:creationId xmlns:a16="http://schemas.microsoft.com/office/drawing/2014/main" id="{A4CD50C5-432B-E8A2-2005-C6D8534E37B8}"/>
              </a:ext>
            </a:extLst>
          </p:cNvPr>
          <p:cNvPicPr>
            <a:picLocks noChangeAspect="1"/>
          </p:cNvPicPr>
          <p:nvPr/>
        </p:nvPicPr>
        <p:blipFill rotWithShape="1">
          <a:blip r:embed="rId5"/>
          <a:srcRect b="862"/>
          <a:stretch/>
        </p:blipFill>
        <p:spPr>
          <a:xfrm>
            <a:off x="1187111" y="306809"/>
            <a:ext cx="10041494" cy="5897263"/>
          </a:xfrm>
          <a:prstGeom prst="rect">
            <a:avLst/>
          </a:prstGeom>
        </p:spPr>
      </p:pic>
      <p:sp>
        <p:nvSpPr>
          <p:cNvPr id="7" name="TextBox 6">
            <a:extLst>
              <a:ext uri="{FF2B5EF4-FFF2-40B4-BE49-F238E27FC236}">
                <a16:creationId xmlns:a16="http://schemas.microsoft.com/office/drawing/2014/main" id="{37D8F87E-7A32-6F8F-E48B-ED9A77CD7FFA}"/>
              </a:ext>
            </a:extLst>
          </p:cNvPr>
          <p:cNvSpPr txBox="1"/>
          <p:nvPr/>
        </p:nvSpPr>
        <p:spPr>
          <a:xfrm>
            <a:off x="5033010" y="6428080"/>
            <a:ext cx="6863715" cy="246221"/>
          </a:xfrm>
          <a:prstGeom prst="rect">
            <a:avLst/>
          </a:prstGeom>
          <a:noFill/>
        </p:spPr>
        <p:txBody>
          <a:bodyPr wrap="square" rtlCol="0">
            <a:spAutoFit/>
          </a:bodyPr>
          <a:lstStyle/>
          <a:p>
            <a:r>
              <a:rPr lang="en-US" sz="1000" dirty="0">
                <a:solidFill>
                  <a:schemeClr val="bg1"/>
                </a:solidFill>
              </a:rPr>
              <a:t>https://journals.lww.com/acsm-csmr/abstract/2024/02000/exercise_as_medicine_for_people_with_a_substance.8.aspx</a:t>
            </a:r>
          </a:p>
        </p:txBody>
      </p:sp>
      <p:pic>
        <p:nvPicPr>
          <p:cNvPr id="2" name="ROTA Exercise SUD Nock Module 5">
            <a:hlinkClick r:id="" action="ppaction://media"/>
            <a:extLst>
              <a:ext uri="{FF2B5EF4-FFF2-40B4-BE49-F238E27FC236}">
                <a16:creationId xmlns:a16="http://schemas.microsoft.com/office/drawing/2014/main" id="{7C264FA0-43E6-ADF9-4109-689383C0B167}"/>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0000" end="148479.1836"/>
                </p14:media>
              </p:ext>
            </p:extLst>
          </p:nvPr>
        </p:nvPicPr>
        <p:blipFill rotWithShape="1">
          <a:blip r:embed="rId6"/>
          <a:srcRect t="16667" b="16667"/>
          <a:stretch>
            <a:fillRect/>
          </a:stretch>
        </p:blipFill>
        <p:spPr>
          <a:xfrm>
            <a:off x="10886516" y="4762715"/>
            <a:ext cx="1153084" cy="1153084"/>
          </a:xfrm>
          <a:prstGeom prst="ellipse">
            <a:avLst/>
          </a:prstGeom>
        </p:spPr>
      </p:pic>
      <p:sp>
        <p:nvSpPr>
          <p:cNvPr id="3" name="Title 2">
            <a:extLst>
              <a:ext uri="{FF2B5EF4-FFF2-40B4-BE49-F238E27FC236}">
                <a16:creationId xmlns:a16="http://schemas.microsoft.com/office/drawing/2014/main" id="{0247DDD6-2E59-1200-D184-CE46C6ECAF5F}"/>
              </a:ext>
            </a:extLst>
          </p:cNvPr>
          <p:cNvSpPr>
            <a:spLocks noGrp="1"/>
          </p:cNvSpPr>
          <p:nvPr>
            <p:ph type="title"/>
          </p:nvPr>
        </p:nvSpPr>
        <p:spPr>
          <a:xfrm>
            <a:off x="2749297" y="-544895"/>
            <a:ext cx="6693407" cy="544895"/>
          </a:xfrm>
        </p:spPr>
        <p:txBody>
          <a:bodyPr lIns="0" rIns="0" anchor="b">
            <a:noAutofit/>
          </a:bodyPr>
          <a:lstStyle/>
          <a:p>
            <a:r>
              <a:rPr lang="en-US" dirty="0"/>
              <a:t>Call to Action Statement</a:t>
            </a:r>
          </a:p>
        </p:txBody>
      </p:sp>
    </p:spTree>
    <p:extLst>
      <p:ext uri="{BB962C8B-B14F-4D97-AF65-F5344CB8AC3E}">
        <p14:creationId xmlns:p14="http://schemas.microsoft.com/office/powerpoint/2010/main" val="6504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4C6D-E70A-ACDD-01F2-A1718C57B520}"/>
              </a:ext>
            </a:extLst>
          </p:cNvPr>
          <p:cNvSpPr>
            <a:spLocks noGrp="1"/>
          </p:cNvSpPr>
          <p:nvPr>
            <p:ph type="title"/>
          </p:nvPr>
        </p:nvSpPr>
        <p:spPr/>
        <p:txBody>
          <a:bodyPr/>
          <a:lstStyle/>
          <a:p>
            <a:r>
              <a:rPr lang="en-US" sz="2200" dirty="0"/>
              <a:t>ACSM “Call to Action”: </a:t>
            </a:r>
            <a:br>
              <a:rPr lang="en-US" sz="2200" dirty="0"/>
            </a:br>
            <a:r>
              <a:rPr lang="en-US" sz="2200" dirty="0"/>
              <a:t>Exercise as Medicine for People with SUD </a:t>
            </a:r>
          </a:p>
        </p:txBody>
      </p:sp>
      <p:sp>
        <p:nvSpPr>
          <p:cNvPr id="3" name="Text Placeholder 2">
            <a:extLst>
              <a:ext uri="{FF2B5EF4-FFF2-40B4-BE49-F238E27FC236}">
                <a16:creationId xmlns:a16="http://schemas.microsoft.com/office/drawing/2014/main" id="{E91E4A5E-1D87-BDA5-09B6-607B2DF6D027}"/>
              </a:ext>
            </a:extLst>
          </p:cNvPr>
          <p:cNvSpPr>
            <a:spLocks noGrp="1"/>
          </p:cNvSpPr>
          <p:nvPr>
            <p:ph type="body" sz="quarter" idx="11"/>
          </p:nvPr>
        </p:nvSpPr>
        <p:spPr/>
        <p:txBody>
          <a:bodyPr/>
          <a:lstStyle/>
          <a:p>
            <a:pPr marL="457200" indent="-457200" algn="l">
              <a:buFont typeface="Arial" panose="020B0604020202020204" pitchFamily="34" charset="0"/>
              <a:buChar char="•"/>
            </a:pPr>
            <a:r>
              <a:rPr lang="en-US" dirty="0"/>
              <a:t>Highlight the need for additional larger and more rigorous studies to better understand the </a:t>
            </a:r>
            <a:r>
              <a:rPr lang="en-US" u="sng" dirty="0"/>
              <a:t>optimal “dose” </a:t>
            </a:r>
            <a:r>
              <a:rPr lang="en-US" dirty="0"/>
              <a:t>and </a:t>
            </a:r>
            <a:r>
              <a:rPr lang="en-US" u="sng" dirty="0"/>
              <a:t>modalities</a:t>
            </a:r>
            <a:r>
              <a:rPr lang="en-US" dirty="0"/>
              <a:t> of exercise</a:t>
            </a:r>
          </a:p>
          <a:p>
            <a:pPr marL="457200" indent="-457200" algn="l">
              <a:buFont typeface="Arial" panose="020B0604020202020204" pitchFamily="34" charset="0"/>
              <a:buChar char="•"/>
            </a:pPr>
            <a:r>
              <a:rPr lang="en-US" dirty="0"/>
              <a:t>Acknowledge the need for updated guidance on exercise testing and </a:t>
            </a:r>
            <a:r>
              <a:rPr lang="en-US" u="sng" dirty="0"/>
              <a:t>specialized training</a:t>
            </a:r>
            <a:r>
              <a:rPr lang="en-US" dirty="0"/>
              <a:t> for exercise professionals because of the potential physical and mental health comorbidities in people with SUD </a:t>
            </a:r>
          </a:p>
          <a:p>
            <a:pPr marL="457200" indent="-457200" algn="l">
              <a:buFont typeface="Arial" panose="020B0604020202020204" pitchFamily="34" charset="0"/>
              <a:buChar char="•"/>
            </a:pPr>
            <a:r>
              <a:rPr lang="en-US" dirty="0"/>
              <a:t>Raise awareness to </a:t>
            </a:r>
            <a:r>
              <a:rPr lang="en-US" u="sng" dirty="0"/>
              <a:t>stigma</a:t>
            </a:r>
            <a:r>
              <a:rPr lang="en-US" dirty="0"/>
              <a:t> associated with SUD and how it can negatively impact recovery</a:t>
            </a:r>
          </a:p>
          <a:p>
            <a:pPr marL="457200" indent="-457200" algn="l">
              <a:buFont typeface="Arial" panose="020B0604020202020204" pitchFamily="34" charset="0"/>
              <a:buChar char="•"/>
            </a:pPr>
            <a:r>
              <a:rPr lang="en-US" dirty="0"/>
              <a:t>Highlight the need for developing a toolkit for community treatment centers to integrate exercise into recovery </a:t>
            </a:r>
          </a:p>
          <a:p>
            <a:endParaRPr lang="en-US" dirty="0"/>
          </a:p>
        </p:txBody>
      </p:sp>
      <p:pic>
        <p:nvPicPr>
          <p:cNvPr id="4" name="ROTA Exercise SUD Nock Module 5">
            <a:hlinkClick r:id="" action="ppaction://media"/>
            <a:extLst>
              <a:ext uri="{FF2B5EF4-FFF2-40B4-BE49-F238E27FC236}">
                <a16:creationId xmlns:a16="http://schemas.microsoft.com/office/drawing/2014/main" id="{B181A9D3-A819-2FEB-1011-204B0487A364}"/>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24000" end="110998.1836"/>
                </p14:media>
              </p:ext>
            </p:extLst>
          </p:nvPr>
        </p:nvPicPr>
        <p:blipFill rotWithShape="1">
          <a:blip r:embed="rId5"/>
          <a:srcRect t="16667" b="16667"/>
          <a:stretch>
            <a:fillRect/>
          </a:stretch>
        </p:blipFill>
        <p:spPr>
          <a:xfrm>
            <a:off x="10308771" y="4525162"/>
            <a:ext cx="1686485" cy="1686485"/>
          </a:xfrm>
          <a:prstGeom prst="ellipse">
            <a:avLst/>
          </a:prstGeom>
        </p:spPr>
      </p:pic>
    </p:spTree>
    <p:extLst>
      <p:ext uri="{BB962C8B-B14F-4D97-AF65-F5344CB8AC3E}">
        <p14:creationId xmlns:p14="http://schemas.microsoft.com/office/powerpoint/2010/main" val="23337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09FD-D8E3-94BE-D26C-6DAFA24ABEDA}"/>
              </a:ext>
            </a:extLst>
          </p:cNvPr>
          <p:cNvSpPr>
            <a:spLocks noGrp="1"/>
          </p:cNvSpPr>
          <p:nvPr>
            <p:ph type="title"/>
          </p:nvPr>
        </p:nvSpPr>
        <p:spPr/>
        <p:txBody>
          <a:bodyPr/>
          <a:lstStyle/>
          <a:p>
            <a:r>
              <a:rPr lang="en-US" sz="2200" dirty="0"/>
              <a:t>Mind-Body Exercises, Sports, Community Activity Programs and General Movement</a:t>
            </a:r>
          </a:p>
        </p:txBody>
      </p:sp>
      <p:pic>
        <p:nvPicPr>
          <p:cNvPr id="7" name="Content Placeholder 4" descr="Group of women doing yoga.">
            <a:extLst>
              <a:ext uri="{FF2B5EF4-FFF2-40B4-BE49-F238E27FC236}">
                <a16:creationId xmlns:a16="http://schemas.microsoft.com/office/drawing/2014/main" id="{A057922F-6BB6-881D-CC27-04597F3FD62A}"/>
              </a:ext>
            </a:extLst>
          </p:cNvPr>
          <p:cNvPicPr>
            <a:picLocks noChangeAspect="1"/>
          </p:cNvPicPr>
          <p:nvPr/>
        </p:nvPicPr>
        <p:blipFill rotWithShape="1">
          <a:blip r:embed="rId5"/>
          <a:srcRect r="-2" b="684"/>
          <a:stretch/>
        </p:blipFill>
        <p:spPr>
          <a:xfrm>
            <a:off x="1806815" y="1546675"/>
            <a:ext cx="3355735" cy="2249574"/>
          </a:xfrm>
          <a:prstGeom prst="rect">
            <a:avLst/>
          </a:prstGeom>
        </p:spPr>
      </p:pic>
      <p:pic>
        <p:nvPicPr>
          <p:cNvPr id="8" name="Picture 7" descr="A gym with exercise equipment.">
            <a:extLst>
              <a:ext uri="{FF2B5EF4-FFF2-40B4-BE49-F238E27FC236}">
                <a16:creationId xmlns:a16="http://schemas.microsoft.com/office/drawing/2014/main" id="{BB6492CA-F4FD-05E0-2599-090E91DDF0BE}"/>
              </a:ext>
            </a:extLst>
          </p:cNvPr>
          <p:cNvPicPr>
            <a:picLocks noChangeAspect="1"/>
          </p:cNvPicPr>
          <p:nvPr/>
        </p:nvPicPr>
        <p:blipFill rotWithShape="1">
          <a:blip r:embed="rId6"/>
          <a:srcRect l="196" t="468" r="359" b="4013"/>
          <a:stretch/>
        </p:blipFill>
        <p:spPr>
          <a:xfrm>
            <a:off x="6359652" y="1546675"/>
            <a:ext cx="3459480" cy="2389397"/>
          </a:xfrm>
          <a:prstGeom prst="rect">
            <a:avLst/>
          </a:prstGeom>
        </p:spPr>
      </p:pic>
      <p:pic>
        <p:nvPicPr>
          <p:cNvPr id="9" name="Picture 8" descr="A room full of boxing equipment.">
            <a:extLst>
              <a:ext uri="{FF2B5EF4-FFF2-40B4-BE49-F238E27FC236}">
                <a16:creationId xmlns:a16="http://schemas.microsoft.com/office/drawing/2014/main" id="{D0F932FB-1495-9C92-07FD-22A94E0AEADC}"/>
              </a:ext>
            </a:extLst>
          </p:cNvPr>
          <p:cNvPicPr>
            <a:picLocks noChangeAspect="1"/>
          </p:cNvPicPr>
          <p:nvPr/>
        </p:nvPicPr>
        <p:blipFill rotWithShape="1">
          <a:blip r:embed="rId7"/>
          <a:srcRect l="21392" r="2153" b="17891"/>
          <a:stretch/>
        </p:blipFill>
        <p:spPr>
          <a:xfrm>
            <a:off x="624840" y="3936072"/>
            <a:ext cx="2724150" cy="2168264"/>
          </a:xfrm>
          <a:prstGeom prst="rect">
            <a:avLst/>
          </a:prstGeom>
        </p:spPr>
      </p:pic>
      <p:pic>
        <p:nvPicPr>
          <p:cNvPr id="10" name="Picture 9" descr="A group of cyclists.">
            <a:extLst>
              <a:ext uri="{FF2B5EF4-FFF2-40B4-BE49-F238E27FC236}">
                <a16:creationId xmlns:a16="http://schemas.microsoft.com/office/drawing/2014/main" id="{DF2CB308-1C1D-95ED-958A-62AF499FDC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2690" y="4082068"/>
            <a:ext cx="2889123" cy="1926082"/>
          </a:xfrm>
          <a:prstGeom prst="rect">
            <a:avLst/>
          </a:prstGeom>
        </p:spPr>
      </p:pic>
      <p:pic>
        <p:nvPicPr>
          <p:cNvPr id="11" name="Picture 10" descr="A group of men playing baseball.">
            <a:extLst>
              <a:ext uri="{FF2B5EF4-FFF2-40B4-BE49-F238E27FC236}">
                <a16:creationId xmlns:a16="http://schemas.microsoft.com/office/drawing/2014/main" id="{1EDC45F1-4E34-5BCA-5470-8DD8F51E28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5513" y="4047411"/>
            <a:ext cx="3085387" cy="2056925"/>
          </a:xfrm>
          <a:prstGeom prst="rect">
            <a:avLst/>
          </a:prstGeom>
        </p:spPr>
      </p:pic>
      <p:pic>
        <p:nvPicPr>
          <p:cNvPr id="3" name="ROTA Exercise SUD Nock Module 5">
            <a:hlinkClick r:id="" action="ppaction://media"/>
            <a:extLst>
              <a:ext uri="{FF2B5EF4-FFF2-40B4-BE49-F238E27FC236}">
                <a16:creationId xmlns:a16="http://schemas.microsoft.com/office/drawing/2014/main" id="{4A77196A-E99A-2322-CE2B-B8E49EDE269A}"/>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64684" end="67479.1836"/>
                </p14:media>
              </p:ext>
            </p:extLst>
          </p:nvPr>
        </p:nvPicPr>
        <p:blipFill rotWithShape="1">
          <a:blip r:embed="rId10"/>
          <a:srcRect t="16667" b="16667"/>
          <a:stretch>
            <a:fillRect/>
          </a:stretch>
        </p:blipFill>
        <p:spPr>
          <a:xfrm>
            <a:off x="10438827" y="521940"/>
            <a:ext cx="1459259" cy="1459259"/>
          </a:xfrm>
          <a:prstGeom prst="ellipse">
            <a:avLst/>
          </a:prstGeom>
        </p:spPr>
      </p:pic>
    </p:spTree>
    <p:extLst>
      <p:ext uri="{BB962C8B-B14F-4D97-AF65-F5344CB8AC3E}">
        <p14:creationId xmlns:p14="http://schemas.microsoft.com/office/powerpoint/2010/main" val="266675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35713-FEC9-BE76-42BB-0759889DA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EAE31-6141-4D0D-90CA-FC818553173D}"/>
              </a:ext>
            </a:extLst>
          </p:cNvPr>
          <p:cNvSpPr>
            <a:spLocks noGrp="1"/>
          </p:cNvSpPr>
          <p:nvPr>
            <p:ph type="title"/>
          </p:nvPr>
        </p:nvSpPr>
        <p:spPr/>
        <p:txBody>
          <a:bodyPr/>
          <a:lstStyle/>
          <a:p>
            <a:r>
              <a:rPr lang="en-US" sz="2200" dirty="0"/>
              <a:t>Summary: Benefits of Exercise in People with SUD: Similar to General Population ??? </a:t>
            </a:r>
          </a:p>
        </p:txBody>
      </p:sp>
      <p:sp>
        <p:nvSpPr>
          <p:cNvPr id="3" name="Text Placeholder 2">
            <a:extLst>
              <a:ext uri="{FF2B5EF4-FFF2-40B4-BE49-F238E27FC236}">
                <a16:creationId xmlns:a16="http://schemas.microsoft.com/office/drawing/2014/main" id="{41D568B2-034B-13D4-3624-3DB4AC1FF645}"/>
              </a:ext>
            </a:extLst>
          </p:cNvPr>
          <p:cNvSpPr>
            <a:spLocks noGrp="1"/>
          </p:cNvSpPr>
          <p:nvPr>
            <p:ph type="body" sz="quarter" idx="11"/>
          </p:nvPr>
        </p:nvSpPr>
        <p:spPr>
          <a:xfrm>
            <a:off x="259081" y="1691640"/>
            <a:ext cx="5715000" cy="2654808"/>
          </a:xfrm>
        </p:spPr>
        <p:txBody>
          <a:bodyPr/>
          <a:lstStyle/>
          <a:p>
            <a:r>
              <a:rPr lang="en-US" dirty="0"/>
              <a:t>Lower risk of </a:t>
            </a:r>
            <a:r>
              <a:rPr lang="en-US" b="1" dirty="0"/>
              <a:t>all-cause mortality</a:t>
            </a:r>
          </a:p>
          <a:p>
            <a:r>
              <a:rPr lang="en-US" dirty="0"/>
              <a:t>Lower risk of cardiovascular disease mortality</a:t>
            </a:r>
          </a:p>
          <a:p>
            <a:r>
              <a:rPr lang="en-US" dirty="0"/>
              <a:t>Lower risk of cardiovascular disease (including </a:t>
            </a:r>
            <a:r>
              <a:rPr lang="en-US" b="1" dirty="0"/>
              <a:t>heart disease </a:t>
            </a:r>
            <a:r>
              <a:rPr lang="en-US" dirty="0"/>
              <a:t>and </a:t>
            </a:r>
            <a:r>
              <a:rPr lang="en-US" b="1" dirty="0"/>
              <a:t>stroke</a:t>
            </a:r>
            <a:r>
              <a:rPr lang="en-US" dirty="0"/>
              <a:t>)</a:t>
            </a:r>
          </a:p>
          <a:p>
            <a:r>
              <a:rPr lang="en-US" dirty="0"/>
              <a:t>Lower risk of hypertension</a:t>
            </a:r>
          </a:p>
          <a:p>
            <a:r>
              <a:rPr lang="en-US" dirty="0"/>
              <a:t>Lower risk of type 2 diabetes</a:t>
            </a:r>
          </a:p>
          <a:p>
            <a:r>
              <a:rPr lang="en-US" dirty="0"/>
              <a:t>Lower risk of adverse blood lipid profile</a:t>
            </a:r>
          </a:p>
          <a:p>
            <a:r>
              <a:rPr lang="en-US" dirty="0"/>
              <a:t>Lower risk of </a:t>
            </a:r>
            <a:r>
              <a:rPr lang="en-US" b="1" dirty="0"/>
              <a:t>cancers</a:t>
            </a:r>
            <a:r>
              <a:rPr lang="en-US" dirty="0"/>
              <a:t> of the bladder, breast, colon, endometrium, esophagus, kidney, lung, and stomach</a:t>
            </a:r>
          </a:p>
          <a:p>
            <a:r>
              <a:rPr lang="en-US" dirty="0"/>
              <a:t>Improved </a:t>
            </a:r>
            <a:r>
              <a:rPr lang="en-US" b="1" dirty="0"/>
              <a:t>cognition</a:t>
            </a:r>
          </a:p>
          <a:p>
            <a:r>
              <a:rPr lang="en-US" dirty="0"/>
              <a:t>Reduced risk of </a:t>
            </a:r>
            <a:r>
              <a:rPr lang="en-US" b="1" dirty="0"/>
              <a:t>dementia</a:t>
            </a:r>
            <a:r>
              <a:rPr lang="en-US" dirty="0"/>
              <a:t> (including </a:t>
            </a:r>
            <a:r>
              <a:rPr lang="en-US" b="1" dirty="0"/>
              <a:t>Alzheimer’s disease</a:t>
            </a:r>
            <a:r>
              <a:rPr lang="en-US" dirty="0"/>
              <a:t>)</a:t>
            </a:r>
          </a:p>
          <a:p>
            <a:endParaRPr lang="en-US" dirty="0"/>
          </a:p>
        </p:txBody>
      </p:sp>
      <p:sp>
        <p:nvSpPr>
          <p:cNvPr id="4" name="Text Placeholder 3">
            <a:extLst>
              <a:ext uri="{FF2B5EF4-FFF2-40B4-BE49-F238E27FC236}">
                <a16:creationId xmlns:a16="http://schemas.microsoft.com/office/drawing/2014/main" id="{4FDAB5E3-9C94-B562-7FAF-00E005F85DEF}"/>
              </a:ext>
            </a:extLst>
          </p:cNvPr>
          <p:cNvSpPr>
            <a:spLocks noGrp="1"/>
          </p:cNvSpPr>
          <p:nvPr>
            <p:ph type="body" sz="quarter" idx="12"/>
          </p:nvPr>
        </p:nvSpPr>
        <p:spPr>
          <a:xfrm>
            <a:off x="6217921" y="1691640"/>
            <a:ext cx="5715000" cy="2654808"/>
          </a:xfrm>
        </p:spPr>
        <p:txBody>
          <a:bodyPr/>
          <a:lstStyle/>
          <a:p>
            <a:r>
              <a:rPr lang="en-US" dirty="0"/>
              <a:t>Improved </a:t>
            </a:r>
            <a:r>
              <a:rPr lang="en-US" b="1" dirty="0"/>
              <a:t>quality of life</a:t>
            </a:r>
          </a:p>
          <a:p>
            <a:r>
              <a:rPr lang="en-US" dirty="0"/>
              <a:t>Reduced </a:t>
            </a:r>
            <a:r>
              <a:rPr lang="en-US" b="1" dirty="0"/>
              <a:t>anxiety</a:t>
            </a:r>
          </a:p>
          <a:p>
            <a:r>
              <a:rPr lang="en-US" dirty="0"/>
              <a:t>Reduced risk of </a:t>
            </a:r>
            <a:r>
              <a:rPr lang="en-US" b="1" dirty="0"/>
              <a:t>depression</a:t>
            </a:r>
          </a:p>
          <a:p>
            <a:r>
              <a:rPr lang="en-US" dirty="0"/>
              <a:t>Improved </a:t>
            </a:r>
            <a:r>
              <a:rPr lang="en-US" b="1" dirty="0"/>
              <a:t>sleep</a:t>
            </a:r>
          </a:p>
          <a:p>
            <a:r>
              <a:rPr lang="en-US" dirty="0"/>
              <a:t>Slowed or reduced weight gain</a:t>
            </a:r>
          </a:p>
          <a:p>
            <a:r>
              <a:rPr lang="en-US" b="1" dirty="0"/>
              <a:t>Weight loss</a:t>
            </a:r>
            <a:r>
              <a:rPr lang="en-US" dirty="0"/>
              <a:t>, particularly when combined with reduced calorie intake</a:t>
            </a:r>
          </a:p>
          <a:p>
            <a:r>
              <a:rPr lang="en-US" dirty="0"/>
              <a:t>Prevention of weight regain following initial weight loss</a:t>
            </a:r>
          </a:p>
          <a:p>
            <a:r>
              <a:rPr lang="en-US" dirty="0"/>
              <a:t>Improved </a:t>
            </a:r>
            <a:r>
              <a:rPr lang="en-US" b="1" dirty="0"/>
              <a:t>bone health</a:t>
            </a:r>
          </a:p>
          <a:p>
            <a:r>
              <a:rPr lang="en-US" dirty="0"/>
              <a:t>Improved </a:t>
            </a:r>
            <a:r>
              <a:rPr lang="en-US" b="1" dirty="0"/>
              <a:t>physical function</a:t>
            </a:r>
          </a:p>
          <a:p>
            <a:r>
              <a:rPr lang="en-US" dirty="0"/>
              <a:t>Lower risk of falls (older adults)</a:t>
            </a:r>
          </a:p>
          <a:p>
            <a:r>
              <a:rPr lang="en-US" dirty="0"/>
              <a:t>Lower risk of fall-related injuries (older adults)</a:t>
            </a:r>
          </a:p>
          <a:p>
            <a:endParaRPr lang="en-US" dirty="0"/>
          </a:p>
        </p:txBody>
      </p:sp>
      <p:pic>
        <p:nvPicPr>
          <p:cNvPr id="5" name="ROTA Exercise SUD Nock Module 5">
            <a:hlinkClick r:id="" action="ppaction://media"/>
            <a:extLst>
              <a:ext uri="{FF2B5EF4-FFF2-40B4-BE49-F238E27FC236}">
                <a16:creationId xmlns:a16="http://schemas.microsoft.com/office/drawing/2014/main" id="{44F127A2-1A49-B731-C051-8B01EBAF6C09}"/>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07000" end="24479.1836"/>
                </p14:media>
              </p:ext>
            </p:extLst>
          </p:nvPr>
        </p:nvPicPr>
        <p:blipFill rotWithShape="1">
          <a:blip r:embed="rId5"/>
          <a:srcRect t="16667" b="16667"/>
          <a:stretch>
            <a:fillRect/>
          </a:stretch>
        </p:blipFill>
        <p:spPr>
          <a:xfrm>
            <a:off x="10322635" y="4555097"/>
            <a:ext cx="1610284" cy="1610284"/>
          </a:xfrm>
          <a:prstGeom prst="ellipse">
            <a:avLst/>
          </a:prstGeom>
        </p:spPr>
      </p:pic>
    </p:spTree>
    <p:extLst>
      <p:ext uri="{BB962C8B-B14F-4D97-AF65-F5344CB8AC3E}">
        <p14:creationId xmlns:p14="http://schemas.microsoft.com/office/powerpoint/2010/main" val="254414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7352-998D-5046-5B92-D9E9A41203FA}"/>
              </a:ext>
            </a:extLst>
          </p:cNvPr>
          <p:cNvSpPr>
            <a:spLocks noGrp="1"/>
          </p:cNvSpPr>
          <p:nvPr>
            <p:ph type="title"/>
          </p:nvPr>
        </p:nvSpPr>
        <p:spPr/>
        <p:txBody>
          <a:bodyPr/>
          <a:lstStyle/>
          <a:p>
            <a:r>
              <a:rPr lang="en-US" sz="2200" dirty="0"/>
              <a:t>Reference List</a:t>
            </a:r>
          </a:p>
        </p:txBody>
      </p:sp>
      <p:sp>
        <p:nvSpPr>
          <p:cNvPr id="3" name="Text Placeholder 2">
            <a:extLst>
              <a:ext uri="{FF2B5EF4-FFF2-40B4-BE49-F238E27FC236}">
                <a16:creationId xmlns:a16="http://schemas.microsoft.com/office/drawing/2014/main" id="{706EE96D-7F4C-5467-AE06-09E4AB4E26B3}"/>
              </a:ext>
            </a:extLst>
          </p:cNvPr>
          <p:cNvSpPr>
            <a:spLocks noGrp="1"/>
          </p:cNvSpPr>
          <p:nvPr>
            <p:ph type="body" sz="quarter" idx="11"/>
          </p:nvPr>
        </p:nvSpPr>
        <p:spPr>
          <a:xfrm>
            <a:off x="476250" y="1691640"/>
            <a:ext cx="11258550" cy="3276600"/>
          </a:xfrm>
        </p:spPr>
        <p:txBody>
          <a:bodyPr/>
          <a:lstStyle/>
          <a:p>
            <a:pPr algn="l"/>
            <a:r>
              <a:rPr lang="en-US" sz="1400" dirty="0"/>
              <a:t>Wang D et al. (2014) Impact of physical exercise on substance use disorders: a meta-analysis. </a:t>
            </a:r>
            <a:r>
              <a:rPr lang="en-US" sz="1400" dirty="0" err="1"/>
              <a:t>PLoS</a:t>
            </a:r>
            <a:r>
              <a:rPr lang="en-US" sz="1400" dirty="0"/>
              <a:t> ONE 9(10): e110728  </a:t>
            </a:r>
          </a:p>
          <a:p>
            <a:pPr algn="l"/>
            <a:r>
              <a:rPr lang="en-US" sz="1400" dirty="0"/>
              <a:t>Zheng et al. (2024) Effect of physical exercise on emotional &amp; cognitive levels of patients with SUD: a meta-analysis. Front Psychol. 15:1348224</a:t>
            </a:r>
          </a:p>
          <a:p>
            <a:pPr algn="l"/>
            <a:r>
              <a:rPr lang="en-US" sz="1400" dirty="0"/>
              <a:t>Giménez-Meseguer et al. (2020) The Benefits of Physical Exercise on Mental Disorders and Quality of Life in Substance Use Disorders Patients. Systematic Review and Meta-Analysis. Int. J. Environ. Res. Public Health. 17: 3680  </a:t>
            </a:r>
          </a:p>
          <a:p>
            <a:pPr algn="l"/>
            <a:r>
              <a:rPr lang="en-US" sz="1400" dirty="0"/>
              <a:t>Lardier et al. (2021) Exercise as a Useful Intervention to Reduce Alcohol Consumption and Improve Physical Fitness in Individuals With Alcohol Use Disorder: A Systematic Review and Meta-Analysis. </a:t>
            </a:r>
            <a:r>
              <a:rPr lang="fr-FR" sz="1400" dirty="0"/>
              <a:t>Front. </a:t>
            </a:r>
            <a:r>
              <a:rPr lang="fr-FR" sz="1400" dirty="0" err="1"/>
              <a:t>Psychol</a:t>
            </a:r>
            <a:r>
              <a:rPr lang="fr-FR" sz="1400" dirty="0"/>
              <a:t>. Vol. 12: </a:t>
            </a:r>
            <a:r>
              <a:rPr lang="en-US" sz="1400" dirty="0"/>
              <a:t>675285 </a:t>
            </a:r>
          </a:p>
          <a:p>
            <a:pPr algn="l"/>
            <a:r>
              <a:rPr lang="en-US" sz="1400" dirty="0"/>
              <a:t>Brown et al. (2016) An exploratory analysis of changes in mood, anxiety and craving from pre- to post-single sessions of exercise, over 12 weeks, among patients with alcohol dependence. Ment Health Phys Act. 11:1-6</a:t>
            </a:r>
          </a:p>
          <a:p>
            <a:pPr algn="l"/>
            <a:r>
              <a:rPr lang="en-US" sz="1400" dirty="0"/>
              <a:t>Cabral, D. A. et al. (2024) The role of physical exercise on the brain and cognitive functions of patients in recovery from substance use disorder: A narrative review and recommendations for researchers and practitioners. Mental Health and Physical Activity, 100594. </a:t>
            </a:r>
          </a:p>
          <a:p>
            <a:pPr algn="l"/>
            <a:r>
              <a:rPr lang="en-US" sz="1400" dirty="0"/>
              <a:t>Volkow ND et al. (2007). Dopamine in Drug Abuse and Addiction: Results of Imaging Studies and Treatment Implications. Arch Neurol. 2007;64(11):1575-1579.</a:t>
            </a:r>
          </a:p>
          <a:p>
            <a:pPr algn="l"/>
            <a:endParaRPr lang="en-US" dirty="0"/>
          </a:p>
        </p:txBody>
      </p:sp>
      <p:pic>
        <p:nvPicPr>
          <p:cNvPr id="4" name="ROTA Exercise SUD Nock Module 5">
            <a:hlinkClick r:id="" action="ppaction://media"/>
            <a:extLst>
              <a:ext uri="{FF2B5EF4-FFF2-40B4-BE49-F238E27FC236}">
                <a16:creationId xmlns:a16="http://schemas.microsoft.com/office/drawing/2014/main" id="{CAC8F1DA-48BE-3385-BE14-7BC92606BE9E}"/>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49001" end="15104.1836"/>
                </p14:media>
              </p:ext>
            </p:extLst>
          </p:nvPr>
        </p:nvPicPr>
        <p:blipFill rotWithShape="1">
          <a:blip r:embed="rId5"/>
          <a:srcRect t="16667" b="16667"/>
          <a:stretch>
            <a:fillRect/>
          </a:stretch>
        </p:blipFill>
        <p:spPr>
          <a:xfrm>
            <a:off x="10974327" y="5352669"/>
            <a:ext cx="1076158" cy="1076158"/>
          </a:xfrm>
          <a:prstGeom prst="ellipse">
            <a:avLst/>
          </a:prstGeom>
        </p:spPr>
      </p:pic>
    </p:spTree>
    <p:extLst>
      <p:ext uri="{BB962C8B-B14F-4D97-AF65-F5344CB8AC3E}">
        <p14:creationId xmlns:p14="http://schemas.microsoft.com/office/powerpoint/2010/main" val="27160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634E-7A66-292C-348B-26998856C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13543-46A8-C112-5450-27D68D07BDC3}"/>
              </a:ext>
            </a:extLst>
          </p:cNvPr>
          <p:cNvSpPr>
            <a:spLocks noGrp="1"/>
          </p:cNvSpPr>
          <p:nvPr>
            <p:ph type="title"/>
          </p:nvPr>
        </p:nvSpPr>
        <p:spPr/>
        <p:txBody>
          <a:bodyPr/>
          <a:lstStyle/>
          <a:p>
            <a:r>
              <a:rPr lang="en-US" sz="2200" dirty="0"/>
              <a:t>Reference List</a:t>
            </a:r>
          </a:p>
        </p:txBody>
      </p:sp>
      <p:sp>
        <p:nvSpPr>
          <p:cNvPr id="3" name="Text Placeholder 2">
            <a:extLst>
              <a:ext uri="{FF2B5EF4-FFF2-40B4-BE49-F238E27FC236}">
                <a16:creationId xmlns:a16="http://schemas.microsoft.com/office/drawing/2014/main" id="{ADBBA09C-8683-DA57-9B30-16B261651F3F}"/>
              </a:ext>
            </a:extLst>
          </p:cNvPr>
          <p:cNvSpPr>
            <a:spLocks noGrp="1"/>
          </p:cNvSpPr>
          <p:nvPr>
            <p:ph type="body" sz="quarter" idx="11"/>
          </p:nvPr>
        </p:nvSpPr>
        <p:spPr>
          <a:xfrm>
            <a:off x="523875" y="1695450"/>
            <a:ext cx="11144250" cy="3276600"/>
          </a:xfrm>
        </p:spPr>
        <p:txBody>
          <a:bodyPr/>
          <a:lstStyle/>
          <a:p>
            <a:pPr algn="l"/>
            <a:r>
              <a:rPr lang="en-US" sz="1400" dirty="0"/>
              <a:t>Cabral DA et al.(2024) The role of physical exercise on the brain and cognitive functions of patients in recovery from substance use disorder: A narrative review and recommendations for researchers and practitioners. Mental Health and Physical Activity, 100594. </a:t>
            </a:r>
          </a:p>
          <a:p>
            <a:pPr algn="l"/>
            <a:r>
              <a:rPr lang="en-US" sz="1400" dirty="0"/>
              <a:t>Cooper C, Moon HY, van </a:t>
            </a:r>
            <a:r>
              <a:rPr lang="en-US" sz="1400" dirty="0" err="1"/>
              <a:t>Praag</a:t>
            </a:r>
            <a:r>
              <a:rPr lang="en-US" sz="1400" dirty="0"/>
              <a:t> H (2018) On the Run for Hippocampal Plasticity. Cold Spring Harb </a:t>
            </a:r>
            <a:r>
              <a:rPr lang="en-US" sz="1400" dirty="0" err="1"/>
              <a:t>Perspect</a:t>
            </a:r>
            <a:r>
              <a:rPr lang="en-US" sz="1400" dirty="0"/>
              <a:t> Med. 8(4):a029736</a:t>
            </a:r>
          </a:p>
          <a:p>
            <a:pPr algn="l"/>
            <a:r>
              <a:rPr lang="en-US" sz="1400" dirty="0"/>
              <a:t>U.S. Department of Health and Human Services. (2018) Physical Activity Guidelines for Americans, 2nd edition. Washington, DC. Department of Health and Human Services</a:t>
            </a:r>
          </a:p>
          <a:p>
            <a:pPr algn="l"/>
            <a:r>
              <a:rPr lang="en-US" sz="1400" dirty="0"/>
              <a:t>Nock NL, Minnes S, Alberts JL (2017) Neurobiology of substance use in adolescents and potential therapeutic effects of exercise for prevention and treatment of substance use disorders. Birth Defects Res. 109(20):1711-1729</a:t>
            </a:r>
          </a:p>
          <a:p>
            <a:pPr algn="l"/>
            <a:r>
              <a:rPr lang="en-US" sz="1400" dirty="0"/>
              <a:t>https://health.gov/sites/default/files/2019-09/Physical_Activity_Guidelines_2nd_edition.pdf</a:t>
            </a:r>
          </a:p>
          <a:p>
            <a:pPr algn="l"/>
            <a:r>
              <a:rPr lang="en-US" sz="1400" dirty="0"/>
              <a:t>https://www.acsm.org/education-resources/trending-topics-resources/physical-activity-guidelines</a:t>
            </a:r>
          </a:p>
          <a:p>
            <a:pPr algn="l"/>
            <a:r>
              <a:rPr lang="en-US" sz="1400" dirty="0" err="1"/>
              <a:t>Bahorik</a:t>
            </a:r>
            <a:r>
              <a:rPr lang="en-US" sz="1400" dirty="0"/>
              <a:t> AL et al. (2017) Alcohol, Cannabis, and Opioid Use Disorders, and Disease Burden in an Integrated Health Care System. J Addict Med. 11(1):3-9</a:t>
            </a:r>
          </a:p>
          <a:p>
            <a:pPr algn="l"/>
            <a:r>
              <a:rPr lang="en-US" sz="1400" dirty="0" err="1"/>
              <a:t>Flemmen</a:t>
            </a:r>
            <a:r>
              <a:rPr lang="en-US" sz="1400" dirty="0"/>
              <a:t> G, Wang E (2015) Impaired Aerobic Endurance and Muscular Strength in Substance Use Disorder Patients: Implications for Health and Premature Death. Medicine. 94(44):e1914</a:t>
            </a:r>
          </a:p>
          <a:p>
            <a:pPr algn="l"/>
            <a:endParaRPr lang="en-US" dirty="0"/>
          </a:p>
        </p:txBody>
      </p:sp>
      <p:pic>
        <p:nvPicPr>
          <p:cNvPr id="4" name="ROTA Exercise SUD Nock Module 5">
            <a:hlinkClick r:id="" action="ppaction://media"/>
            <a:extLst>
              <a:ext uri="{FF2B5EF4-FFF2-40B4-BE49-F238E27FC236}">
                <a16:creationId xmlns:a16="http://schemas.microsoft.com/office/drawing/2014/main" id="{B38B312D-69DB-8340-859C-D8572BE09B88}"/>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56421" end="12479.1836"/>
                </p14:media>
              </p:ext>
            </p:extLst>
          </p:nvPr>
        </p:nvPicPr>
        <p:blipFill rotWithShape="1">
          <a:blip r:embed="rId5"/>
          <a:srcRect t="16667" b="16667"/>
          <a:stretch>
            <a:fillRect/>
          </a:stretch>
        </p:blipFill>
        <p:spPr>
          <a:xfrm>
            <a:off x="11059887" y="5432600"/>
            <a:ext cx="977952" cy="977952"/>
          </a:xfrm>
          <a:prstGeom prst="ellipse">
            <a:avLst/>
          </a:prstGeom>
        </p:spPr>
      </p:pic>
    </p:spTree>
    <p:extLst>
      <p:ext uri="{BB962C8B-B14F-4D97-AF65-F5344CB8AC3E}">
        <p14:creationId xmlns:p14="http://schemas.microsoft.com/office/powerpoint/2010/main" val="1850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4C5E-8A66-AA8F-FF72-806F21A05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7E6CC-F95C-ECD7-99D8-F581A442E464}"/>
              </a:ext>
            </a:extLst>
          </p:cNvPr>
          <p:cNvSpPr>
            <a:spLocks noGrp="1"/>
          </p:cNvSpPr>
          <p:nvPr>
            <p:ph type="title"/>
          </p:nvPr>
        </p:nvSpPr>
        <p:spPr/>
        <p:txBody>
          <a:bodyPr/>
          <a:lstStyle/>
          <a:p>
            <a:r>
              <a:rPr lang="en-US" sz="2200" dirty="0"/>
              <a:t>Reference List</a:t>
            </a:r>
          </a:p>
        </p:txBody>
      </p:sp>
      <p:sp>
        <p:nvSpPr>
          <p:cNvPr id="3" name="Text Placeholder 2">
            <a:extLst>
              <a:ext uri="{FF2B5EF4-FFF2-40B4-BE49-F238E27FC236}">
                <a16:creationId xmlns:a16="http://schemas.microsoft.com/office/drawing/2014/main" id="{F3CFD5C5-2B86-D175-F28F-1F3D9EA61E8C}"/>
              </a:ext>
            </a:extLst>
          </p:cNvPr>
          <p:cNvSpPr>
            <a:spLocks noGrp="1"/>
          </p:cNvSpPr>
          <p:nvPr>
            <p:ph type="body" sz="quarter" idx="11"/>
          </p:nvPr>
        </p:nvSpPr>
        <p:spPr>
          <a:xfrm>
            <a:off x="523875" y="1695450"/>
            <a:ext cx="11144250" cy="3276600"/>
          </a:xfrm>
        </p:spPr>
        <p:txBody>
          <a:bodyPr/>
          <a:lstStyle/>
          <a:p>
            <a:pPr algn="l"/>
            <a:r>
              <a:rPr lang="en-US" sz="1400" dirty="0" err="1"/>
              <a:t>Stoutenberg</a:t>
            </a:r>
            <a:r>
              <a:rPr lang="en-US" sz="1400" dirty="0"/>
              <a:t> M, </a:t>
            </a:r>
            <a:r>
              <a:rPr lang="en-US" sz="1400" dirty="0" err="1"/>
              <a:t>Rethorst</a:t>
            </a:r>
            <a:r>
              <a:rPr lang="en-US" sz="1400" dirty="0"/>
              <a:t> CD, Vidot DC, Greer TL, Trivedi MH (2017) Cardiorespiratory fitness and body composition of stimulant users: A baseline analysis of the STRIDE cohort. J </a:t>
            </a:r>
            <a:r>
              <a:rPr lang="en-US" sz="1400" dirty="0" err="1"/>
              <a:t>Subst</a:t>
            </a:r>
            <a:r>
              <a:rPr lang="en-US" sz="1400" dirty="0"/>
              <a:t> Abuse Treat. 78:74-79</a:t>
            </a:r>
          </a:p>
          <a:p>
            <a:pPr algn="l"/>
            <a:r>
              <a:rPr lang="en-US" sz="1400" dirty="0"/>
              <a:t>Fenn JM, Laurent JS, Sigmon SC (2015) Increases in body mass index following initiation of methadone treatment. J </a:t>
            </a:r>
            <a:r>
              <a:rPr lang="en-US" sz="1400" dirty="0" err="1"/>
              <a:t>Subst</a:t>
            </a:r>
            <a:r>
              <a:rPr lang="en-US" sz="1400" dirty="0"/>
              <a:t> Abuse Treat. 51:59-63</a:t>
            </a:r>
          </a:p>
          <a:p>
            <a:pPr algn="l"/>
            <a:r>
              <a:rPr lang="en-US" sz="1400" dirty="0"/>
              <a:t>Peles E, Schreiber S, Sason A, Adelson M (2016) Risk factors for weight gain during methadone maintenance treatment. </a:t>
            </a:r>
            <a:r>
              <a:rPr lang="en-US" sz="1400" dirty="0" err="1"/>
              <a:t>Subst</a:t>
            </a:r>
            <a:r>
              <a:rPr lang="en-US" sz="1400" dirty="0"/>
              <a:t> Abus. 37(4):613-618</a:t>
            </a:r>
          </a:p>
          <a:p>
            <a:pPr algn="l"/>
            <a:r>
              <a:rPr lang="en-US" sz="1400" dirty="0"/>
              <a:t>Nock NL et al. (2023) Barriers, Perceived Benefits and Preferences to Exercise in Adults with OUD. Prev Med Rep. 29;36:102393</a:t>
            </a:r>
          </a:p>
          <a:p>
            <a:pPr algn="l"/>
            <a:r>
              <a:rPr lang="en-US" sz="1400" dirty="0"/>
              <a:t>Bernard et al. (2018) Dose response association of objective physical activity with mental health in representative national sample of adults: A cross-sectional study. </a:t>
            </a:r>
            <a:r>
              <a:rPr lang="en-US" sz="1400" dirty="0" err="1"/>
              <a:t>PLoS</a:t>
            </a:r>
            <a:r>
              <a:rPr lang="en-US" sz="1400" dirty="0"/>
              <a:t> ONE 13(10): e0204682</a:t>
            </a:r>
          </a:p>
          <a:p>
            <a:pPr algn="l"/>
            <a:r>
              <a:rPr lang="en-US" sz="1400" dirty="0"/>
              <a:t>Schreiber &amp; </a:t>
            </a:r>
            <a:r>
              <a:rPr lang="en-US" sz="1400" dirty="0" err="1"/>
              <a:t>Hausenblas</a:t>
            </a:r>
            <a:r>
              <a:rPr lang="en-US" sz="1400" dirty="0"/>
              <a:t> (2015) The Truth About Exercise Addiction: Understanding the Dark Side of Thinspiration. Rowman &amp; Littlefield Publishers</a:t>
            </a:r>
          </a:p>
          <a:p>
            <a:pPr algn="l"/>
            <a:r>
              <a:rPr lang="en-US" sz="1400" dirty="0"/>
              <a:t>Nock NL, </a:t>
            </a:r>
            <a:r>
              <a:rPr lang="en-US" sz="1400" dirty="0" err="1"/>
              <a:t>Stoutenberg</a:t>
            </a:r>
            <a:r>
              <a:rPr lang="en-US" sz="1400" dirty="0"/>
              <a:t> M, Cook DB, Whitworth JW, Janke EA, Gordon AJ (2024) Exercise as Medicine for People with a Substance Use Disorder: An ACSM Call to Action Statement. Curr Sports Med Rep. 23(2):53-57</a:t>
            </a:r>
          </a:p>
          <a:p>
            <a:pPr algn="l"/>
            <a:endParaRPr lang="en-US" dirty="0"/>
          </a:p>
        </p:txBody>
      </p:sp>
      <p:pic>
        <p:nvPicPr>
          <p:cNvPr id="4" name="ROTA Exercise SUD Nock Module 5">
            <a:hlinkClick r:id="" action="ppaction://media"/>
            <a:extLst>
              <a:ext uri="{FF2B5EF4-FFF2-40B4-BE49-F238E27FC236}">
                <a16:creationId xmlns:a16="http://schemas.microsoft.com/office/drawing/2014/main" id="{8B8209AA-8B48-019D-ED1F-9D620212812A}"/>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st="162000" end="8479.1836"/>
                </p14:media>
              </p:ext>
            </p:extLst>
          </p:nvPr>
        </p:nvPicPr>
        <p:blipFill rotWithShape="1">
          <a:blip r:embed="rId5"/>
          <a:srcRect t="16667" b="16667"/>
          <a:stretch>
            <a:fillRect/>
          </a:stretch>
        </p:blipFill>
        <p:spPr>
          <a:xfrm>
            <a:off x="11005457" y="5413972"/>
            <a:ext cx="1027687" cy="1027687"/>
          </a:xfrm>
          <a:prstGeom prst="ellipse">
            <a:avLst/>
          </a:prstGeom>
        </p:spPr>
      </p:pic>
    </p:spTree>
    <p:extLst>
      <p:ext uri="{BB962C8B-B14F-4D97-AF65-F5344CB8AC3E}">
        <p14:creationId xmlns:p14="http://schemas.microsoft.com/office/powerpoint/2010/main" val="35206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F7B32B">
      <a:dk1>
        <a:srgbClr val="494949"/>
      </a:dk1>
      <a:lt1>
        <a:srgbClr val="FFFFFF"/>
      </a:lt1>
      <a:dk2>
        <a:srgbClr val="44546A"/>
      </a:dk2>
      <a:lt2>
        <a:srgbClr val="F3F3F3"/>
      </a:lt2>
      <a:accent1>
        <a:srgbClr val="A3333C"/>
      </a:accent1>
      <a:accent2>
        <a:srgbClr val="F7B32B"/>
      </a:accent2>
      <a:accent3>
        <a:srgbClr val="417AA0"/>
      </a:accent3>
      <a:accent4>
        <a:srgbClr val="A4BE39"/>
      </a:accent4>
      <a:accent5>
        <a:srgbClr val="F3F3F3"/>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0AD4D6-2712-4EC3-A727-A5652AD67F9C}">
  <ds:schemaRefs>
    <ds:schemaRef ds:uri="http://schemas.microsoft.com/sharepoint/v3/contenttype/forms"/>
  </ds:schemaRefs>
</ds:datastoreItem>
</file>

<file path=customXml/itemProps2.xml><?xml version="1.0" encoding="utf-8"?>
<ds:datastoreItem xmlns:ds="http://schemas.openxmlformats.org/officeDocument/2006/customXml" ds:itemID="{873ACE82-BD1C-4CC4-B9C6-7097502B70B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Starter Template_Heritage Month Presentation</Template>
  <TotalTime>36</TotalTime>
  <Words>1510</Words>
  <Application>Microsoft Office PowerPoint</Application>
  <PresentationFormat>Widescreen</PresentationFormat>
  <Paragraphs>92</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Segoe UI</vt:lpstr>
      <vt:lpstr>Office Theme</vt:lpstr>
      <vt:lpstr>Exercise and Movement in People with Substance Use Disorders Rural Opioid Technical Assistance Course Pacific Southwest Region</vt:lpstr>
      <vt:lpstr>Module 5: Exercise and SUD:           ACSM “Call to Action” and Summary  </vt:lpstr>
      <vt:lpstr>Call to Action Statement</vt:lpstr>
      <vt:lpstr>ACSM “Call to Action”:  Exercise as Medicine for People with SUD </vt:lpstr>
      <vt:lpstr>Mind-Body Exercises, Sports, Community Activity Programs and General Movement</vt:lpstr>
      <vt:lpstr>Summary: Benefits of Exercise in People with SUD: Similar to General Population ??? </vt:lpstr>
      <vt:lpstr>Reference List</vt:lpstr>
      <vt:lpstr>Reference List</vt:lpstr>
      <vt:lpstr>Reference List</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Cameran Rynearson</cp:lastModifiedBy>
  <cp:revision>6</cp:revision>
  <dcterms:created xsi:type="dcterms:W3CDTF">2021-02-18T07:10:18Z</dcterms:created>
  <dcterms:modified xsi:type="dcterms:W3CDTF">2025-07-29T20:11:04Z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