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6"/>
  </p:notesMasterIdLst>
  <p:sldIdLst>
    <p:sldId id="277" r:id="rId5"/>
    <p:sldId id="278" r:id="rId6"/>
    <p:sldId id="258" r:id="rId7"/>
    <p:sldId id="257" r:id="rId8"/>
    <p:sldId id="260" r:id="rId9"/>
    <p:sldId id="261" r:id="rId10"/>
    <p:sldId id="264" r:id="rId11"/>
    <p:sldId id="279" r:id="rId12"/>
    <p:sldId id="280" r:id="rId13"/>
    <p:sldId id="259" r:id="rId14"/>
    <p:sldId id="282"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E4387"/>
    <a:srgbClr val="FF2625"/>
    <a:srgbClr val="007788"/>
    <a:srgbClr val="297C2A"/>
    <a:srgbClr val="F69000"/>
    <a:srgbClr val="01C2D1"/>
    <a:srgbClr val="D6D734"/>
    <a:srgbClr val="005C68"/>
    <a:srgbClr val="3B2E5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21" autoAdjust="0"/>
    <p:restoredTop sz="94658" autoAdjust="0"/>
  </p:normalViewPr>
  <p:slideViewPr>
    <p:cSldViewPr snapToGrid="0">
      <p:cViewPr varScale="1">
        <p:scale>
          <a:sx n="59" d="100"/>
          <a:sy n="59" d="100"/>
        </p:scale>
        <p:origin x="1320" y="52"/>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-Welcome to</a:t>
            </a:r>
            <a:r>
              <a:rPr lang="en-US" baseline="0" dirty="0"/>
              <a:t> </a:t>
            </a:r>
            <a:r>
              <a:rPr lang="en-US" dirty="0"/>
              <a:t>Exercise and</a:t>
            </a:r>
            <a:r>
              <a:rPr lang="en-US" baseline="0" dirty="0"/>
              <a:t> Movement in people with substance use disorders</a:t>
            </a:r>
            <a:endParaRPr lang="en-US" dirty="0"/>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a:t>
            </a:fld>
            <a:endParaRPr lang="en-US" altLang="en-US" dirty="0"/>
          </a:p>
        </p:txBody>
      </p:sp>
    </p:spTree>
    <p:extLst>
      <p:ext uri="{BB962C8B-B14F-4D97-AF65-F5344CB8AC3E}">
        <p14:creationId xmlns:p14="http://schemas.microsoft.com/office/powerpoint/2010/main" val="366877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t>
            </a:r>
            <a:r>
              <a:rPr lang="en-US" baseline="0" dirty="0"/>
              <a:t> however, at this time, we do NOT know what the optimal “dose” or frequency, intensity, duration of exercise is to prescribe to people with SUD because we need more studies evaluated different “doses” and types of exercise </a:t>
            </a:r>
          </a:p>
          <a:p>
            <a:pPr marL="0" indent="0">
              <a:buFontTx/>
              <a:buNone/>
            </a:pP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225410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However, As shown in this study on the left, there is a steep rise in self-reported mental health up to about 5000 steps per day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Which levels off around 10,000 steps per day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And then there is a pretty sharp decline after about 16,000 steps per day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suggesting that becoming active at low and moderate levels provides substantial improvement in mental health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but extreme levels of exercise or “over-exercising” may adversely effect mental health as well as lead to injuries &amp; other illnesses </a:t>
            </a:r>
          </a:p>
          <a:p>
            <a:pPr marL="171450" indent="-171450">
              <a:buFontTx/>
              <a:buChar char="-"/>
            </a:pPr>
            <a:r>
              <a:rPr lang="en-US" dirty="0"/>
              <a:t>So</a:t>
            </a:r>
            <a:r>
              <a:rPr lang="en-US" baseline="0" dirty="0"/>
              <a:t> w</a:t>
            </a:r>
            <a:r>
              <a:rPr lang="en-US" dirty="0"/>
              <a:t>e must be conscious</a:t>
            </a:r>
            <a:r>
              <a:rPr lang="en-US" baseline="0" dirty="0"/>
              <a:t> </a:t>
            </a:r>
            <a:r>
              <a:rPr lang="en-US" dirty="0"/>
              <a:t>of the potential for “</a:t>
            </a:r>
            <a:r>
              <a:rPr lang="en-US" baseline="0" dirty="0"/>
              <a:t>addiction swapping” in people with a SUD due to co-occurring disorders,  </a:t>
            </a:r>
          </a:p>
          <a:p>
            <a:pPr marL="171450" indent="-171450">
              <a:buFontTx/>
              <a:buChar char="-"/>
            </a:pPr>
            <a:r>
              <a:rPr lang="en-US" baseline="0" dirty="0"/>
              <a:t>This will be discussed in more detail in other sections of the course</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384441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And people</a:t>
            </a:r>
            <a:r>
              <a:rPr lang="en-US" baseline="0" dirty="0"/>
              <a:t> with a SUD may have a myriad of chronic health conditions that we need to be concerned with</a:t>
            </a:r>
            <a:endParaRPr lang="en-US" dirty="0"/>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58B991B3-8A4D-4CBE-BE7B-BD0CA56577FD}" type="slidenum">
              <a:rPr lang="en-US" smtClean="0"/>
              <a:t>2</a:t>
            </a:fld>
            <a:endParaRPr lang="en-US"/>
          </a:p>
        </p:txBody>
      </p:sp>
    </p:spTree>
    <p:extLst>
      <p:ext uri="{BB962C8B-B14F-4D97-AF65-F5344CB8AC3E}">
        <p14:creationId xmlns:p14="http://schemas.microsoft.com/office/powerpoint/2010/main" val="169777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-People with a SUD are more likely to have hypertension &amp; COPD</a:t>
            </a:r>
            <a:r>
              <a:rPr lang="en-US" baseline="0" dirty="0"/>
              <a:t> or chronic obstructive pulmonary disease </a:t>
            </a:r>
            <a:endParaRPr lang="en-US" dirty="0"/>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346464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People with a</a:t>
            </a:r>
            <a:r>
              <a:rPr lang="en-US" baseline="0" dirty="0"/>
              <a:t> </a:t>
            </a:r>
            <a:r>
              <a:rPr lang="en-US" dirty="0"/>
              <a:t>SUD have</a:t>
            </a:r>
            <a:r>
              <a:rPr lang="en-US" baseline="0" dirty="0"/>
              <a:t> also been shown to</a:t>
            </a:r>
            <a:r>
              <a:rPr lang="en-US" dirty="0"/>
              <a:t> have lower </a:t>
            </a:r>
            <a:r>
              <a:rPr lang="en-US" baseline="0" dirty="0"/>
              <a:t>fitness levels than norms for their age &amp; gender [in people with out SUD] </a:t>
            </a:r>
          </a:p>
          <a:p>
            <a:pPr marL="171450" indent="-171450">
              <a:buFontTx/>
              <a:buChar char="-"/>
            </a:pPr>
            <a:r>
              <a:rPr lang="en-US" baseline="0" dirty="0"/>
              <a:t>And fitness may be even more reduced in women compared to men with a SUD</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194682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medications used to treat</a:t>
            </a:r>
            <a:r>
              <a:rPr lang="en-US" baseline="0" dirty="0"/>
              <a:t> OUD such as </a:t>
            </a:r>
            <a:r>
              <a:rPr lang="en-US" dirty="0"/>
              <a:t>Methadone</a:t>
            </a:r>
            <a:r>
              <a:rPr lang="en-US" baseline="0" dirty="0"/>
              <a:t> may increase weight </a:t>
            </a:r>
          </a:p>
          <a:p>
            <a:pPr marL="171450" indent="-171450">
              <a:buFontTx/>
              <a:buChar char="-"/>
            </a:pPr>
            <a:r>
              <a:rPr lang="en-US" baseline="0" dirty="0"/>
              <a:t>&amp; this weight gain may be substantially greater in women than in men </a:t>
            </a:r>
          </a:p>
          <a:p>
            <a:pPr marL="171450" indent="-171450">
              <a:buFontTx/>
              <a:buChar char="-"/>
            </a:pPr>
            <a:r>
              <a:rPr lang="en-US" baseline="0" dirty="0"/>
              <a:t>Weight gain and obesity can lead to an increase risk of cardiovascular disease, diabetes and stroke as well as certain cancers</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358152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many people with a SUD also have pain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And about 40-60% of people with an OUD also report chronic pain</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322411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In interviews with people with an OUD, we found that they viewed </a:t>
            </a:r>
            <a:r>
              <a:rPr lang="en-US" b="1" baseline="0" dirty="0"/>
              <a:t>PAIN as both a barrier</a:t>
            </a:r>
            <a:r>
              <a:rPr lang="en-US" baseline="0" dirty="0"/>
              <a:t> and a </a:t>
            </a:r>
            <a:r>
              <a:rPr lang="en-US" b="1" baseline="0" dirty="0"/>
              <a:t>facilitator to exercise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Some patients reported having a </a:t>
            </a:r>
            <a:r>
              <a:rPr lang="en-US" b="1" dirty="0"/>
              <a:t>fear of inducing or exacerbating their pain with exercise</a:t>
            </a:r>
            <a:endParaRPr lang="en-US" b="1"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They also reported other common barriers including lack of time &amp; access to resources including equipment</a:t>
            </a:r>
            <a:endParaRPr lang="en-US" dirty="0"/>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2082063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51B1-52D0-DB34-5835-5EE9D45AD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64D9E-1AFB-5CA6-202C-24A004DA5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95EDA-1CB3-CFD0-C676-34509781182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On</a:t>
            </a:r>
            <a:r>
              <a:rPr lang="en-US" baseline="0" dirty="0"/>
              <a:t> the other hand, many people with OUD talked about </a:t>
            </a:r>
            <a:r>
              <a:rPr lang="en-US" dirty="0"/>
              <a:t>how they</a:t>
            </a:r>
            <a:r>
              <a:rPr lang="en-US" baseline="0" dirty="0"/>
              <a:t> used </a:t>
            </a:r>
            <a:r>
              <a:rPr lang="en-US" dirty="0"/>
              <a:t>exercise including cycling, stretching &amp; yoga </a:t>
            </a:r>
            <a:r>
              <a:rPr lang="en-US" b="1" dirty="0"/>
              <a:t>to help relieve their pain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aseline="0" dirty="0"/>
              <a:t>Several people also stated that exercise helped them to reduce their drug cravings &amp; “build structure &amp; normalcy”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-[Other facilitators</a:t>
            </a:r>
            <a:r>
              <a:rPr lang="en-US" baseline="0" dirty="0"/>
              <a:t> included social aspects &amp; using exercise as a distraction to “keep their mind off drugs”]  </a:t>
            </a:r>
            <a:endParaRPr lang="en-US" dirty="0"/>
          </a:p>
          <a:p>
            <a:endParaRPr lang="en-US" dirty="0"/>
          </a:p>
        </p:txBody>
      </p:sp>
      <p:sp>
        <p:nvSpPr>
          <p:cNvPr id="4" name="Slide Number Placeholder 3">
            <a:extLst>
              <a:ext uri="{FF2B5EF4-FFF2-40B4-BE49-F238E27FC236}">
                <a16:creationId xmlns:a16="http://schemas.microsoft.com/office/drawing/2014/main" id="{05F56EF0-43AD-BA18-10E7-FC51C75BC34C}"/>
              </a:ext>
            </a:extLst>
          </p:cNvPr>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274576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b</a:t>
            </a:r>
            <a:r>
              <a:rPr lang="en-US" dirty="0"/>
              <a:t>ecause</a:t>
            </a:r>
            <a:r>
              <a:rPr lang="en-US" baseline="0" dirty="0"/>
              <a:t> of their concerns about pain, anxiety, their low self-efficacy for exercise and self-perceived poor overall health from the damage they may have done to their bodies from using drugs, m</a:t>
            </a:r>
            <a:r>
              <a:rPr lang="en-US" dirty="0"/>
              <a:t>ost people</a:t>
            </a:r>
            <a:r>
              <a:rPr lang="en-US" baseline="0" dirty="0"/>
              <a:t> </a:t>
            </a:r>
            <a:r>
              <a:rPr lang="en-US" dirty="0"/>
              <a:t>wanted</a:t>
            </a:r>
            <a:r>
              <a:rPr lang="en-US" baseline="0" dirty="0"/>
              <a:t> to have exercise </a:t>
            </a:r>
            <a:r>
              <a:rPr lang="en-US" b="1" baseline="0" dirty="0"/>
              <a:t>supervised</a:t>
            </a:r>
            <a:r>
              <a:rPr lang="en-US" baseline="0" dirty="0"/>
              <a:t> by qualified exercise professionals  </a:t>
            </a:r>
          </a:p>
          <a:p>
            <a:pPr marL="171450" indent="-171450">
              <a:buFontTx/>
              <a:buChar char="-"/>
            </a:pPr>
            <a:r>
              <a:rPr lang="en-US" baseline="0" dirty="0"/>
              <a:t>most also preferred a moderate intensity program [?offered 3 days per week with 30-60 minute sessions]</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371465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33B5EA-63F2-43F4-9A52-579103E5E909}"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1ADFC-09C5-4863-875D-C257A572C188}" type="slidenum">
              <a:rPr lang="en-US" smtClean="0"/>
              <a:t>‹#›</a:t>
            </a:fld>
            <a:endParaRPr lang="en-US"/>
          </a:p>
        </p:txBody>
      </p:sp>
    </p:spTree>
    <p:extLst>
      <p:ext uri="{BB962C8B-B14F-4D97-AF65-F5344CB8AC3E}">
        <p14:creationId xmlns:p14="http://schemas.microsoft.com/office/powerpoint/2010/main" val="341859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6">
            <a:extLst>
              <a:ext uri="{FF2B5EF4-FFF2-40B4-BE49-F238E27FC236}">
                <a16:creationId xmlns:a16="http://schemas.microsoft.com/office/drawing/2014/main" id="{8F449237-BA79-E6DF-C958-27DF77A17D9F}"/>
              </a:ext>
            </a:extLst>
          </p:cNvPr>
          <p:cNvSpPr>
            <a:spLocks noGrp="1"/>
          </p:cNvSpPr>
          <p:nvPr>
            <p:ph type="pic" sz="quarter" idx="12"/>
          </p:nvPr>
        </p:nvSpPr>
        <p:spPr>
          <a:xfrm>
            <a:off x="512064" y="1691640"/>
            <a:ext cx="11173968" cy="4187952"/>
          </a:xfrm>
          <a:prstGeom prst="rect">
            <a:avLst/>
          </a:prstGeom>
          <a:solidFill>
            <a:schemeClr val="bg1">
              <a:lumMod val="20000"/>
              <a:lumOff val="80000"/>
            </a:schemeClr>
          </a:solidFill>
        </p:spPr>
        <p:txBody>
          <a:bodyPr/>
          <a:lstStyle/>
          <a:p>
            <a:endParaRPr lang="en-US" dirty="0"/>
          </a:p>
        </p:txBody>
      </p:sp>
      <p:pic>
        <p:nvPicPr>
          <p:cNvPr id="3" name="Picture 2">
            <a:extLst>
              <a:ext uri="{FF2B5EF4-FFF2-40B4-BE49-F238E27FC236}">
                <a16:creationId xmlns:a16="http://schemas.microsoft.com/office/drawing/2014/main" id="{ACB5195F-6A8B-C72E-D4EC-E206089EB7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2335601339"/>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08763B0-E511-3DC4-9159-089D0DFF8490}"/>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015155" y="1639958"/>
            <a:ext cx="6220101" cy="1785812"/>
          </a:xfrm>
          <a:prstGeom prst="rect">
            <a:avLst/>
          </a:prstGeom>
        </p:spPr>
        <p:txBody>
          <a:bodyPr anchor="b"/>
          <a:lstStyle>
            <a:lvl1pPr algn="ctr">
              <a:defRPr sz="4400" b="1">
                <a:latin typeface="Arial" panose="020B0604020202020204" pitchFamily="34" charset="0"/>
                <a:cs typeface="Arial" panose="020B0604020202020204" pitchFamily="34" charset="0"/>
              </a:defRPr>
            </a:lvl1pPr>
          </a:lstStyle>
          <a:p>
            <a:r>
              <a:rPr lang="en-US" dirty="0"/>
              <a:t>Insert title here</a:t>
            </a:r>
          </a:p>
        </p:txBody>
      </p:sp>
      <p:sp>
        <p:nvSpPr>
          <p:cNvPr id="3" name="Picture Placeholder 2">
            <a:extLst>
              <a:ext uri="{FF2B5EF4-FFF2-40B4-BE49-F238E27FC236}">
                <a16:creationId xmlns:a16="http://schemas.microsoft.com/office/drawing/2014/main" id="{CE06772D-5E4A-1CC2-C59E-A6ADC898EDAF}"/>
              </a:ext>
            </a:extLst>
          </p:cNvPr>
          <p:cNvSpPr>
            <a:spLocks noGrp="1"/>
          </p:cNvSpPr>
          <p:nvPr>
            <p:ph type="pic" sz="quarter" idx="10"/>
          </p:nvPr>
        </p:nvSpPr>
        <p:spPr>
          <a:xfrm>
            <a:off x="0" y="0"/>
            <a:ext cx="4059936" cy="6729984"/>
          </a:xfrm>
          <a:prstGeom prst="rect">
            <a:avLst/>
          </a:prstGeom>
          <a:solidFill>
            <a:schemeClr val="bg1">
              <a:lumMod val="20000"/>
              <a:lumOff val="80000"/>
            </a:schemeClr>
          </a:solidFill>
          <a:ln>
            <a:noFill/>
          </a:ln>
        </p:spPr>
        <p:txBody>
          <a:bodyPr/>
          <a:lstStyle/>
          <a:p>
            <a:endParaRPr lang="en-US" dirty="0"/>
          </a:p>
        </p:txBody>
      </p:sp>
      <p:sp>
        <p:nvSpPr>
          <p:cNvPr id="6" name="Rectangle 5">
            <a:extLst>
              <a:ext uri="{FF2B5EF4-FFF2-40B4-BE49-F238E27FC236}">
                <a16:creationId xmlns:a16="http://schemas.microsoft.com/office/drawing/2014/main" id="{70E6E7D9-36CE-F080-FC82-F9C1B45AE2DA}"/>
              </a:ext>
            </a:extLst>
          </p:cNvPr>
          <p:cNvSpPr/>
          <p:nvPr userDrawn="1"/>
        </p:nvSpPr>
        <p:spPr>
          <a:xfrm>
            <a:off x="1524" y="6729984"/>
            <a:ext cx="12188952" cy="128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67C6EBD7-3F1A-DD62-3420-AA11EB8E9EE7}"/>
              </a:ext>
            </a:extLst>
          </p:cNvPr>
          <p:cNvSpPr>
            <a:spLocks noGrp="1"/>
          </p:cNvSpPr>
          <p:nvPr>
            <p:ph type="body" sz="quarter" idx="11" hasCustomPrompt="1"/>
          </p:nvPr>
        </p:nvSpPr>
        <p:spPr>
          <a:xfrm>
            <a:off x="5022016" y="3618610"/>
            <a:ext cx="6220100" cy="1262062"/>
          </a:xfrm>
          <a:prstGeom prst="rect">
            <a:avLst/>
          </a:prstGeom>
        </p:spPr>
        <p:txBody>
          <a:bodyPr/>
          <a:lstStyle>
            <a:lvl1pPr marL="0" indent="0" algn="ctr">
              <a:buNone/>
              <a:defRPr b="0" i="1">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subtitle here</a:t>
            </a:r>
          </a:p>
        </p:txBody>
      </p:sp>
      <p:pic>
        <p:nvPicPr>
          <p:cNvPr id="12" name="Picture 11" descr="Pacific Southwest Rural Opioid Technical Assistance Regional Center (ROTA-R) logo">
            <a:extLst>
              <a:ext uri="{FF2B5EF4-FFF2-40B4-BE49-F238E27FC236}">
                <a16:creationId xmlns:a16="http://schemas.microsoft.com/office/drawing/2014/main" id="{9AC2B4E2-6F8A-0B8B-0188-A86AE81BAF2A}"/>
              </a:ext>
            </a:extLst>
          </p:cNvPr>
          <p:cNvPicPr>
            <a:picLocks noChangeAspect="1"/>
          </p:cNvPicPr>
          <p:nvPr userDrawn="1"/>
        </p:nvPicPr>
        <p:blipFill>
          <a:blip r:embed="rId2"/>
          <a:stretch>
            <a:fillRect/>
          </a:stretch>
        </p:blipFill>
        <p:spPr>
          <a:xfrm>
            <a:off x="6080760" y="6099048"/>
            <a:ext cx="1536700" cy="508000"/>
          </a:xfrm>
          <a:prstGeom prst="rect">
            <a:avLst/>
          </a:prstGeom>
        </p:spPr>
      </p:pic>
      <p:pic>
        <p:nvPicPr>
          <p:cNvPr id="13" name="Picture 12" descr="SAMHSA logo">
            <a:extLst>
              <a:ext uri="{FF2B5EF4-FFF2-40B4-BE49-F238E27FC236}">
                <a16:creationId xmlns:a16="http://schemas.microsoft.com/office/drawing/2014/main" id="{E7E76A39-3B75-A150-2566-2EB5B075E1EE}"/>
              </a:ext>
            </a:extLst>
          </p:cNvPr>
          <p:cNvPicPr>
            <a:picLocks noChangeAspect="1"/>
          </p:cNvPicPr>
          <p:nvPr userDrawn="1"/>
        </p:nvPicPr>
        <p:blipFill>
          <a:blip r:embed="rId3"/>
          <a:stretch>
            <a:fillRect/>
          </a:stretch>
        </p:blipFill>
        <p:spPr>
          <a:xfrm>
            <a:off x="7863840" y="6135624"/>
            <a:ext cx="1625600" cy="419100"/>
          </a:xfrm>
          <a:prstGeom prst="rect">
            <a:avLst/>
          </a:prstGeom>
        </p:spPr>
      </p:pic>
      <p:pic>
        <p:nvPicPr>
          <p:cNvPr id="14" name="Picture 13" descr="University of Nevada, Reno Block-N">
            <a:extLst>
              <a:ext uri="{FF2B5EF4-FFF2-40B4-BE49-F238E27FC236}">
                <a16:creationId xmlns:a16="http://schemas.microsoft.com/office/drawing/2014/main" id="{F7C6F80E-6FF0-D525-161A-CBF8062F404A}"/>
              </a:ext>
            </a:extLst>
          </p:cNvPr>
          <p:cNvPicPr>
            <a:picLocks noChangeAspect="1"/>
          </p:cNvPicPr>
          <p:nvPr userDrawn="1"/>
        </p:nvPicPr>
        <p:blipFill>
          <a:blip r:embed="rId4"/>
          <a:stretch>
            <a:fillRect/>
          </a:stretch>
        </p:blipFill>
        <p:spPr>
          <a:xfrm>
            <a:off x="9747504" y="6135624"/>
            <a:ext cx="419100" cy="419100"/>
          </a:xfrm>
          <a:prstGeom prst="rect">
            <a:avLst/>
          </a:prstGeom>
        </p:spPr>
      </p:pic>
      <p:pic>
        <p:nvPicPr>
          <p:cNvPr id="7" name="Picture 6" descr="An icon of a bike">
            <a:extLst>
              <a:ext uri="{FF2B5EF4-FFF2-40B4-BE49-F238E27FC236}">
                <a16:creationId xmlns:a16="http://schemas.microsoft.com/office/drawing/2014/main" id="{BE7F2A72-D211-D539-2591-E2FF0A2E718E}"/>
              </a:ext>
            </a:extLst>
          </p:cNvPr>
          <p:cNvPicPr>
            <a:picLocks noChangeAspect="1"/>
          </p:cNvPicPr>
          <p:nvPr userDrawn="1"/>
        </p:nvPicPr>
        <p:blipFill>
          <a:blip r:embed="rId5"/>
          <a:stretch>
            <a:fillRect/>
          </a:stretch>
        </p:blipFill>
        <p:spPr>
          <a:xfrm>
            <a:off x="7671816" y="457200"/>
            <a:ext cx="914400" cy="9144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8257031" y="377952"/>
            <a:ext cx="3556000" cy="6096000"/>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1179575" y="715961"/>
            <a:ext cx="6693407"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256031" y="1691640"/>
            <a:ext cx="7616952"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1179576"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C93F0423-E38B-74A0-CC12-3B29320AA122}"/>
              </a:ext>
            </a:extLst>
          </p:cNvPr>
          <p:cNvSpPr/>
          <p:nvPr userDrawn="1"/>
        </p:nvSpPr>
        <p:spPr>
          <a:xfrm rot="5400000">
            <a:off x="8129017" y="25603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58073477-9E10-E395-1E00-C4B0FF8EA7AA}"/>
              </a:ext>
            </a:extLst>
          </p:cNvPr>
          <p:cNvSpPr/>
          <p:nvPr userDrawn="1"/>
        </p:nvSpPr>
        <p:spPr>
          <a:xfrm rot="16200000">
            <a:off x="10991088" y="565099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92B24DF-51C6-07A5-D63D-6D4646ECDC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502920"/>
            <a:ext cx="914400" cy="914400"/>
          </a:xfrm>
          <a:prstGeom prst="rect">
            <a:avLst/>
          </a:prstGeom>
        </p:spPr>
      </p:pic>
    </p:spTree>
    <p:extLst>
      <p:ext uri="{BB962C8B-B14F-4D97-AF65-F5344CB8AC3E}">
        <p14:creationId xmlns:p14="http://schemas.microsoft.com/office/powerpoint/2010/main" val="172072613"/>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1524000" y="1691640"/>
            <a:ext cx="9144000" cy="3276600"/>
          </a:xfrm>
          <a:prstGeom prst="rect">
            <a:avLst/>
          </a:prstGeom>
        </p:spPr>
        <p:txBody>
          <a:bodyPr/>
          <a:lstStyle>
            <a:lvl1pPr marL="0" indent="0" algn="ctr">
              <a:lnSpc>
                <a:spcPct val="100000"/>
              </a:lnSpc>
              <a:buNone/>
              <a:defRPr sz="18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8294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847663"/>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5" name="Picture Placeholder 16">
            <a:extLst>
              <a:ext uri="{FF2B5EF4-FFF2-40B4-BE49-F238E27FC236}">
                <a16:creationId xmlns:a16="http://schemas.microsoft.com/office/drawing/2014/main" id="{437B1982-DD7E-75CC-63B5-714B83AA441F}"/>
              </a:ext>
            </a:extLst>
          </p:cNvPr>
          <p:cNvSpPr>
            <a:spLocks noGrp="1"/>
          </p:cNvSpPr>
          <p:nvPr>
            <p:ph type="pic" sz="quarter" idx="12"/>
          </p:nvPr>
        </p:nvSpPr>
        <p:spPr>
          <a:xfrm>
            <a:off x="0" y="0"/>
            <a:ext cx="12188952" cy="6729984"/>
          </a:xfrm>
          <a:prstGeom prst="rect">
            <a:avLst/>
          </a:prstGeom>
          <a:solidFill>
            <a:schemeClr val="bg1">
              <a:lumMod val="20000"/>
              <a:lumOff val="80000"/>
            </a:schemeClr>
          </a:solidFill>
        </p:spPr>
        <p:txBody>
          <a:bodyPr/>
          <a:lstStyle/>
          <a:p>
            <a:endParaRPr lang="en-US" dirty="0"/>
          </a:p>
        </p:txBody>
      </p:sp>
      <p:pic>
        <p:nvPicPr>
          <p:cNvPr id="4" name="Picture 3">
            <a:extLst>
              <a:ext uri="{FF2B5EF4-FFF2-40B4-BE49-F238E27FC236}">
                <a16:creationId xmlns:a16="http://schemas.microsoft.com/office/drawing/2014/main" id="{49F066A5-C4FD-3286-6113-0B70C14D01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15199382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6473952" y="512064"/>
            <a:ext cx="5202936" cy="5843016"/>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256032" y="715961"/>
            <a:ext cx="5715000"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256031" y="1691640"/>
            <a:ext cx="5715000"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256032"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257577"/>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384048" y="384048"/>
            <a:ext cx="3557016" cy="2980944"/>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4315968" y="715961"/>
            <a:ext cx="7626096"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4325112" y="1691640"/>
            <a:ext cx="7616952"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4325113"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007895-E7E8-0084-56E3-CFF36D73A966}"/>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6">
            <a:extLst>
              <a:ext uri="{FF2B5EF4-FFF2-40B4-BE49-F238E27FC236}">
                <a16:creationId xmlns:a16="http://schemas.microsoft.com/office/drawing/2014/main" id="{05C86F5C-3F29-2B8A-76C8-1AAA689C4644}"/>
              </a:ext>
            </a:extLst>
          </p:cNvPr>
          <p:cNvSpPr>
            <a:spLocks noGrp="1"/>
          </p:cNvSpPr>
          <p:nvPr>
            <p:ph type="pic" sz="quarter" idx="13"/>
          </p:nvPr>
        </p:nvSpPr>
        <p:spPr>
          <a:xfrm>
            <a:off x="384048" y="3493008"/>
            <a:ext cx="3557016" cy="2980944"/>
          </a:xfrm>
          <a:prstGeom prst="rect">
            <a:avLst/>
          </a:prstGeom>
          <a:solidFill>
            <a:schemeClr val="bg1">
              <a:lumMod val="20000"/>
              <a:lumOff val="80000"/>
            </a:schemeClr>
          </a:solidFill>
        </p:spPr>
        <p:txBody>
          <a:bodyPr/>
          <a:lstStyle/>
          <a:p>
            <a:endParaRPr lang="en-US" dirty="0"/>
          </a:p>
        </p:txBody>
      </p:sp>
      <p:sp>
        <p:nvSpPr>
          <p:cNvPr id="8" name="Right Triangle 7">
            <a:extLst>
              <a:ext uri="{FF2B5EF4-FFF2-40B4-BE49-F238E27FC236}">
                <a16:creationId xmlns:a16="http://schemas.microsoft.com/office/drawing/2014/main" id="{6A4F883E-54AF-604E-8436-650BF37DAC76}"/>
              </a:ext>
            </a:extLst>
          </p:cNvPr>
          <p:cNvSpPr/>
          <p:nvPr userDrawn="1"/>
        </p:nvSpPr>
        <p:spPr>
          <a:xfrm rot="10800000">
            <a:off x="3118106" y="25603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CBFBC5D2-30C8-2D6A-DA68-B17A5E37BCCD}"/>
              </a:ext>
            </a:extLst>
          </p:cNvPr>
          <p:cNvSpPr/>
          <p:nvPr userDrawn="1"/>
        </p:nvSpPr>
        <p:spPr>
          <a:xfrm>
            <a:off x="256032" y="5650992"/>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079614"/>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256032" y="1691640"/>
            <a:ext cx="5715000" cy="3276600"/>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36BB9F15-A293-9C44-0B35-9F332AFBC67D}"/>
              </a:ext>
            </a:extLst>
          </p:cNvPr>
          <p:cNvSpPr>
            <a:spLocks noGrp="1"/>
          </p:cNvSpPr>
          <p:nvPr>
            <p:ph type="body" sz="quarter" idx="12" hasCustomPrompt="1"/>
          </p:nvPr>
        </p:nvSpPr>
        <p:spPr>
          <a:xfrm>
            <a:off x="6217920" y="1691640"/>
            <a:ext cx="5715000" cy="3276600"/>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6" name="Picture 5">
            <a:extLst>
              <a:ext uri="{FF2B5EF4-FFF2-40B4-BE49-F238E27FC236}">
                <a16:creationId xmlns:a16="http://schemas.microsoft.com/office/drawing/2014/main" id="{9AC03C6D-5431-C15D-2FD3-B22954679E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192635979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s w/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256032" y="2313432"/>
            <a:ext cx="5715000" cy="2654808"/>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36BB9F15-A293-9C44-0B35-9F332AFBC67D}"/>
              </a:ext>
            </a:extLst>
          </p:cNvPr>
          <p:cNvSpPr>
            <a:spLocks noGrp="1"/>
          </p:cNvSpPr>
          <p:nvPr>
            <p:ph type="body" sz="quarter" idx="12" hasCustomPrompt="1"/>
          </p:nvPr>
        </p:nvSpPr>
        <p:spPr>
          <a:xfrm>
            <a:off x="6217920" y="2313432"/>
            <a:ext cx="5715000" cy="2654808"/>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15">
            <a:extLst>
              <a:ext uri="{FF2B5EF4-FFF2-40B4-BE49-F238E27FC236}">
                <a16:creationId xmlns:a16="http://schemas.microsoft.com/office/drawing/2014/main" id="{FFE35809-5C15-88B2-B83A-6B64F62468AC}"/>
              </a:ext>
            </a:extLst>
          </p:cNvPr>
          <p:cNvSpPr>
            <a:spLocks noGrp="1"/>
          </p:cNvSpPr>
          <p:nvPr>
            <p:ph type="body" sz="quarter" idx="13" hasCustomPrompt="1"/>
          </p:nvPr>
        </p:nvSpPr>
        <p:spPr>
          <a:xfrm>
            <a:off x="256032" y="1691640"/>
            <a:ext cx="5715000" cy="373888"/>
          </a:xfrm>
          <a:prstGeom prst="rect">
            <a:avLst/>
          </a:prstGeom>
        </p:spPr>
        <p:txBody>
          <a:bodyPr/>
          <a:lstStyle>
            <a:lvl1pPr marL="0" indent="0" algn="l">
              <a:lnSpc>
                <a:spcPct val="100000"/>
              </a:lnSpc>
              <a:buNone/>
              <a:defRPr sz="1800" b="0" i="1">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p:txBody>
      </p:sp>
      <p:sp>
        <p:nvSpPr>
          <p:cNvPr id="9" name="Text Placeholder 15">
            <a:extLst>
              <a:ext uri="{FF2B5EF4-FFF2-40B4-BE49-F238E27FC236}">
                <a16:creationId xmlns:a16="http://schemas.microsoft.com/office/drawing/2014/main" id="{443DB4B5-E155-187A-DFF3-CBA77C87CA70}"/>
              </a:ext>
            </a:extLst>
          </p:cNvPr>
          <p:cNvSpPr>
            <a:spLocks noGrp="1"/>
          </p:cNvSpPr>
          <p:nvPr>
            <p:ph type="body" sz="quarter" idx="14" hasCustomPrompt="1"/>
          </p:nvPr>
        </p:nvSpPr>
        <p:spPr>
          <a:xfrm>
            <a:off x="6227064" y="1691640"/>
            <a:ext cx="5715000" cy="373888"/>
          </a:xfrm>
          <a:prstGeom prst="rect">
            <a:avLst/>
          </a:prstGeom>
        </p:spPr>
        <p:txBody>
          <a:bodyPr/>
          <a:lstStyle>
            <a:lvl1pPr marL="0" indent="0" algn="l">
              <a:lnSpc>
                <a:spcPct val="100000"/>
              </a:lnSpc>
              <a:buNone/>
              <a:defRPr sz="1800" b="0" i="1">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p:txBody>
      </p:sp>
    </p:spTree>
    <p:extLst>
      <p:ext uri="{BB962C8B-B14F-4D97-AF65-F5344CB8AC3E}">
        <p14:creationId xmlns:p14="http://schemas.microsoft.com/office/powerpoint/2010/main" val="261290934"/>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8A5A94-C5A7-982B-C654-64D74512E75C}"/>
              </a:ext>
              <a:ext uri="{C183D7F6-B498-43B3-948B-1728B52AA6E4}">
                <adec:decorative xmlns:adec="http://schemas.microsoft.com/office/drawing/2017/decorative" val="1"/>
              </a:ext>
            </a:extLst>
          </p:cNvPr>
          <p:cNvSpPr/>
          <p:nvPr userDrawn="1"/>
        </p:nvSpPr>
        <p:spPr>
          <a:xfrm>
            <a:off x="1524" y="6729984"/>
            <a:ext cx="12188952" cy="128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cific Southwest Rural Opioid Technical Assistance Regional Center (ROTA-R) logo">
            <a:extLst>
              <a:ext uri="{FF2B5EF4-FFF2-40B4-BE49-F238E27FC236}">
                <a16:creationId xmlns:a16="http://schemas.microsoft.com/office/drawing/2014/main" id="{49AFF9D1-19B8-D531-26B7-5E8F3D398AED}"/>
              </a:ext>
            </a:extLst>
          </p:cNvPr>
          <p:cNvPicPr>
            <a:picLocks noChangeAspect="1"/>
          </p:cNvPicPr>
          <p:nvPr userDrawn="1"/>
        </p:nvPicPr>
        <p:blipFill>
          <a:blip r:embed="rId12"/>
          <a:stretch>
            <a:fillRect/>
          </a:stretch>
        </p:blipFill>
        <p:spPr>
          <a:xfrm>
            <a:off x="256032" y="6099048"/>
            <a:ext cx="1536700" cy="508000"/>
          </a:xfrm>
          <a:prstGeom prst="rect">
            <a:avLst/>
          </a:prstGeom>
        </p:spPr>
      </p:pic>
      <p:pic>
        <p:nvPicPr>
          <p:cNvPr id="4" name="Picture 3" descr="SAMHSA logo">
            <a:extLst>
              <a:ext uri="{FF2B5EF4-FFF2-40B4-BE49-F238E27FC236}">
                <a16:creationId xmlns:a16="http://schemas.microsoft.com/office/drawing/2014/main" id="{0A9A0998-7941-D2F7-1378-AADFE06EE493}"/>
              </a:ext>
            </a:extLst>
          </p:cNvPr>
          <p:cNvPicPr>
            <a:picLocks noChangeAspect="1"/>
          </p:cNvPicPr>
          <p:nvPr userDrawn="1"/>
        </p:nvPicPr>
        <p:blipFill>
          <a:blip r:embed="rId13"/>
          <a:stretch>
            <a:fillRect/>
          </a:stretch>
        </p:blipFill>
        <p:spPr>
          <a:xfrm>
            <a:off x="2039112" y="6135624"/>
            <a:ext cx="1625600" cy="419100"/>
          </a:xfrm>
          <a:prstGeom prst="rect">
            <a:avLst/>
          </a:prstGeom>
        </p:spPr>
      </p:pic>
      <p:pic>
        <p:nvPicPr>
          <p:cNvPr id="5" name="Picture 4" descr="University of Nevada, Reno Block-N">
            <a:extLst>
              <a:ext uri="{FF2B5EF4-FFF2-40B4-BE49-F238E27FC236}">
                <a16:creationId xmlns:a16="http://schemas.microsoft.com/office/drawing/2014/main" id="{27BF559B-1285-2604-DBF7-507CB0D20814}"/>
              </a:ext>
            </a:extLst>
          </p:cNvPr>
          <p:cNvPicPr>
            <a:picLocks noChangeAspect="1"/>
          </p:cNvPicPr>
          <p:nvPr userDrawn="1"/>
        </p:nvPicPr>
        <p:blipFill>
          <a:blip r:embed="rId14"/>
          <a:stretch>
            <a:fillRect/>
          </a:stretch>
        </p:blipFill>
        <p:spPr>
          <a:xfrm>
            <a:off x="3922776" y="6135624"/>
            <a:ext cx="419100" cy="419100"/>
          </a:xfrm>
          <a:prstGeom prst="rect">
            <a:avLst/>
          </a:prstGeom>
        </p:spPr>
      </p:pic>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716" r:id="rId1"/>
    <p:sldLayoutId id="2147483689" r:id="rId2"/>
    <p:sldLayoutId id="2147483699" r:id="rId3"/>
    <p:sldLayoutId id="2147483700" r:id="rId4"/>
    <p:sldLayoutId id="2147483709" r:id="rId5"/>
    <p:sldLayoutId id="2147483710" r:id="rId6"/>
    <p:sldLayoutId id="2147483711" r:id="rId7"/>
    <p:sldLayoutId id="2147483712" r:id="rId8"/>
    <p:sldLayoutId id="2147483713" r:id="rId9"/>
    <p:sldLayoutId id="2147483714"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8.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8.jp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8.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8.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10.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jp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13.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14.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15.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FA25-0D68-B3F9-EA8D-3D6820FC7658}"/>
              </a:ext>
            </a:extLst>
          </p:cNvPr>
          <p:cNvSpPr>
            <a:spLocks noGrp="1"/>
          </p:cNvSpPr>
          <p:nvPr>
            <p:ph type="title"/>
          </p:nvPr>
        </p:nvSpPr>
        <p:spPr/>
        <p:txBody>
          <a:bodyPr/>
          <a:lstStyle/>
          <a:p>
            <a:r>
              <a:rPr lang="en-US" sz="3400" dirty="0"/>
              <a:t>Exercise and Movement in People with Substance Use Disorders</a:t>
            </a:r>
            <a:br>
              <a:rPr lang="en-US" sz="3400" dirty="0"/>
            </a:br>
            <a:r>
              <a:rPr lang="en-US" sz="2000" dirty="0"/>
              <a:t>Rural Opioid Technical Assistance Course</a:t>
            </a:r>
            <a:br>
              <a:rPr lang="en-US" sz="2000" dirty="0"/>
            </a:br>
            <a:r>
              <a:rPr lang="en-US" sz="2000" dirty="0"/>
              <a:t>Pacific Southwest Region</a:t>
            </a:r>
            <a:endParaRPr lang="en-US" sz="3400" dirty="0"/>
          </a:p>
        </p:txBody>
      </p:sp>
      <p:sp>
        <p:nvSpPr>
          <p:cNvPr id="4" name="Text Placeholder 3">
            <a:extLst>
              <a:ext uri="{FF2B5EF4-FFF2-40B4-BE49-F238E27FC236}">
                <a16:creationId xmlns:a16="http://schemas.microsoft.com/office/drawing/2014/main" id="{FDF48712-D31E-C89E-FE25-4891FB058BFC}"/>
              </a:ext>
            </a:extLst>
          </p:cNvPr>
          <p:cNvSpPr>
            <a:spLocks noGrp="1"/>
          </p:cNvSpPr>
          <p:nvPr>
            <p:ph type="body" sz="quarter" idx="11"/>
          </p:nvPr>
        </p:nvSpPr>
        <p:spPr/>
        <p:txBody>
          <a:bodyPr/>
          <a:lstStyle/>
          <a:p>
            <a:r>
              <a:rPr lang="en-US" b="1" i="0" dirty="0"/>
              <a:t>Nora L. Nock, PhD, PE, FSBM   </a:t>
            </a:r>
          </a:p>
          <a:p>
            <a:r>
              <a:rPr lang="en-US" sz="1200" dirty="0"/>
              <a:t>Professor</a:t>
            </a:r>
          </a:p>
          <a:p>
            <a:r>
              <a:rPr lang="en-US" sz="1200" dirty="0"/>
              <a:t>Department of Population &amp; Quantitative Health Sciences</a:t>
            </a:r>
          </a:p>
          <a:p>
            <a:r>
              <a:rPr lang="en-US" sz="1200" dirty="0"/>
              <a:t>Case Western Reserve University </a:t>
            </a:r>
          </a:p>
        </p:txBody>
      </p:sp>
      <p:pic>
        <p:nvPicPr>
          <p:cNvPr id="8" name="Picture 7" descr="Case Western Reserve School of Medicine Logo">
            <a:extLst>
              <a:ext uri="{FF2B5EF4-FFF2-40B4-BE49-F238E27FC236}">
                <a16:creationId xmlns:a16="http://schemas.microsoft.com/office/drawing/2014/main" id="{27A3BC49-7D2A-34ED-27D1-3D7884F49A8F}"/>
              </a:ext>
            </a:extLst>
          </p:cNvPr>
          <p:cNvPicPr>
            <a:picLocks noChangeAspect="1"/>
          </p:cNvPicPr>
          <p:nvPr/>
        </p:nvPicPr>
        <p:blipFill>
          <a:blip r:embed="rId5" cstate="print"/>
          <a:stretch>
            <a:fillRect/>
          </a:stretch>
        </p:blipFill>
        <p:spPr>
          <a:xfrm>
            <a:off x="-1" y="5526157"/>
            <a:ext cx="3597965" cy="1152939"/>
          </a:xfrm>
          <a:prstGeom prst="rect">
            <a:avLst/>
          </a:prstGeom>
        </p:spPr>
      </p:pic>
      <p:pic>
        <p:nvPicPr>
          <p:cNvPr id="11" name="Picture 10" descr="Image showing the overlap between power, labeling, exclusion, discrimination, stereotyping, and stigma.">
            <a:extLst>
              <a:ext uri="{FF2B5EF4-FFF2-40B4-BE49-F238E27FC236}">
                <a16:creationId xmlns:a16="http://schemas.microsoft.com/office/drawing/2014/main" id="{11D22D77-3B05-5A41-9A0B-A905BAFB346C}"/>
              </a:ext>
            </a:extLst>
          </p:cNvPr>
          <p:cNvPicPr>
            <a:picLocks noChangeAspect="1"/>
          </p:cNvPicPr>
          <p:nvPr/>
        </p:nvPicPr>
        <p:blipFill>
          <a:blip r:embed="rId6"/>
          <a:stretch>
            <a:fillRect/>
          </a:stretch>
        </p:blipFill>
        <p:spPr>
          <a:xfrm>
            <a:off x="2908659" y="609274"/>
            <a:ext cx="2061367" cy="2061367"/>
          </a:xfrm>
          <a:prstGeom prst="rect">
            <a:avLst/>
          </a:prstGeom>
        </p:spPr>
      </p:pic>
      <p:pic>
        <p:nvPicPr>
          <p:cNvPr id="1028" name="Picture 4" descr="Brain on a bicycle.">
            <a:extLst>
              <a:ext uri="{FF2B5EF4-FFF2-40B4-BE49-F238E27FC236}">
                <a16:creationId xmlns:a16="http://schemas.microsoft.com/office/drawing/2014/main" id="{15275F6D-70CA-70BC-5A9D-7D838FBB20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398" y="2026777"/>
            <a:ext cx="2364423" cy="2797985"/>
          </a:xfrm>
          <a:prstGeom prst="rect">
            <a:avLst/>
          </a:prstGeom>
          <a:noFill/>
          <a:extLst>
            <a:ext uri="{909E8E84-426E-40DD-AFC4-6F175D3DCCD1}">
              <a14:hiddenFill xmlns:a14="http://schemas.microsoft.com/office/drawing/2010/main">
                <a:solidFill>
                  <a:srgbClr val="FFFFFF"/>
                </a:solidFill>
              </a14:hiddenFill>
            </a:ext>
          </a:extLst>
        </p:spPr>
      </p:pic>
      <p:pic>
        <p:nvPicPr>
          <p:cNvPr id="3" name="ROTA Exercise SUD Nock Module 4">
            <a:hlinkClick r:id="" action="ppaction://media"/>
            <a:extLst>
              <a:ext uri="{FF2B5EF4-FFF2-40B4-BE49-F238E27FC236}">
                <a16:creationId xmlns:a16="http://schemas.microsoft.com/office/drawing/2014/main" id="{54B76C45-0D99-789F-1452-166D718D6504}"/>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end="207543.6734"/>
                </p14:media>
              </p:ext>
            </p:extLst>
          </p:nvPr>
        </p:nvPicPr>
        <p:blipFill rotWithShape="1">
          <a:blip r:embed="rId8"/>
          <a:srcRect t="16667" b="16667"/>
          <a:stretch>
            <a:fillRect/>
          </a:stretch>
        </p:blipFill>
        <p:spPr>
          <a:xfrm>
            <a:off x="3756160" y="4631353"/>
            <a:ext cx="1958841" cy="1958841"/>
          </a:xfrm>
          <a:prstGeom prst="ellipse">
            <a:avLst/>
          </a:prstGeom>
        </p:spPr>
      </p:pic>
    </p:spTree>
    <p:extLst>
      <p:ext uri="{BB962C8B-B14F-4D97-AF65-F5344CB8AC3E}">
        <p14:creationId xmlns:p14="http://schemas.microsoft.com/office/powerpoint/2010/main" val="7218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1DF19B4-F4D4-23E7-9145-3E48DC8EC606}"/>
              </a:ext>
            </a:extLst>
          </p:cNvPr>
          <p:cNvSpPr txBox="1">
            <a:spLocks/>
          </p:cNvSpPr>
          <p:nvPr/>
        </p:nvSpPr>
        <p:spPr>
          <a:xfrm>
            <a:off x="2365744" y="646776"/>
            <a:ext cx="7460511" cy="1325563"/>
          </a:xfrm>
          <a:prstGeom prst="rect">
            <a:avLst/>
          </a:prstGeom>
        </p:spPr>
        <p:txBody>
          <a:bodyPr lIns="0" rIns="0" anchor="t">
            <a:normAutofit/>
          </a:bodyPr>
          <a:lstStyle>
            <a:lvl1pPr algn="ctr" defTabSz="914400" rtl="0" eaLnBrk="1" latinLnBrk="0" hangingPunct="1">
              <a:lnSpc>
                <a:spcPct val="90000"/>
              </a:lnSpc>
              <a:spcBef>
                <a:spcPts val="1000"/>
              </a:spcBef>
              <a:buNone/>
              <a:defRPr sz="3600" b="1" kern="1200">
                <a:solidFill>
                  <a:schemeClr val="accent6"/>
                </a:solidFill>
                <a:latin typeface="Arial" panose="020B0604020202020204" pitchFamily="34" charset="0"/>
                <a:ea typeface="+mj-ea"/>
                <a:cs typeface="Arial" panose="020B0604020202020204" pitchFamily="34" charset="0"/>
              </a:defRPr>
            </a:lvl1pPr>
          </a:lstStyle>
          <a:p>
            <a:pPr fontAlgn="auto">
              <a:spcAft>
                <a:spcPts val="0"/>
              </a:spcAft>
            </a:pPr>
            <a:r>
              <a:rPr lang="en-US" sz="2200" dirty="0"/>
              <a:t>Currently No “Dose”, “FITT” Principle or Exercise “Prescription” for People with SUD</a:t>
            </a:r>
          </a:p>
        </p:txBody>
      </p:sp>
      <p:sp>
        <p:nvSpPr>
          <p:cNvPr id="5" name="Θέση περιεχομένου 2">
            <a:extLst>
              <a:ext uri="{FF2B5EF4-FFF2-40B4-BE49-F238E27FC236}">
                <a16:creationId xmlns:a16="http://schemas.microsoft.com/office/drawing/2014/main" id="{DFD93FB7-0678-0DD6-1EBC-056C1EED7D92}"/>
              </a:ext>
            </a:extLst>
          </p:cNvPr>
          <p:cNvSpPr txBox="1">
            <a:spLocks/>
          </p:cNvSpPr>
          <p:nvPr/>
        </p:nvSpPr>
        <p:spPr>
          <a:xfrm>
            <a:off x="1625210" y="1405814"/>
            <a:ext cx="9428268" cy="3032137"/>
          </a:xfrm>
          <a:prstGeom prst="rect">
            <a:avLst/>
          </a:prstGeom>
          <a:solidFill>
            <a:schemeClr val="tx2"/>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3400" dirty="0">
                <a:solidFill>
                  <a:srgbClr val="FF0000"/>
                </a:solidFill>
                <a:latin typeface="Arial" panose="020B0604020202020204" pitchFamily="34" charset="0"/>
                <a:cs typeface="Arial" panose="020B0604020202020204" pitchFamily="34" charset="0"/>
              </a:rPr>
              <a:t>F</a:t>
            </a:r>
            <a:r>
              <a:rPr lang="en-US" sz="3400" dirty="0">
                <a:latin typeface="Arial" panose="020B0604020202020204" pitchFamily="34" charset="0"/>
                <a:cs typeface="Arial" panose="020B0604020202020204" pitchFamily="34" charset="0"/>
              </a:rPr>
              <a:t> (Frequency): ?? 3-5 sessions/week  </a:t>
            </a:r>
          </a:p>
          <a:p>
            <a:pPr marL="0" indent="0" fontAlgn="auto">
              <a:spcAft>
                <a:spcPts val="0"/>
              </a:spcAft>
              <a:buFont typeface="Arial" panose="020B0604020202020204" pitchFamily="34" charset="0"/>
              <a:buNone/>
            </a:pPr>
            <a:r>
              <a:rPr lang="en-US" sz="3400" dirty="0">
                <a:solidFill>
                  <a:srgbClr val="FF0000"/>
                </a:solidFill>
                <a:latin typeface="Arial" panose="020B0604020202020204" pitchFamily="34" charset="0"/>
                <a:cs typeface="Arial" panose="020B0604020202020204" pitchFamily="34" charset="0"/>
              </a:rPr>
              <a:t>I</a:t>
            </a:r>
            <a:r>
              <a:rPr lang="en-US" sz="3400" dirty="0">
                <a:latin typeface="Arial" panose="020B0604020202020204" pitchFamily="34" charset="0"/>
                <a:cs typeface="Arial" panose="020B0604020202020204" pitchFamily="34" charset="0"/>
              </a:rPr>
              <a:t>  (Intensity): ?? 50-80% MHR, 50-60% HRR</a:t>
            </a:r>
          </a:p>
          <a:p>
            <a:pPr marL="0" indent="0" fontAlgn="auto">
              <a:spcAft>
                <a:spcPts val="0"/>
              </a:spcAft>
              <a:buFont typeface="Arial" panose="020B0604020202020204" pitchFamily="34" charset="0"/>
              <a:buNone/>
            </a:pPr>
            <a:r>
              <a:rPr lang="en-US" sz="3400" dirty="0">
                <a:solidFill>
                  <a:srgbClr val="FF0000"/>
                </a:solidFill>
                <a:latin typeface="Arial" panose="020B0604020202020204" pitchFamily="34" charset="0"/>
                <a:cs typeface="Arial" panose="020B0604020202020204" pitchFamily="34" charset="0"/>
              </a:rPr>
              <a:t>T</a:t>
            </a:r>
            <a:r>
              <a:rPr lang="en-US" sz="3400" dirty="0">
                <a:latin typeface="Arial" panose="020B0604020202020204" pitchFamily="34" charset="0"/>
                <a:cs typeface="Arial" panose="020B0604020202020204" pitchFamily="34" charset="0"/>
              </a:rPr>
              <a:t> (Time/Duration): ?? 20-60 minutes/session</a:t>
            </a:r>
          </a:p>
          <a:p>
            <a:pPr marL="0" indent="0" fontAlgn="auto">
              <a:spcAft>
                <a:spcPts val="0"/>
              </a:spcAft>
              <a:buFont typeface="Arial" panose="020B0604020202020204" pitchFamily="34" charset="0"/>
              <a:buNone/>
            </a:pPr>
            <a:r>
              <a:rPr lang="en-US" sz="3400" dirty="0">
                <a:solidFill>
                  <a:srgbClr val="FF0000"/>
                </a:solidFill>
                <a:latin typeface="Arial" panose="020B0604020202020204" pitchFamily="34" charset="0"/>
                <a:cs typeface="Arial" panose="020B0604020202020204" pitchFamily="34" charset="0"/>
              </a:rPr>
              <a:t>T</a:t>
            </a:r>
            <a:r>
              <a:rPr lang="en-US" sz="3400" dirty="0">
                <a:latin typeface="Arial" panose="020B0604020202020204" pitchFamily="34" charset="0"/>
                <a:cs typeface="Arial" panose="020B0604020202020204" pitchFamily="34" charset="0"/>
              </a:rPr>
              <a:t> (Type/Modality): ?? walking, cycling, running,</a:t>
            </a:r>
          </a:p>
          <a:p>
            <a:pPr marL="0" indent="0" fontAlgn="auto">
              <a:spcAft>
                <a:spcPts val="0"/>
              </a:spcAft>
              <a:buFont typeface="Arial" panose="020B0604020202020204" pitchFamily="34" charset="0"/>
              <a:buNone/>
            </a:pPr>
            <a:r>
              <a:rPr lang="en-US" sz="3400" dirty="0">
                <a:latin typeface="Arial" panose="020B0604020202020204" pitchFamily="34" charset="0"/>
                <a:cs typeface="Arial" panose="020B0604020202020204" pitchFamily="34" charset="0"/>
              </a:rPr>
              <a:t>                              other activities</a:t>
            </a:r>
          </a:p>
        </p:txBody>
      </p:sp>
      <p:sp>
        <p:nvSpPr>
          <p:cNvPr id="6" name="Rectangle 5">
            <a:extLst>
              <a:ext uri="{FF2B5EF4-FFF2-40B4-BE49-F238E27FC236}">
                <a16:creationId xmlns:a16="http://schemas.microsoft.com/office/drawing/2014/main" id="{D521EEB6-2F9B-D43C-5CBF-D3FC2C8F4EDC}"/>
              </a:ext>
              <a:ext uri="{C183D7F6-B498-43B3-948B-1728B52AA6E4}">
                <adec:decorative xmlns:adec="http://schemas.microsoft.com/office/drawing/2017/decorative" val="1"/>
              </a:ext>
            </a:extLst>
          </p:cNvPr>
          <p:cNvSpPr/>
          <p:nvPr/>
        </p:nvSpPr>
        <p:spPr>
          <a:xfrm>
            <a:off x="1579600" y="4597999"/>
            <a:ext cx="9473878" cy="1197979"/>
          </a:xfrm>
          <a:prstGeom prst="rect">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8C527D-ECE5-E7DE-7443-E1870D2DED66}"/>
              </a:ext>
            </a:extLst>
          </p:cNvPr>
          <p:cNvSpPr txBox="1"/>
          <p:nvPr/>
        </p:nvSpPr>
        <p:spPr>
          <a:xfrm>
            <a:off x="1625210" y="4667356"/>
            <a:ext cx="5376440" cy="1569660"/>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V (Volume): ???</a:t>
            </a:r>
          </a:p>
          <a:p>
            <a:r>
              <a:rPr lang="en-US" sz="3200" dirty="0">
                <a:solidFill>
                  <a:schemeClr val="bg1"/>
                </a:solidFill>
                <a:latin typeface="Arial" panose="020B0604020202020204" pitchFamily="34" charset="0"/>
                <a:cs typeface="Arial" panose="020B0604020202020204" pitchFamily="34" charset="0"/>
              </a:rPr>
              <a:t>P (Progression): ??? </a:t>
            </a:r>
            <a:endParaRPr lang="el-GR" sz="3200" dirty="0">
              <a:solidFill>
                <a:schemeClr val="bg1"/>
              </a:solidFill>
              <a:latin typeface="Arial" panose="020B0604020202020204" pitchFamily="34" charset="0"/>
              <a:cs typeface="Arial" panose="020B0604020202020204" pitchFamily="34" charset="0"/>
            </a:endParaRPr>
          </a:p>
          <a:p>
            <a:endParaRPr lang="en-US" sz="3200" dirty="0"/>
          </a:p>
        </p:txBody>
      </p:sp>
      <p:pic>
        <p:nvPicPr>
          <p:cNvPr id="2" name="ROTA Exercise SUD Nock Module 4">
            <a:hlinkClick r:id="" action="ppaction://media"/>
            <a:extLst>
              <a:ext uri="{FF2B5EF4-FFF2-40B4-BE49-F238E27FC236}">
                <a16:creationId xmlns:a16="http://schemas.microsoft.com/office/drawing/2014/main" id="{205D3F10-2996-44AC-96C8-175EE2FC965D}"/>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49000" end="47543.6734"/>
                </p14:media>
              </p:ext>
            </p:extLst>
          </p:nvPr>
        </p:nvPicPr>
        <p:blipFill rotWithShape="1">
          <a:blip r:embed="rId5"/>
          <a:srcRect t="16667" b="16667"/>
          <a:stretch>
            <a:fillRect/>
          </a:stretch>
        </p:blipFill>
        <p:spPr>
          <a:xfrm>
            <a:off x="10688600" y="5264197"/>
            <a:ext cx="1383658" cy="1383658"/>
          </a:xfrm>
          <a:prstGeom prst="ellipse">
            <a:avLst/>
          </a:prstGeom>
        </p:spPr>
      </p:pic>
      <p:sp>
        <p:nvSpPr>
          <p:cNvPr id="4" name="Title 3">
            <a:extLst>
              <a:ext uri="{FF2B5EF4-FFF2-40B4-BE49-F238E27FC236}">
                <a16:creationId xmlns:a16="http://schemas.microsoft.com/office/drawing/2014/main" id="{7911D6D1-1AF7-9429-621B-D28661E0EE84}"/>
              </a:ext>
            </a:extLst>
          </p:cNvPr>
          <p:cNvSpPr>
            <a:spLocks noGrp="1"/>
          </p:cNvSpPr>
          <p:nvPr>
            <p:ph type="title"/>
          </p:nvPr>
        </p:nvSpPr>
        <p:spPr>
          <a:xfrm>
            <a:off x="2749297" y="-544895"/>
            <a:ext cx="6693407" cy="544895"/>
          </a:xfrm>
        </p:spPr>
        <p:txBody>
          <a:bodyPr lIns="0" rIns="0" anchor="b">
            <a:noAutofit/>
          </a:bodyPr>
          <a:lstStyle/>
          <a:p>
            <a:r>
              <a:rPr lang="en-US" dirty="0"/>
              <a:t>No Exercise “Dose” Standards</a:t>
            </a:r>
          </a:p>
        </p:txBody>
      </p:sp>
    </p:spTree>
    <p:extLst>
      <p:ext uri="{BB962C8B-B14F-4D97-AF65-F5344CB8AC3E}">
        <p14:creationId xmlns:p14="http://schemas.microsoft.com/office/powerpoint/2010/main" val="65041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FC1D-4B88-7A85-9BA8-126E84CC6C55}"/>
              </a:ext>
            </a:extLst>
          </p:cNvPr>
          <p:cNvSpPr>
            <a:spLocks noGrp="1"/>
          </p:cNvSpPr>
          <p:nvPr>
            <p:ph type="title"/>
          </p:nvPr>
        </p:nvSpPr>
        <p:spPr/>
        <p:txBody>
          <a:bodyPr/>
          <a:lstStyle/>
          <a:p>
            <a:r>
              <a:rPr lang="en-US" sz="2200" dirty="0"/>
              <a:t>Exercise and Mental Health: The “Yin and Yang”</a:t>
            </a:r>
            <a:br>
              <a:rPr lang="en-US" sz="2200" dirty="0"/>
            </a:br>
            <a:endParaRPr lang="en-US" sz="2200" dirty="0"/>
          </a:p>
        </p:txBody>
      </p:sp>
      <p:pic>
        <p:nvPicPr>
          <p:cNvPr id="6" name="Content Placeholder 4" descr="A graph that shows that mental health increases as a person walks up to 5,000 steps per day. From 5000 to 15,000, the graph is relatively stable. After 15,000 steps, it shows a decline in mental health.">
            <a:extLst>
              <a:ext uri="{FF2B5EF4-FFF2-40B4-BE49-F238E27FC236}">
                <a16:creationId xmlns:a16="http://schemas.microsoft.com/office/drawing/2014/main" id="{30D50DAE-3622-5667-00FD-8BA5C4489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07" y="1212443"/>
            <a:ext cx="6405500" cy="4201610"/>
          </a:xfrm>
          <a:prstGeom prst="rect">
            <a:avLst/>
          </a:prstGeom>
        </p:spPr>
      </p:pic>
      <p:pic>
        <p:nvPicPr>
          <p:cNvPr id="7" name="Picture 6" descr="Image of a man and a woman, titled &quot;The truth about exercise addiction&quot;.">
            <a:extLst>
              <a:ext uri="{FF2B5EF4-FFF2-40B4-BE49-F238E27FC236}">
                <a16:creationId xmlns:a16="http://schemas.microsoft.com/office/drawing/2014/main" id="{94A706DA-904E-5F11-67F2-97A183F2BC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85" t="13333" r="3561" b="14600"/>
          <a:stretch/>
        </p:blipFill>
        <p:spPr>
          <a:xfrm>
            <a:off x="7274382" y="1134314"/>
            <a:ext cx="3760830" cy="4357868"/>
          </a:xfrm>
          <a:prstGeom prst="rect">
            <a:avLst/>
          </a:prstGeom>
        </p:spPr>
      </p:pic>
      <p:sp>
        <p:nvSpPr>
          <p:cNvPr id="8" name="Rectangle 7">
            <a:extLst>
              <a:ext uri="{FF2B5EF4-FFF2-40B4-BE49-F238E27FC236}">
                <a16:creationId xmlns:a16="http://schemas.microsoft.com/office/drawing/2014/main" id="{6BC7947B-EA6B-71D7-1B0E-7520C057BF72}"/>
              </a:ext>
            </a:extLst>
          </p:cNvPr>
          <p:cNvSpPr/>
          <p:nvPr/>
        </p:nvSpPr>
        <p:spPr>
          <a:xfrm>
            <a:off x="622554" y="5230058"/>
            <a:ext cx="5583693" cy="738664"/>
          </a:xfrm>
          <a:prstGeom prst="rect">
            <a:avLst/>
          </a:prstGeom>
        </p:spPr>
        <p:txBody>
          <a:bodyPr wrap="square">
            <a:spAutoFit/>
          </a:bodyPr>
          <a:lstStyle/>
          <a:p>
            <a:pPr>
              <a:defRPr/>
            </a:pPr>
            <a:r>
              <a:rPr lang="en-US" sz="1400" dirty="0">
                <a:solidFill>
                  <a:srgbClr val="000000"/>
                </a:solidFill>
                <a:effectLst/>
                <a:latin typeface="Arial" panose="020B0604020202020204" pitchFamily="34" charset="0"/>
                <a:cs typeface="Arial" panose="020B0604020202020204" pitchFamily="34" charset="0"/>
              </a:rPr>
              <a:t>Bernard et al. (2018</a:t>
            </a:r>
            <a:r>
              <a:rPr lang="en-US" sz="1400" dirty="0">
                <a:solidFill>
                  <a:srgbClr val="000000"/>
                </a:solidFill>
                <a:latin typeface="Arial" panose="020B0604020202020204" pitchFamily="34" charset="0"/>
                <a:cs typeface="Arial" panose="020B0604020202020204" pitchFamily="34" charset="0"/>
              </a:rPr>
              <a:t>) Dose response association of objective physical activity with mental health in representative national sample of adults: A cross-sectional study. </a:t>
            </a:r>
            <a:r>
              <a:rPr lang="en-US" sz="1400" dirty="0" err="1">
                <a:solidFill>
                  <a:srgbClr val="000000"/>
                </a:solidFill>
                <a:latin typeface="Arial" panose="020B0604020202020204" pitchFamily="34" charset="0"/>
                <a:cs typeface="Arial" panose="020B0604020202020204" pitchFamily="34" charset="0"/>
              </a:rPr>
              <a:t>PLoS</a:t>
            </a:r>
            <a:r>
              <a:rPr lang="en-US" sz="1400" dirty="0">
                <a:solidFill>
                  <a:srgbClr val="000000"/>
                </a:solidFill>
                <a:latin typeface="Arial" panose="020B0604020202020204" pitchFamily="34" charset="0"/>
                <a:cs typeface="Arial" panose="020B0604020202020204" pitchFamily="34" charset="0"/>
              </a:rPr>
              <a:t> ONE 13(10): e0204682.</a:t>
            </a:r>
            <a:endParaRPr lang="en-US" sz="1400" dirty="0">
              <a:solidFill>
                <a:srgbClr val="000000"/>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F751FEB-4A5D-EF86-3539-0F6D78AE6331}"/>
              </a:ext>
            </a:extLst>
          </p:cNvPr>
          <p:cNvSpPr/>
          <p:nvPr/>
        </p:nvSpPr>
        <p:spPr>
          <a:xfrm>
            <a:off x="7566260" y="5541203"/>
            <a:ext cx="3752887" cy="738664"/>
          </a:xfrm>
          <a:prstGeom prst="rect">
            <a:avLst/>
          </a:prstGeom>
        </p:spPr>
        <p:txBody>
          <a:bodyPr wrap="none">
            <a:spAutoFit/>
          </a:bodyPr>
          <a:lstStyle/>
          <a:p>
            <a:pPr>
              <a:defRPr/>
            </a:pPr>
            <a:r>
              <a:rPr lang="en-US" sz="1400" dirty="0">
                <a:solidFill>
                  <a:srgbClr val="000000"/>
                </a:solidFill>
                <a:latin typeface="Arial" panose="020B0604020202020204" pitchFamily="34" charset="0"/>
                <a:cs typeface="Arial" panose="020B0604020202020204" pitchFamily="34" charset="0"/>
              </a:rPr>
              <a:t>The Truth About Exercise Addiction: </a:t>
            </a:r>
          </a:p>
          <a:p>
            <a:pPr>
              <a:defRPr/>
            </a:pPr>
            <a:r>
              <a:rPr lang="en-US" sz="1400" dirty="0">
                <a:solidFill>
                  <a:srgbClr val="000000"/>
                </a:solidFill>
                <a:latin typeface="Arial" panose="020B0604020202020204" pitchFamily="34" charset="0"/>
                <a:cs typeface="Arial" panose="020B0604020202020204" pitchFamily="34" charset="0"/>
              </a:rPr>
              <a:t>Understanding the Dark Side of </a:t>
            </a:r>
            <a:r>
              <a:rPr lang="en-US" sz="1400" dirty="0" err="1">
                <a:solidFill>
                  <a:srgbClr val="000000"/>
                </a:solidFill>
                <a:latin typeface="Arial" panose="020B0604020202020204" pitchFamily="34" charset="0"/>
                <a:cs typeface="Arial" panose="020B0604020202020204" pitchFamily="34" charset="0"/>
              </a:rPr>
              <a:t>Thinspiration</a:t>
            </a:r>
            <a:endParaRPr lang="en-US" sz="1400" dirty="0">
              <a:solidFill>
                <a:srgbClr val="000000"/>
              </a:solidFill>
              <a:latin typeface="Arial" panose="020B0604020202020204" pitchFamily="34" charset="0"/>
              <a:cs typeface="Arial" panose="020B0604020202020204" pitchFamily="34" charset="0"/>
            </a:endParaRPr>
          </a:p>
          <a:p>
            <a:pPr>
              <a:defRPr/>
            </a:pPr>
            <a:r>
              <a:rPr lang="en-US" sz="1400" dirty="0">
                <a:solidFill>
                  <a:srgbClr val="000000"/>
                </a:solidFill>
                <a:latin typeface="Arial" panose="020B0604020202020204" pitchFamily="34" charset="0"/>
                <a:cs typeface="Arial" panose="020B0604020202020204" pitchFamily="34" charset="0"/>
              </a:rPr>
              <a:t>Schreiber &amp; </a:t>
            </a:r>
            <a:r>
              <a:rPr lang="en-US" sz="1400" dirty="0" err="1">
                <a:solidFill>
                  <a:srgbClr val="000000"/>
                </a:solidFill>
                <a:latin typeface="Arial" panose="020B0604020202020204" pitchFamily="34" charset="0"/>
                <a:cs typeface="Arial" panose="020B0604020202020204" pitchFamily="34" charset="0"/>
              </a:rPr>
              <a:t>Hausenblas</a:t>
            </a:r>
            <a:r>
              <a:rPr lang="en-US" sz="1400" dirty="0">
                <a:solidFill>
                  <a:srgbClr val="000000"/>
                </a:solidFill>
                <a:latin typeface="Arial" panose="020B0604020202020204" pitchFamily="34" charset="0"/>
                <a:cs typeface="Arial" panose="020B0604020202020204" pitchFamily="34" charset="0"/>
              </a:rPr>
              <a:t> (2015) </a:t>
            </a:r>
            <a:endParaRPr lang="en-US" sz="1400" dirty="0">
              <a:solidFill>
                <a:srgbClr val="000000"/>
              </a:solidFill>
              <a:effectLst/>
              <a:latin typeface="Arial" panose="020B0604020202020204" pitchFamily="34" charset="0"/>
              <a:cs typeface="Arial" panose="020B0604020202020204" pitchFamily="34" charset="0"/>
            </a:endParaRPr>
          </a:p>
        </p:txBody>
      </p:sp>
      <p:pic>
        <p:nvPicPr>
          <p:cNvPr id="3" name="ROTA Exercise SUD Nock Module 4">
            <a:hlinkClick r:id="" action="ppaction://media"/>
            <a:extLst>
              <a:ext uri="{FF2B5EF4-FFF2-40B4-BE49-F238E27FC236}">
                <a16:creationId xmlns:a16="http://schemas.microsoft.com/office/drawing/2014/main" id="{5EBCAC30-820F-957C-14E1-70CAA6EBD7D4}"/>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68000"/>
                </p14:media>
              </p:ext>
            </p:extLst>
          </p:nvPr>
        </p:nvPicPr>
        <p:blipFill rotWithShape="1">
          <a:blip r:embed="rId7"/>
          <a:srcRect t="16667" b="16667"/>
          <a:stretch>
            <a:fillRect/>
          </a:stretch>
        </p:blipFill>
        <p:spPr>
          <a:xfrm>
            <a:off x="10891393" y="4208741"/>
            <a:ext cx="1211954" cy="1211954"/>
          </a:xfrm>
          <a:prstGeom prst="ellipse">
            <a:avLst/>
          </a:prstGeom>
        </p:spPr>
      </p:pic>
    </p:spTree>
    <p:extLst>
      <p:ext uri="{BB962C8B-B14F-4D97-AF65-F5344CB8AC3E}">
        <p14:creationId xmlns:p14="http://schemas.microsoft.com/office/powerpoint/2010/main" val="3233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dirty="0">
                <a:latin typeface="Arial" panose="020B0604020202020204" pitchFamily="34" charset="0"/>
                <a:cs typeface="Arial" panose="020B0604020202020204" pitchFamily="34" charset="0"/>
              </a:rPr>
              <a:t>Module 4: Exercise in People with SUD: Special Considerations </a:t>
            </a:r>
            <a:br>
              <a:rPr lang="en-US" sz="5400"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3" name="ROTA Exercise SUD Nock Module 4">
            <a:hlinkClick r:id="" action="ppaction://media"/>
            <a:extLst>
              <a:ext uri="{FF2B5EF4-FFF2-40B4-BE49-F238E27FC236}">
                <a16:creationId xmlns:a16="http://schemas.microsoft.com/office/drawing/2014/main" id="{B384D949-7320-5010-3B05-B8D59ED80364}"/>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6000" end="198543.6734"/>
                </p14:media>
              </p:ext>
            </p:extLst>
          </p:nvPr>
        </p:nvPicPr>
        <p:blipFill rotWithShape="1">
          <a:blip r:embed="rId5"/>
          <a:srcRect t="16667" b="16667"/>
          <a:stretch>
            <a:fillRect/>
          </a:stretch>
        </p:blipFill>
        <p:spPr>
          <a:xfrm>
            <a:off x="10635344" y="4880498"/>
            <a:ext cx="1309006" cy="1309006"/>
          </a:xfrm>
          <a:prstGeom prst="ellipse">
            <a:avLst/>
          </a:prstGeom>
        </p:spPr>
      </p:pic>
    </p:spTree>
    <p:extLst>
      <p:ext uri="{BB962C8B-B14F-4D97-AF65-F5344CB8AC3E}">
        <p14:creationId xmlns:p14="http://schemas.microsoft.com/office/powerpoint/2010/main" val="3360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4C6D-E70A-ACDD-01F2-A1718C57B520}"/>
              </a:ext>
            </a:extLst>
          </p:cNvPr>
          <p:cNvSpPr>
            <a:spLocks noGrp="1"/>
          </p:cNvSpPr>
          <p:nvPr>
            <p:ph type="title"/>
          </p:nvPr>
        </p:nvSpPr>
        <p:spPr>
          <a:xfrm>
            <a:off x="2749296" y="620268"/>
            <a:ext cx="6693407" cy="544895"/>
          </a:xfrm>
        </p:spPr>
        <p:txBody>
          <a:bodyPr/>
          <a:lstStyle/>
          <a:p>
            <a:r>
              <a:rPr lang="en-US" sz="2200" dirty="0"/>
              <a:t> Exercise in People with SUD: </a:t>
            </a:r>
            <a:br>
              <a:rPr lang="en-US" sz="2200" dirty="0"/>
            </a:br>
            <a:r>
              <a:rPr lang="en-US" sz="2200" dirty="0"/>
              <a:t>Special Considerations </a:t>
            </a:r>
          </a:p>
        </p:txBody>
      </p:sp>
      <p:sp>
        <p:nvSpPr>
          <p:cNvPr id="3" name="Text Placeholder 2">
            <a:extLst>
              <a:ext uri="{FF2B5EF4-FFF2-40B4-BE49-F238E27FC236}">
                <a16:creationId xmlns:a16="http://schemas.microsoft.com/office/drawing/2014/main" id="{E91E4A5E-1D87-BDA5-09B6-607B2DF6D027}"/>
              </a:ext>
            </a:extLst>
          </p:cNvPr>
          <p:cNvSpPr>
            <a:spLocks noGrp="1"/>
          </p:cNvSpPr>
          <p:nvPr>
            <p:ph type="body" sz="quarter" idx="11"/>
          </p:nvPr>
        </p:nvSpPr>
        <p:spPr>
          <a:xfrm>
            <a:off x="1524000" y="1707084"/>
            <a:ext cx="9144000" cy="3276600"/>
          </a:xfrm>
        </p:spPr>
        <p:txBody>
          <a:bodyPr/>
          <a:lstStyle/>
          <a:p>
            <a:pPr marL="457189" indent="-457189" algn="l">
              <a:buFont typeface="Arial" panose="020B0604020202020204" pitchFamily="34" charset="0"/>
              <a:buChar char="•"/>
            </a:pPr>
            <a:r>
              <a:rPr lang="en-US" dirty="0"/>
              <a:t>People with SUD have </a:t>
            </a:r>
            <a:r>
              <a:rPr lang="en-US" b="1" dirty="0"/>
              <a:t>higher risk of comorbidities </a:t>
            </a:r>
            <a:r>
              <a:rPr lang="en-US" dirty="0"/>
              <a:t>which can be improved with exercise including: </a:t>
            </a:r>
          </a:p>
          <a:p>
            <a:pPr algn="l"/>
            <a:r>
              <a:rPr lang="en-US" dirty="0"/>
              <a:t>     	- </a:t>
            </a:r>
            <a:r>
              <a:rPr lang="en-US" b="1" dirty="0"/>
              <a:t>hypertension</a:t>
            </a:r>
            <a:r>
              <a:rPr lang="en-US" dirty="0"/>
              <a:t> (33% vs 21%; p&lt;0.01) </a:t>
            </a:r>
          </a:p>
          <a:p>
            <a:pPr algn="l"/>
            <a:r>
              <a:rPr lang="en-US" dirty="0"/>
              <a:t>    	 - </a:t>
            </a:r>
            <a:r>
              <a:rPr lang="en-US" b="1" dirty="0"/>
              <a:t>COPD</a:t>
            </a:r>
            <a:r>
              <a:rPr lang="en-US" dirty="0"/>
              <a:t> (8.4% vs 2.7%; p&lt;0.01)                                              </a:t>
            </a:r>
          </a:p>
          <a:p>
            <a:pPr algn="l"/>
            <a:r>
              <a:rPr lang="en-US" sz="1400" dirty="0"/>
              <a:t>        	  [</a:t>
            </a:r>
            <a:r>
              <a:rPr lang="en-US" sz="1400" dirty="0" err="1"/>
              <a:t>Bahorik</a:t>
            </a:r>
            <a:r>
              <a:rPr lang="en-US" sz="1400" dirty="0"/>
              <a:t> et al. (2017) J Addict Med 11(1): 3-9]</a:t>
            </a:r>
          </a:p>
          <a:p>
            <a:pPr marL="457189" indent="-457189" algn="l">
              <a:buFont typeface="Arial" panose="020B0604020202020204" pitchFamily="34" charset="0"/>
              <a:buChar char="•"/>
            </a:pPr>
            <a:r>
              <a:rPr lang="en-US" dirty="0"/>
              <a:t>Adults with SUD have lower cardiorespiratory fitness than those without SUD of same age &amp; gender </a:t>
            </a:r>
          </a:p>
          <a:p>
            <a:pPr marL="457189" indent="-457189" algn="l">
              <a:buFont typeface="Arial" panose="020B0604020202020204" pitchFamily="34" charset="0"/>
              <a:buChar char="•"/>
            </a:pPr>
            <a:r>
              <a:rPr lang="en-US" dirty="0"/>
              <a:t>Medications for OUD (MOUD) and psychotropic medications may increase weight gain and unhealthy food cravings (e.g., sweets)</a:t>
            </a:r>
          </a:p>
          <a:p>
            <a:endParaRPr lang="en-US" dirty="0"/>
          </a:p>
        </p:txBody>
      </p:sp>
      <p:pic>
        <p:nvPicPr>
          <p:cNvPr id="4" name="ROTA Exercise SUD Nock Module 4">
            <a:hlinkClick r:id="" action="ppaction://media"/>
            <a:extLst>
              <a:ext uri="{FF2B5EF4-FFF2-40B4-BE49-F238E27FC236}">
                <a16:creationId xmlns:a16="http://schemas.microsoft.com/office/drawing/2014/main" id="{C7B588AB-6ED3-6481-03B7-2718E4F877F3}"/>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7000" end="187543.6734"/>
                </p14:media>
              </p:ext>
            </p:extLst>
          </p:nvPr>
        </p:nvPicPr>
        <p:blipFill rotWithShape="1">
          <a:blip r:embed="rId5"/>
          <a:srcRect t="16667" b="16667"/>
          <a:stretch>
            <a:fillRect/>
          </a:stretch>
        </p:blipFill>
        <p:spPr>
          <a:xfrm>
            <a:off x="10450286" y="4744199"/>
            <a:ext cx="1444171" cy="1444171"/>
          </a:xfrm>
          <a:prstGeom prst="ellipse">
            <a:avLst/>
          </a:prstGeom>
        </p:spPr>
      </p:pic>
    </p:spTree>
    <p:extLst>
      <p:ext uri="{BB962C8B-B14F-4D97-AF65-F5344CB8AC3E}">
        <p14:creationId xmlns:p14="http://schemas.microsoft.com/office/powerpoint/2010/main" val="23337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4EF04-615D-B8D5-E1A3-B1244D1B0CDE}"/>
              </a:ext>
            </a:extLst>
          </p:cNvPr>
          <p:cNvSpPr>
            <a:spLocks noGrp="1"/>
          </p:cNvSpPr>
          <p:nvPr>
            <p:ph type="title"/>
          </p:nvPr>
        </p:nvSpPr>
        <p:spPr/>
        <p:txBody>
          <a:bodyPr/>
          <a:lstStyle/>
          <a:p>
            <a:r>
              <a:rPr lang="en-US" sz="2200" dirty="0"/>
              <a:t>People with SUD have Lower Cardio-Respiratory Fitness vs. People without SUD </a:t>
            </a:r>
          </a:p>
        </p:txBody>
      </p:sp>
      <p:sp>
        <p:nvSpPr>
          <p:cNvPr id="4" name="Text Placeholder 3">
            <a:extLst>
              <a:ext uri="{FF2B5EF4-FFF2-40B4-BE49-F238E27FC236}">
                <a16:creationId xmlns:a16="http://schemas.microsoft.com/office/drawing/2014/main" id="{626E76EE-31CC-0314-2DFB-A30335010B59}"/>
              </a:ext>
            </a:extLst>
          </p:cNvPr>
          <p:cNvSpPr>
            <a:spLocks noGrp="1"/>
          </p:cNvSpPr>
          <p:nvPr>
            <p:ph type="body" sz="quarter" idx="11"/>
          </p:nvPr>
        </p:nvSpPr>
        <p:spPr/>
        <p:txBody>
          <a:bodyPr/>
          <a:lstStyle/>
          <a:p>
            <a:pPr>
              <a:buSzPts val="2400"/>
              <a:buFont typeface="Arial" panose="020B0604020202020204" pitchFamily="34" charset="0"/>
              <a:buChar char="•"/>
            </a:pPr>
            <a:r>
              <a:rPr lang="en-US" b="0" dirty="0"/>
              <a:t>Mean fitness in men (</a:t>
            </a:r>
            <a:r>
              <a:rPr lang="sv-SE" b="0" dirty="0"/>
              <a:t>44.6 ± 6.2 </a:t>
            </a:r>
            <a:r>
              <a:rPr lang="en-US" b="0" dirty="0"/>
              <a:t>mL/</a:t>
            </a:r>
            <a:r>
              <a:rPr lang="en-US" b="0" dirty="0" err="1"/>
              <a:t>kg•min</a:t>
            </a:r>
            <a:r>
              <a:rPr lang="en-US" b="0" dirty="0"/>
              <a:t>) </a:t>
            </a:r>
            <a:r>
              <a:rPr lang="sv-SE" b="0" dirty="0"/>
              <a:t>and women (33.8 ± 6.6 </a:t>
            </a:r>
            <a:r>
              <a:rPr lang="en-US" b="0" dirty="0"/>
              <a:t>mL/</a:t>
            </a:r>
            <a:r>
              <a:rPr lang="en-US" b="0" dirty="0" err="1"/>
              <a:t>kg•min</a:t>
            </a:r>
            <a:r>
              <a:rPr lang="en-US" b="0" dirty="0"/>
              <a:t>) with SUD lower than normative (15% men; 25% women) </a:t>
            </a:r>
            <a:r>
              <a:rPr lang="en-US" sz="1400" b="0" dirty="0"/>
              <a:t>[</a:t>
            </a:r>
            <a:r>
              <a:rPr lang="en-US" sz="1400" b="0" dirty="0" err="1"/>
              <a:t>Flemmen</a:t>
            </a:r>
            <a:r>
              <a:rPr lang="en-US" sz="1400" b="0" dirty="0"/>
              <a:t> et al. (2015) </a:t>
            </a:r>
            <a:r>
              <a:rPr lang="en-US" sz="1400" b="0" i="1" dirty="0"/>
              <a:t>Medicine </a:t>
            </a:r>
            <a:r>
              <a:rPr lang="en-US" sz="1400" b="0" dirty="0"/>
              <a:t>94: e1914]</a:t>
            </a:r>
          </a:p>
          <a:p>
            <a:pPr>
              <a:buSzPts val="2400"/>
            </a:pPr>
            <a:endParaRPr lang="en-US" sz="1600" b="0" dirty="0"/>
          </a:p>
          <a:p>
            <a:pPr>
              <a:buSzPts val="2400"/>
              <a:buFont typeface="Arial" panose="020B0604020202020204" pitchFamily="34" charset="0"/>
              <a:buChar char="•"/>
            </a:pPr>
            <a:r>
              <a:rPr lang="en-US" sz="1600" b="0" dirty="0"/>
              <a:t> </a:t>
            </a:r>
            <a:r>
              <a:rPr lang="en-US" b="0" dirty="0"/>
              <a:t>Mean fitness in men (38.4 ± 7.4 mL/</a:t>
            </a:r>
            <a:r>
              <a:rPr lang="en-US" b="0" dirty="0" err="1"/>
              <a:t>kg•min</a:t>
            </a:r>
            <a:r>
              <a:rPr lang="en-US" b="0" dirty="0"/>
              <a:t>) and women (30.8 ± 6.3 mL/</a:t>
            </a:r>
            <a:r>
              <a:rPr lang="en-US" b="0" dirty="0" err="1"/>
              <a:t>kg•min</a:t>
            </a:r>
            <a:r>
              <a:rPr lang="en-US" b="0" dirty="0"/>
              <a:t>) in the STRIDE trial at baseline was lower than normative     values (40</a:t>
            </a:r>
            <a:r>
              <a:rPr lang="en-US" b="0" baseline="30000" dirty="0"/>
              <a:t>th</a:t>
            </a:r>
            <a:r>
              <a:rPr lang="en-US" b="0" dirty="0"/>
              <a:t> (M) &amp; 35</a:t>
            </a:r>
            <a:r>
              <a:rPr lang="en-US" b="0" baseline="30000" dirty="0"/>
              <a:t>th</a:t>
            </a:r>
            <a:r>
              <a:rPr lang="en-US" b="0" dirty="0"/>
              <a:t> (F) %</a:t>
            </a:r>
            <a:r>
              <a:rPr lang="en-US" b="0" dirty="0" err="1"/>
              <a:t>iles</a:t>
            </a:r>
            <a:r>
              <a:rPr lang="en-US" b="0" dirty="0"/>
              <a:t>) </a:t>
            </a:r>
          </a:p>
          <a:p>
            <a:pPr>
              <a:buSzPts val="2400"/>
            </a:pPr>
            <a:r>
              <a:rPr lang="en-US" sz="1400" b="0" dirty="0"/>
              <a:t>[</a:t>
            </a:r>
            <a:r>
              <a:rPr lang="en-US" sz="1400" b="0" dirty="0" err="1"/>
              <a:t>Stoutenberg</a:t>
            </a:r>
            <a:r>
              <a:rPr lang="en-US" sz="1400" b="0" dirty="0"/>
              <a:t> et al. (2017)</a:t>
            </a:r>
            <a:r>
              <a:rPr lang="en-US" sz="1400" b="0" i="1" dirty="0"/>
              <a:t> J </a:t>
            </a:r>
            <a:r>
              <a:rPr lang="en-US" sz="1400" b="0" i="1" dirty="0" err="1"/>
              <a:t>Subst</a:t>
            </a:r>
            <a:r>
              <a:rPr lang="en-US" sz="1400" b="0" i="1" dirty="0"/>
              <a:t> Abuse Treat. </a:t>
            </a:r>
            <a:r>
              <a:rPr lang="en-US" sz="1400" b="0" dirty="0"/>
              <a:t>78: 74-79]</a:t>
            </a:r>
          </a:p>
          <a:p>
            <a:endParaRPr lang="en-US" dirty="0"/>
          </a:p>
        </p:txBody>
      </p:sp>
      <p:pic>
        <p:nvPicPr>
          <p:cNvPr id="6" name="Picture Placeholder 5" descr="A graph that shows that people with a substance use disorder have lower maximal oxygen consumption compared to those without substance use disorder. It is grouped by age and gender.">
            <a:extLst>
              <a:ext uri="{FF2B5EF4-FFF2-40B4-BE49-F238E27FC236}">
                <a16:creationId xmlns:a16="http://schemas.microsoft.com/office/drawing/2014/main" id="{252932A3-E9D1-90DD-11D6-2E7BFF2E528C}"/>
              </a:ext>
            </a:extLst>
          </p:cNvPr>
          <p:cNvPicPr>
            <a:picLocks noGrp="1" noChangeAspect="1"/>
          </p:cNvPicPr>
          <p:nvPr>
            <p:ph type="pic" sz="quarter" idx="12"/>
          </p:nvPr>
        </p:nvPicPr>
        <p:blipFill rotWithShape="1">
          <a:blip r:embed="rId5"/>
          <a:srcRect t="175" b="-328"/>
          <a:stretch>
            <a:fillRect/>
          </a:stretch>
        </p:blipFill>
        <p:spPr>
          <a:xfrm>
            <a:off x="8257031" y="372140"/>
            <a:ext cx="3556000" cy="6101812"/>
          </a:xfrm>
        </p:spPr>
      </p:pic>
      <p:sp>
        <p:nvSpPr>
          <p:cNvPr id="7" name="TextBox 6">
            <a:extLst>
              <a:ext uri="{FF2B5EF4-FFF2-40B4-BE49-F238E27FC236}">
                <a16:creationId xmlns:a16="http://schemas.microsoft.com/office/drawing/2014/main" id="{2FB34B81-BF6A-372E-815E-90FF72928C13}"/>
              </a:ext>
            </a:extLst>
          </p:cNvPr>
          <p:cNvSpPr txBox="1"/>
          <p:nvPr/>
        </p:nvSpPr>
        <p:spPr>
          <a:xfrm>
            <a:off x="5173590" y="5399024"/>
            <a:ext cx="3083441" cy="1292662"/>
          </a:xfrm>
          <a:prstGeom prst="rect">
            <a:avLst/>
          </a:prstGeom>
          <a:noFill/>
          <a:ln w="19050">
            <a:solidFill>
              <a:schemeClr val="tx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Mean Fitness (VO</a:t>
            </a:r>
            <a:r>
              <a:rPr lang="en-US" baseline="-25000" dirty="0">
                <a:solidFill>
                  <a:schemeClr val="bg1"/>
                </a:solidFill>
                <a:latin typeface="Arial" panose="020B0604020202020204" pitchFamily="34" charset="0"/>
                <a:cs typeface="Arial" panose="020B0604020202020204" pitchFamily="34" charset="0"/>
              </a:rPr>
              <a:t>2max</a:t>
            </a:r>
            <a:r>
              <a:rPr lang="en-US" dirty="0">
                <a:solidFill>
                  <a:schemeClr val="bg1"/>
                </a:solidFill>
                <a:latin typeface="Arial" panose="020B0604020202020204" pitchFamily="34" charset="0"/>
                <a:cs typeface="Arial" panose="020B0604020202020204" pitchFamily="34" charset="0"/>
              </a:rPr>
              <a:t>) in Adults with SUD vs. Normative for Age-Gender </a:t>
            </a:r>
          </a:p>
          <a:p>
            <a:r>
              <a:rPr lang="en-US" sz="1200" dirty="0">
                <a:solidFill>
                  <a:schemeClr val="bg1"/>
                </a:solidFill>
                <a:latin typeface="Arial" panose="020B0604020202020204" pitchFamily="34" charset="0"/>
                <a:cs typeface="Arial" panose="020B0604020202020204" pitchFamily="34" charset="0"/>
              </a:rPr>
              <a:t>(</a:t>
            </a:r>
            <a:r>
              <a:rPr lang="en-US" sz="1200" dirty="0" err="1">
                <a:solidFill>
                  <a:schemeClr val="bg1"/>
                </a:solidFill>
                <a:latin typeface="Arial" panose="020B0604020202020204" pitchFamily="34" charset="0"/>
                <a:cs typeface="Arial" panose="020B0604020202020204" pitchFamily="34" charset="0"/>
              </a:rPr>
              <a:t>Flemmen</a:t>
            </a:r>
            <a:r>
              <a:rPr lang="en-US" sz="1200" dirty="0">
                <a:solidFill>
                  <a:schemeClr val="bg1"/>
                </a:solidFill>
                <a:latin typeface="Arial" panose="020B0604020202020204" pitchFamily="34" charset="0"/>
                <a:cs typeface="Arial" panose="020B0604020202020204" pitchFamily="34" charset="0"/>
              </a:rPr>
              <a:t> et al. (2015) </a:t>
            </a:r>
            <a:r>
              <a:rPr lang="it-IT" sz="1200" dirty="0">
                <a:solidFill>
                  <a:schemeClr val="bg1"/>
                </a:solidFill>
                <a:latin typeface="Arial" panose="020B0604020202020204" pitchFamily="34" charset="0"/>
                <a:cs typeface="Arial" panose="020B0604020202020204" pitchFamily="34" charset="0"/>
              </a:rPr>
              <a:t>Medicine 94: e1914)  </a:t>
            </a:r>
            <a:r>
              <a:rPr lang="en-US" sz="1200" dirty="0">
                <a:solidFill>
                  <a:schemeClr val="bg1"/>
                </a:solidFill>
                <a:latin typeface="Arial" panose="020B0604020202020204" pitchFamily="34" charset="0"/>
                <a:cs typeface="Arial" panose="020B0604020202020204" pitchFamily="34" charset="0"/>
              </a:rPr>
              <a:t> </a:t>
            </a:r>
          </a:p>
        </p:txBody>
      </p:sp>
      <p:pic>
        <p:nvPicPr>
          <p:cNvPr id="2" name="ROTA Exercise SUD Nock Module 4">
            <a:hlinkClick r:id="" action="ppaction://media"/>
            <a:extLst>
              <a:ext uri="{FF2B5EF4-FFF2-40B4-BE49-F238E27FC236}">
                <a16:creationId xmlns:a16="http://schemas.microsoft.com/office/drawing/2014/main" id="{767C2442-1B0B-BECD-E8D4-281D4B253C70}"/>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27000" end="170543.6734"/>
                </p14:media>
              </p:ext>
            </p:extLst>
          </p:nvPr>
        </p:nvPicPr>
        <p:blipFill rotWithShape="1">
          <a:blip r:embed="rId6"/>
          <a:srcRect t="16667" b="16667"/>
          <a:stretch>
            <a:fillRect/>
          </a:stretch>
        </p:blipFill>
        <p:spPr>
          <a:xfrm>
            <a:off x="511686" y="4498471"/>
            <a:ext cx="1335778" cy="1335778"/>
          </a:xfrm>
          <a:prstGeom prst="ellipse">
            <a:avLst/>
          </a:prstGeom>
        </p:spPr>
      </p:pic>
    </p:spTree>
    <p:extLst>
      <p:ext uri="{BB962C8B-B14F-4D97-AF65-F5344CB8AC3E}">
        <p14:creationId xmlns:p14="http://schemas.microsoft.com/office/powerpoint/2010/main" val="18544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BC1F4-8937-7575-F704-A3569BE2C5D9}"/>
              </a:ext>
            </a:extLst>
          </p:cNvPr>
          <p:cNvSpPr>
            <a:spLocks noGrp="1"/>
          </p:cNvSpPr>
          <p:nvPr>
            <p:ph type="title"/>
          </p:nvPr>
        </p:nvSpPr>
        <p:spPr>
          <a:xfrm>
            <a:off x="256031" y="673431"/>
            <a:ext cx="5715000" cy="544895"/>
          </a:xfrm>
        </p:spPr>
        <p:txBody>
          <a:bodyPr/>
          <a:lstStyle/>
          <a:p>
            <a:r>
              <a:rPr lang="en-US" sz="2200" dirty="0"/>
              <a:t>Medications for OUD (MOUD) and Mental         Health Disorders May Increase Weight </a:t>
            </a:r>
          </a:p>
        </p:txBody>
      </p:sp>
      <p:sp>
        <p:nvSpPr>
          <p:cNvPr id="4" name="Text Placeholder 3">
            <a:extLst>
              <a:ext uri="{FF2B5EF4-FFF2-40B4-BE49-F238E27FC236}">
                <a16:creationId xmlns:a16="http://schemas.microsoft.com/office/drawing/2014/main" id="{64679085-AB0B-06DD-314A-F553C6CDDAD6}"/>
              </a:ext>
            </a:extLst>
          </p:cNvPr>
          <p:cNvSpPr>
            <a:spLocks noGrp="1"/>
          </p:cNvSpPr>
          <p:nvPr>
            <p:ph type="body" sz="quarter" idx="11"/>
          </p:nvPr>
        </p:nvSpPr>
        <p:spPr/>
        <p:txBody>
          <a:bodyPr/>
          <a:lstStyle/>
          <a:p>
            <a:pPr marL="380990" indent="-380990">
              <a:buFont typeface="Arial" panose="020B0604020202020204" pitchFamily="34" charset="0"/>
              <a:buChar char="•"/>
            </a:pPr>
            <a:r>
              <a:rPr lang="en-US" b="0" dirty="0"/>
              <a:t>Mean BMI at Methadone start vs. at follow-up (1.8 ± 0.95 yrs) increased:</a:t>
            </a:r>
          </a:p>
          <a:p>
            <a:r>
              <a:rPr lang="en-US" b="0" dirty="0"/>
              <a:t>  	- 1.7 kg/m</a:t>
            </a:r>
            <a:r>
              <a:rPr lang="en-US" b="0" baseline="30000" dirty="0"/>
              <a:t>2</a:t>
            </a:r>
            <a:r>
              <a:rPr lang="en-US" b="0" dirty="0"/>
              <a:t> (12 </a:t>
            </a:r>
            <a:r>
              <a:rPr lang="en-US" b="0" dirty="0" err="1"/>
              <a:t>lbs</a:t>
            </a:r>
            <a:r>
              <a:rPr lang="en-US" b="0" dirty="0"/>
              <a:t>; 6.4%) in males </a:t>
            </a:r>
          </a:p>
          <a:p>
            <a:r>
              <a:rPr lang="en-US" b="0" dirty="0"/>
              <a:t>    	- 5.2 kg/m</a:t>
            </a:r>
            <a:r>
              <a:rPr lang="en-US" b="0" baseline="30000" dirty="0"/>
              <a:t>2</a:t>
            </a:r>
            <a:r>
              <a:rPr lang="en-US" b="0" dirty="0"/>
              <a:t> (28 </a:t>
            </a:r>
            <a:r>
              <a:rPr lang="en-US" b="0" dirty="0" err="1"/>
              <a:t>lbs</a:t>
            </a:r>
            <a:r>
              <a:rPr lang="en-US" b="0" dirty="0"/>
              <a:t>; 17.5%) in </a:t>
            </a:r>
            <a:r>
              <a:rPr lang="en-US" b="0" u="sng" dirty="0"/>
              <a:t>females</a:t>
            </a:r>
            <a:r>
              <a:rPr lang="en-US" b="0" dirty="0"/>
              <a:t> </a:t>
            </a:r>
          </a:p>
          <a:p>
            <a:r>
              <a:rPr lang="en-US" sz="1400" b="0" dirty="0"/>
              <a:t>    	 [Fenn et al., 2015 J Sub Abuse Treat. 51: 59-63]</a:t>
            </a:r>
          </a:p>
          <a:p>
            <a:endParaRPr lang="en-US" sz="1400" b="0" dirty="0"/>
          </a:p>
          <a:p>
            <a:pPr marL="380990" indent="-380990">
              <a:buFont typeface="Arial" panose="020B0604020202020204" pitchFamily="34" charset="0"/>
              <a:buChar char="•"/>
            </a:pPr>
            <a:r>
              <a:rPr lang="en-US" b="0" dirty="0"/>
              <a:t>Mean BMI with shorter follow up  (0.74 +/- 0.46 yrs) increased with MMT (24.4 ± 4.3 vs. 22.5 ± 3.8 kg/m</a:t>
            </a:r>
            <a:r>
              <a:rPr lang="en-US" b="0" baseline="30000" dirty="0"/>
              <a:t>2</a:t>
            </a:r>
            <a:r>
              <a:rPr lang="en-US" b="0" dirty="0"/>
              <a:t>) but no significant differences by gender reported.</a:t>
            </a:r>
          </a:p>
          <a:p>
            <a:r>
              <a:rPr lang="en-US" sz="1400" b="0" dirty="0"/>
              <a:t>	 [Peles et al. (2016) </a:t>
            </a:r>
            <a:r>
              <a:rPr lang="en-US" sz="1400" b="0" dirty="0" err="1"/>
              <a:t>Subst</a:t>
            </a:r>
            <a:r>
              <a:rPr lang="en-US" sz="1400" b="0" dirty="0"/>
              <a:t> Abus 37(4):613-618]</a:t>
            </a:r>
          </a:p>
          <a:p>
            <a:endParaRPr lang="en-US" dirty="0"/>
          </a:p>
        </p:txBody>
      </p:sp>
      <p:pic>
        <p:nvPicPr>
          <p:cNvPr id="8" name="Picture 7" descr="A graph that shows an increase in BMI among males and females after starting methadone maintenance treatment.">
            <a:extLst>
              <a:ext uri="{FF2B5EF4-FFF2-40B4-BE49-F238E27FC236}">
                <a16:creationId xmlns:a16="http://schemas.microsoft.com/office/drawing/2014/main" id="{8F843327-9686-61D9-05CC-751A5BC938A8}"/>
              </a:ext>
            </a:extLst>
          </p:cNvPr>
          <p:cNvPicPr>
            <a:picLocks noChangeAspect="1"/>
          </p:cNvPicPr>
          <p:nvPr/>
        </p:nvPicPr>
        <p:blipFill>
          <a:blip r:embed="rId5"/>
          <a:stretch>
            <a:fillRect/>
          </a:stretch>
        </p:blipFill>
        <p:spPr>
          <a:xfrm>
            <a:off x="6532001" y="1585883"/>
            <a:ext cx="4991793" cy="2872047"/>
          </a:xfrm>
          <a:prstGeom prst="rect">
            <a:avLst/>
          </a:prstGeom>
        </p:spPr>
      </p:pic>
      <p:sp>
        <p:nvSpPr>
          <p:cNvPr id="9" name="TextBox 8">
            <a:extLst>
              <a:ext uri="{FF2B5EF4-FFF2-40B4-BE49-F238E27FC236}">
                <a16:creationId xmlns:a16="http://schemas.microsoft.com/office/drawing/2014/main" id="{32070E31-13BC-D5D9-0FF2-D3AEEE726889}"/>
              </a:ext>
            </a:extLst>
          </p:cNvPr>
          <p:cNvSpPr txBox="1"/>
          <p:nvPr/>
        </p:nvSpPr>
        <p:spPr>
          <a:xfrm>
            <a:off x="6888014" y="4602719"/>
            <a:ext cx="4279765" cy="1107996"/>
          </a:xfrm>
          <a:prstGeom prst="rect">
            <a:avLst/>
          </a:prstGeom>
          <a:noFill/>
          <a:ln w="19050">
            <a:solidFill>
              <a:schemeClr val="tx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Mean Body Mass Index (BMI) Before (Time 1) and After (Time 2) </a:t>
            </a:r>
            <a:r>
              <a:rPr lang="en-US" u="sng" dirty="0">
                <a:solidFill>
                  <a:schemeClr val="bg1"/>
                </a:solidFill>
                <a:latin typeface="Arial" panose="020B0604020202020204" pitchFamily="34" charset="0"/>
                <a:cs typeface="Arial" panose="020B0604020202020204" pitchFamily="34" charset="0"/>
              </a:rPr>
              <a:t>Methadone</a:t>
            </a:r>
            <a:r>
              <a:rPr lang="en-US" dirty="0">
                <a:solidFill>
                  <a:schemeClr val="bg1"/>
                </a:solidFill>
                <a:latin typeface="Arial" panose="020B0604020202020204" pitchFamily="34" charset="0"/>
                <a:cs typeface="Arial" panose="020B0604020202020204" pitchFamily="34" charset="0"/>
              </a:rPr>
              <a:t> Maintenance Treatment (MMT) </a:t>
            </a:r>
          </a:p>
          <a:p>
            <a:r>
              <a:rPr lang="en-US" sz="1200" dirty="0">
                <a:solidFill>
                  <a:schemeClr val="bg1"/>
                </a:solidFill>
                <a:latin typeface="Arial" panose="020B0604020202020204" pitchFamily="34" charset="0"/>
                <a:cs typeface="Arial" panose="020B0604020202020204" pitchFamily="34" charset="0"/>
              </a:rPr>
              <a:t>[</a:t>
            </a:r>
            <a:r>
              <a:rPr lang="en-US" sz="1200" dirty="0" err="1">
                <a:solidFill>
                  <a:schemeClr val="bg1"/>
                </a:solidFill>
                <a:latin typeface="Arial" panose="020B0604020202020204" pitchFamily="34" charset="0"/>
                <a:cs typeface="Arial" panose="020B0604020202020204" pitchFamily="34" charset="0"/>
              </a:rPr>
              <a:t>Fenn</a:t>
            </a:r>
            <a:r>
              <a:rPr lang="en-US" sz="1200" dirty="0">
                <a:solidFill>
                  <a:schemeClr val="bg1"/>
                </a:solidFill>
                <a:latin typeface="Arial" panose="020B0604020202020204" pitchFamily="34" charset="0"/>
                <a:cs typeface="Arial" panose="020B0604020202020204" pitchFamily="34" charset="0"/>
              </a:rPr>
              <a:t> et al. (2015) J Sub Abuse Treat. 51: 59-63] </a:t>
            </a:r>
          </a:p>
        </p:txBody>
      </p:sp>
      <p:pic>
        <p:nvPicPr>
          <p:cNvPr id="2" name="ROTA Exercise SUD Nock Module 4">
            <a:hlinkClick r:id="" action="ppaction://media"/>
            <a:extLst>
              <a:ext uri="{FF2B5EF4-FFF2-40B4-BE49-F238E27FC236}">
                <a16:creationId xmlns:a16="http://schemas.microsoft.com/office/drawing/2014/main" id="{81E88130-46EB-F540-9878-2DE014284779}"/>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43000" end="149543.6734"/>
                </p14:media>
              </p:ext>
            </p:extLst>
          </p:nvPr>
        </p:nvPicPr>
        <p:blipFill rotWithShape="1">
          <a:blip r:embed="rId6"/>
          <a:srcRect t="16667" b="16667"/>
          <a:stretch>
            <a:fillRect/>
          </a:stretch>
        </p:blipFill>
        <p:spPr>
          <a:xfrm>
            <a:off x="10954108" y="5141029"/>
            <a:ext cx="1139371" cy="1139371"/>
          </a:xfrm>
          <a:prstGeom prst="ellipse">
            <a:avLst/>
          </a:prstGeom>
        </p:spPr>
      </p:pic>
    </p:spTree>
    <p:extLst>
      <p:ext uri="{BB962C8B-B14F-4D97-AF65-F5344CB8AC3E}">
        <p14:creationId xmlns:p14="http://schemas.microsoft.com/office/powerpoint/2010/main" val="14624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7567C-2F7B-CE76-F526-86A6B4CFC014}"/>
              </a:ext>
            </a:extLst>
          </p:cNvPr>
          <p:cNvSpPr>
            <a:spLocks noGrp="1"/>
          </p:cNvSpPr>
          <p:nvPr>
            <p:ph type="title"/>
          </p:nvPr>
        </p:nvSpPr>
        <p:spPr/>
        <p:txBody>
          <a:bodyPr/>
          <a:lstStyle/>
          <a:p>
            <a:r>
              <a:rPr lang="en-US" sz="2200" dirty="0"/>
              <a:t>Current Landscape in Opioid Misuse, Opioid Use Disorder and Chronic Pain</a:t>
            </a:r>
          </a:p>
        </p:txBody>
      </p:sp>
      <p:sp>
        <p:nvSpPr>
          <p:cNvPr id="4" name="Text Placeholder 3">
            <a:extLst>
              <a:ext uri="{FF2B5EF4-FFF2-40B4-BE49-F238E27FC236}">
                <a16:creationId xmlns:a16="http://schemas.microsoft.com/office/drawing/2014/main" id="{6091ABF4-7A0B-BC12-ECA1-6E5F0A43AC83}"/>
              </a:ext>
            </a:extLst>
          </p:cNvPr>
          <p:cNvSpPr>
            <a:spLocks noGrp="1"/>
          </p:cNvSpPr>
          <p:nvPr>
            <p:ph type="body" sz="quarter" idx="11"/>
          </p:nvPr>
        </p:nvSpPr>
        <p:spPr/>
        <p:txBody>
          <a:bodyPr/>
          <a:lstStyle/>
          <a:p>
            <a:pPr marL="457189" indent="-457189">
              <a:buFont typeface="Arial" panose="020B0604020202020204" pitchFamily="34" charset="0"/>
              <a:buChar char="•"/>
            </a:pPr>
            <a:r>
              <a:rPr lang="en-US" b="0" dirty="0"/>
              <a:t>~ 10 Million Americans report misusing opioids annually</a:t>
            </a:r>
          </a:p>
          <a:p>
            <a:pPr marL="457189" indent="-457189">
              <a:buFont typeface="Arial" panose="020B0604020202020204" pitchFamily="34" charset="0"/>
              <a:buChar char="•"/>
            </a:pPr>
            <a:r>
              <a:rPr lang="en-US" b="0" dirty="0"/>
              <a:t>~ 6 Million Americans have an opioid use disorder (OUD)</a:t>
            </a:r>
          </a:p>
          <a:p>
            <a:pPr marL="457189" indent="-457189">
              <a:buFont typeface="Arial" panose="020B0604020202020204" pitchFamily="34" charset="0"/>
              <a:buChar char="•"/>
            </a:pPr>
            <a:r>
              <a:rPr lang="en-US" b="0" dirty="0"/>
              <a:t>~ 1 Million Americans report co-occurring mental illness </a:t>
            </a:r>
          </a:p>
          <a:p>
            <a:pPr marL="457189" indent="-457189">
              <a:buFont typeface="Arial" panose="020B0604020202020204" pitchFamily="34" charset="0"/>
              <a:buChar char="•"/>
            </a:pPr>
            <a:r>
              <a:rPr lang="en-US" b="0" dirty="0"/>
              <a:t>Drug overdose deaths involving an opioid continue to rise (75% of 107,622 deaths in 2021; 40% increase over 2019)</a:t>
            </a:r>
          </a:p>
          <a:p>
            <a:pPr marL="457189" indent="-457189">
              <a:buFont typeface="Arial" panose="020B0604020202020204" pitchFamily="34" charset="0"/>
              <a:buChar char="•"/>
            </a:pPr>
            <a:r>
              <a:rPr lang="en-US" dirty="0"/>
              <a:t>40-60% of people with OUD report having </a:t>
            </a:r>
            <a:r>
              <a:rPr lang="en-US" u="sng" dirty="0"/>
              <a:t>chronic pain</a:t>
            </a:r>
          </a:p>
          <a:p>
            <a:pPr marL="457189" indent="-457189">
              <a:buFont typeface="Arial" panose="020B0604020202020204" pitchFamily="34" charset="0"/>
              <a:buChar char="•"/>
            </a:pPr>
            <a:r>
              <a:rPr lang="en-US" b="0" dirty="0"/>
              <a:t>People with OUD and pain are 3-5x more likely to relapse </a:t>
            </a:r>
          </a:p>
        </p:txBody>
      </p:sp>
      <p:pic>
        <p:nvPicPr>
          <p:cNvPr id="2" name="Picture 2" descr="Clipart of knee pain.">
            <a:extLst>
              <a:ext uri="{FF2B5EF4-FFF2-40B4-BE49-F238E27FC236}">
                <a16:creationId xmlns:a16="http://schemas.microsoft.com/office/drawing/2014/main" id="{B380865B-323A-2FC3-0345-F2A62AF7A4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89" r="8332"/>
          <a:stretch/>
        </p:blipFill>
        <p:spPr bwMode="auto">
          <a:xfrm>
            <a:off x="1085377" y="715961"/>
            <a:ext cx="1987432" cy="2430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lipart of a brain with a pill on it.">
            <a:extLst>
              <a:ext uri="{FF2B5EF4-FFF2-40B4-BE49-F238E27FC236}">
                <a16:creationId xmlns:a16="http://schemas.microsoft.com/office/drawing/2014/main" id="{D9134F1C-5B52-7CFB-A7BA-15F9AB84A8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45" t="6444" r="13112" b="6444"/>
          <a:stretch/>
        </p:blipFill>
        <p:spPr bwMode="auto">
          <a:xfrm>
            <a:off x="1085377" y="3534985"/>
            <a:ext cx="1987432" cy="2389793"/>
          </a:xfrm>
          <a:prstGeom prst="rect">
            <a:avLst/>
          </a:prstGeom>
          <a:noFill/>
          <a:extLst>
            <a:ext uri="{909E8E84-426E-40DD-AFC4-6F175D3DCCD1}">
              <a14:hiddenFill xmlns:a14="http://schemas.microsoft.com/office/drawing/2010/main">
                <a:solidFill>
                  <a:srgbClr val="FFFFFF"/>
                </a:solidFill>
              </a14:hiddenFill>
            </a:ext>
          </a:extLst>
        </p:spPr>
      </p:pic>
      <p:pic>
        <p:nvPicPr>
          <p:cNvPr id="5" name="ROTA Exercise SUD Nock Module 4">
            <a:hlinkClick r:id="" action="ppaction://media"/>
            <a:extLst>
              <a:ext uri="{FF2B5EF4-FFF2-40B4-BE49-F238E27FC236}">
                <a16:creationId xmlns:a16="http://schemas.microsoft.com/office/drawing/2014/main" id="{6BD7B0E9-06C8-4070-4DD8-4580E6392EBF}"/>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64000" end="139543.6734"/>
                </p14:media>
              </p:ext>
            </p:extLst>
          </p:nvPr>
        </p:nvPicPr>
        <p:blipFill rotWithShape="1">
          <a:blip r:embed="rId7"/>
          <a:srcRect t="16667" b="16667"/>
          <a:stretch>
            <a:fillRect/>
          </a:stretch>
        </p:blipFill>
        <p:spPr>
          <a:xfrm>
            <a:off x="10335478" y="4729881"/>
            <a:ext cx="1617907" cy="1617907"/>
          </a:xfrm>
          <a:prstGeom prst="ellipse">
            <a:avLst/>
          </a:prstGeom>
        </p:spPr>
      </p:pic>
    </p:spTree>
    <p:extLst>
      <p:ext uri="{BB962C8B-B14F-4D97-AF65-F5344CB8AC3E}">
        <p14:creationId xmlns:p14="http://schemas.microsoft.com/office/powerpoint/2010/main" val="10705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8B3E-52A7-BA57-6009-16552B94CCB1}"/>
              </a:ext>
            </a:extLst>
          </p:cNvPr>
          <p:cNvSpPr>
            <a:spLocks noGrp="1"/>
          </p:cNvSpPr>
          <p:nvPr>
            <p:ph type="title"/>
          </p:nvPr>
        </p:nvSpPr>
        <p:spPr/>
        <p:txBody>
          <a:bodyPr/>
          <a:lstStyle/>
          <a:p>
            <a:r>
              <a:rPr lang="en-US" sz="2200" dirty="0"/>
              <a:t> Interviews in Adults with OUD: </a:t>
            </a:r>
            <a:r>
              <a:rPr lang="en-US" sz="2200" u="sng" dirty="0"/>
              <a:t>Barriers</a:t>
            </a:r>
            <a:r>
              <a:rPr lang="en-US" sz="2200" dirty="0"/>
              <a:t> to Exercise (n=33) </a:t>
            </a:r>
          </a:p>
        </p:txBody>
      </p:sp>
      <p:pic>
        <p:nvPicPr>
          <p:cNvPr id="9" name="Picture 8" descr="A diagram of barriers to exercise&#10;">
            <a:extLst>
              <a:ext uri="{FF2B5EF4-FFF2-40B4-BE49-F238E27FC236}">
                <a16:creationId xmlns:a16="http://schemas.microsoft.com/office/drawing/2014/main" id="{629773E6-D4BD-C50A-D90A-777435ACAA9A}"/>
              </a:ext>
            </a:extLst>
          </p:cNvPr>
          <p:cNvPicPr>
            <a:picLocks noChangeAspect="1"/>
          </p:cNvPicPr>
          <p:nvPr/>
        </p:nvPicPr>
        <p:blipFill>
          <a:blip r:embed="rId5"/>
          <a:stretch>
            <a:fillRect/>
          </a:stretch>
        </p:blipFill>
        <p:spPr>
          <a:xfrm>
            <a:off x="2288463" y="1577824"/>
            <a:ext cx="7615073" cy="4278572"/>
          </a:xfrm>
          <a:prstGeom prst="rect">
            <a:avLst/>
          </a:prstGeom>
        </p:spPr>
      </p:pic>
      <p:sp>
        <p:nvSpPr>
          <p:cNvPr id="10" name="TextBox 9">
            <a:extLst>
              <a:ext uri="{FF2B5EF4-FFF2-40B4-BE49-F238E27FC236}">
                <a16:creationId xmlns:a16="http://schemas.microsoft.com/office/drawing/2014/main" id="{7CEACC5F-4D95-6CAD-FDD0-1FDB715C56E4}"/>
              </a:ext>
            </a:extLst>
          </p:cNvPr>
          <p:cNvSpPr txBox="1"/>
          <p:nvPr/>
        </p:nvSpPr>
        <p:spPr>
          <a:xfrm>
            <a:off x="4934882" y="6477541"/>
            <a:ext cx="8674793"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Nock et al. (2023) Barriers, Perceived Benefits and Preferences to Exercise in Adults with OUD. </a:t>
            </a:r>
            <a:r>
              <a:rPr lang="sv-SE" sz="1000" i="1" dirty="0">
                <a:solidFill>
                  <a:schemeClr val="bg1"/>
                </a:solidFill>
                <a:latin typeface="Arial" panose="020B0604020202020204" pitchFamily="34" charset="0"/>
                <a:cs typeface="Arial" panose="020B0604020202020204" pitchFamily="34" charset="0"/>
              </a:rPr>
              <a:t>Prev Med Rep</a:t>
            </a:r>
            <a:r>
              <a:rPr lang="sv-SE" sz="1000" dirty="0">
                <a:solidFill>
                  <a:schemeClr val="bg1"/>
                </a:solidFill>
                <a:latin typeface="Arial" panose="020B0604020202020204" pitchFamily="34" charset="0"/>
                <a:cs typeface="Arial" panose="020B0604020202020204" pitchFamily="34" charset="0"/>
              </a:rPr>
              <a:t>. 29;36:102393</a:t>
            </a:r>
            <a:endParaRPr lang="en-US" sz="1000" dirty="0">
              <a:solidFill>
                <a:schemeClr val="bg1"/>
              </a:solidFill>
              <a:latin typeface="Arial" panose="020B0604020202020204" pitchFamily="34" charset="0"/>
              <a:cs typeface="Arial" panose="020B0604020202020204" pitchFamily="34" charset="0"/>
            </a:endParaRPr>
          </a:p>
        </p:txBody>
      </p:sp>
      <p:pic>
        <p:nvPicPr>
          <p:cNvPr id="3" name="ROTA Exercise SUD Nock Module 4">
            <a:hlinkClick r:id="" action="ppaction://media"/>
            <a:extLst>
              <a:ext uri="{FF2B5EF4-FFF2-40B4-BE49-F238E27FC236}">
                <a16:creationId xmlns:a16="http://schemas.microsoft.com/office/drawing/2014/main" id="{7F20D766-E54A-E217-3C28-8554ACFB1842}"/>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75000" end="113543.6734"/>
                </p14:media>
              </p:ext>
            </p:extLst>
          </p:nvPr>
        </p:nvPicPr>
        <p:blipFill rotWithShape="1">
          <a:blip r:embed="rId6"/>
          <a:srcRect t="16667" b="16667"/>
          <a:stretch>
            <a:fillRect/>
          </a:stretch>
        </p:blipFill>
        <p:spPr>
          <a:xfrm>
            <a:off x="10322813" y="4343400"/>
            <a:ext cx="1702272" cy="1702272"/>
          </a:xfrm>
          <a:prstGeom prst="ellipse">
            <a:avLst/>
          </a:prstGeom>
        </p:spPr>
      </p:pic>
    </p:spTree>
    <p:extLst>
      <p:ext uri="{BB962C8B-B14F-4D97-AF65-F5344CB8AC3E}">
        <p14:creationId xmlns:p14="http://schemas.microsoft.com/office/powerpoint/2010/main" val="38033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AC8E-49CC-5F55-86F1-766719B98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35A45-F8BF-35B3-FD60-6E8A627758C3}"/>
              </a:ext>
            </a:extLst>
          </p:cNvPr>
          <p:cNvSpPr>
            <a:spLocks noGrp="1"/>
          </p:cNvSpPr>
          <p:nvPr>
            <p:ph type="title"/>
          </p:nvPr>
        </p:nvSpPr>
        <p:spPr/>
        <p:txBody>
          <a:bodyPr/>
          <a:lstStyle/>
          <a:p>
            <a:r>
              <a:rPr lang="en-US" sz="2400" dirty="0"/>
              <a:t> Interviews in Adults with OUD:           </a:t>
            </a:r>
            <a:r>
              <a:rPr lang="en-US" sz="2400" u="sng" dirty="0"/>
              <a:t>Facilitators</a:t>
            </a:r>
            <a:r>
              <a:rPr lang="en-US" sz="2400" dirty="0"/>
              <a:t> to Exercise (n=33)</a:t>
            </a:r>
            <a:endParaRPr lang="en-US" sz="2200" dirty="0"/>
          </a:p>
        </p:txBody>
      </p:sp>
      <p:sp>
        <p:nvSpPr>
          <p:cNvPr id="10" name="TextBox 9">
            <a:extLst>
              <a:ext uri="{FF2B5EF4-FFF2-40B4-BE49-F238E27FC236}">
                <a16:creationId xmlns:a16="http://schemas.microsoft.com/office/drawing/2014/main" id="{CF339FDA-3B95-A737-E539-77844FA0607D}"/>
              </a:ext>
            </a:extLst>
          </p:cNvPr>
          <p:cNvSpPr txBox="1"/>
          <p:nvPr/>
        </p:nvSpPr>
        <p:spPr>
          <a:xfrm>
            <a:off x="4934882" y="6477541"/>
            <a:ext cx="8674793"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Nock et al. (2023) Barriers, Perceived Benefits and Preferences to Exercise in Adults with OUD. </a:t>
            </a:r>
            <a:r>
              <a:rPr lang="sv-SE" sz="1000" i="1" dirty="0">
                <a:solidFill>
                  <a:schemeClr val="bg1"/>
                </a:solidFill>
                <a:latin typeface="Arial" panose="020B0604020202020204" pitchFamily="34" charset="0"/>
                <a:cs typeface="Arial" panose="020B0604020202020204" pitchFamily="34" charset="0"/>
              </a:rPr>
              <a:t>Prev Med Rep</a:t>
            </a:r>
            <a:r>
              <a:rPr lang="sv-SE" sz="1000" dirty="0">
                <a:solidFill>
                  <a:schemeClr val="bg1"/>
                </a:solidFill>
                <a:latin typeface="Arial" panose="020B0604020202020204" pitchFamily="34" charset="0"/>
                <a:cs typeface="Arial" panose="020B0604020202020204" pitchFamily="34" charset="0"/>
              </a:rPr>
              <a:t>. 29;36:102393</a:t>
            </a:r>
            <a:endParaRPr lang="en-US" sz="1000" dirty="0">
              <a:solidFill>
                <a:schemeClr val="bg1"/>
              </a:solidFill>
              <a:latin typeface="Arial" panose="020B0604020202020204" pitchFamily="34" charset="0"/>
              <a:cs typeface="Arial" panose="020B0604020202020204" pitchFamily="34" charset="0"/>
            </a:endParaRPr>
          </a:p>
        </p:txBody>
      </p:sp>
      <p:pic>
        <p:nvPicPr>
          <p:cNvPr id="3" name="Picture 2" descr="A diagram of facilitators to exercise.">
            <a:extLst>
              <a:ext uri="{FF2B5EF4-FFF2-40B4-BE49-F238E27FC236}">
                <a16:creationId xmlns:a16="http://schemas.microsoft.com/office/drawing/2014/main" id="{75F63165-F5B1-57FA-82BE-BD6119066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2086" y="1513442"/>
            <a:ext cx="7567827" cy="4256903"/>
          </a:xfrm>
          <a:prstGeom prst="rect">
            <a:avLst/>
          </a:prstGeom>
        </p:spPr>
      </p:pic>
      <p:pic>
        <p:nvPicPr>
          <p:cNvPr id="4" name="ROTA Exercise SUD Nock Module 4">
            <a:hlinkClick r:id="" action="ppaction://media"/>
            <a:extLst>
              <a:ext uri="{FF2B5EF4-FFF2-40B4-BE49-F238E27FC236}">
                <a16:creationId xmlns:a16="http://schemas.microsoft.com/office/drawing/2014/main" id="{B5A16B89-B813-088B-E5F8-F6A46C40D238}"/>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00000" end="94543.6734"/>
                </p14:media>
              </p:ext>
            </p:extLst>
          </p:nvPr>
        </p:nvPicPr>
        <p:blipFill rotWithShape="1">
          <a:blip r:embed="rId6"/>
          <a:srcRect t="16667" b="16667"/>
          <a:stretch>
            <a:fillRect/>
          </a:stretch>
        </p:blipFill>
        <p:spPr>
          <a:xfrm>
            <a:off x="10411438" y="4441372"/>
            <a:ext cx="1559220" cy="1559220"/>
          </a:xfrm>
          <a:prstGeom prst="ellipse">
            <a:avLst/>
          </a:prstGeom>
        </p:spPr>
      </p:pic>
    </p:spTree>
    <p:extLst>
      <p:ext uri="{BB962C8B-B14F-4D97-AF65-F5344CB8AC3E}">
        <p14:creationId xmlns:p14="http://schemas.microsoft.com/office/powerpoint/2010/main" val="37760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7D287-93B0-6DC7-51DE-4F3D6606C0AE}"/>
              </a:ext>
            </a:extLst>
          </p:cNvPr>
          <p:cNvSpPr>
            <a:spLocks noGrp="1"/>
          </p:cNvSpPr>
          <p:nvPr>
            <p:ph type="title"/>
          </p:nvPr>
        </p:nvSpPr>
        <p:spPr>
          <a:xfrm>
            <a:off x="256031" y="630900"/>
            <a:ext cx="5715000" cy="544895"/>
          </a:xfrm>
        </p:spPr>
        <p:txBody>
          <a:bodyPr/>
          <a:lstStyle/>
          <a:p>
            <a:r>
              <a:rPr lang="en-US" sz="2200" dirty="0"/>
              <a:t> Interviews in Adults with OUD: </a:t>
            </a:r>
            <a:r>
              <a:rPr lang="en-US" sz="2200" u="sng" dirty="0"/>
              <a:t>Preferences</a:t>
            </a:r>
            <a:r>
              <a:rPr lang="en-US" sz="2200" dirty="0"/>
              <a:t> to Exercise (n=33)</a:t>
            </a:r>
          </a:p>
        </p:txBody>
      </p:sp>
      <p:sp>
        <p:nvSpPr>
          <p:cNvPr id="4" name="Text Placeholder 3">
            <a:extLst>
              <a:ext uri="{FF2B5EF4-FFF2-40B4-BE49-F238E27FC236}">
                <a16:creationId xmlns:a16="http://schemas.microsoft.com/office/drawing/2014/main" id="{7B9950FF-63D4-94FF-0C29-3E63EC837F0E}"/>
              </a:ext>
            </a:extLst>
          </p:cNvPr>
          <p:cNvSpPr>
            <a:spLocks noGrp="1"/>
          </p:cNvSpPr>
          <p:nvPr>
            <p:ph type="body" sz="quarter" idx="11"/>
          </p:nvPr>
        </p:nvSpPr>
        <p:spPr/>
        <p:txBody>
          <a:bodyPr/>
          <a:lstStyle/>
          <a:p>
            <a:pPr marL="380990" indent="-380990">
              <a:buFont typeface="Arial" panose="020B0604020202020204" pitchFamily="34" charset="0"/>
              <a:buChar char="•"/>
            </a:pPr>
            <a:r>
              <a:rPr lang="en-US" b="0" dirty="0"/>
              <a:t>Most wanted exercise to be </a:t>
            </a:r>
            <a:r>
              <a:rPr lang="en-US" u="sng" dirty="0"/>
              <a:t>supervised</a:t>
            </a:r>
            <a:r>
              <a:rPr lang="en-US" b="0" dirty="0"/>
              <a:t> by </a:t>
            </a:r>
            <a:r>
              <a:rPr lang="en-US" u="sng" dirty="0"/>
              <a:t>qualified</a:t>
            </a:r>
            <a:r>
              <a:rPr lang="en-US" dirty="0"/>
              <a:t> </a:t>
            </a:r>
            <a:r>
              <a:rPr lang="en-US" u="sng" dirty="0"/>
              <a:t>professionals</a:t>
            </a:r>
            <a:r>
              <a:rPr lang="en-US" dirty="0"/>
              <a:t> </a:t>
            </a:r>
            <a:r>
              <a:rPr lang="en-US" b="0" dirty="0"/>
              <a:t>because of concerns about </a:t>
            </a:r>
            <a:r>
              <a:rPr lang="en-US" dirty="0"/>
              <a:t>pain, low self-efficacy</a:t>
            </a:r>
            <a:r>
              <a:rPr lang="en-US" b="0" dirty="0"/>
              <a:t> for exercise, </a:t>
            </a:r>
            <a:r>
              <a:rPr lang="en-US" dirty="0"/>
              <a:t>anxiety</a:t>
            </a:r>
            <a:r>
              <a:rPr lang="en-US" b="0" dirty="0"/>
              <a:t> and self-perceived “</a:t>
            </a:r>
            <a:r>
              <a:rPr lang="en-US" dirty="0"/>
              <a:t>poor overall health</a:t>
            </a:r>
            <a:r>
              <a:rPr lang="en-US" b="0" dirty="0"/>
              <a:t>” from misusing drugs </a:t>
            </a:r>
          </a:p>
          <a:p>
            <a:pPr marL="380990" indent="-380990">
              <a:buFont typeface="Arial" panose="020B0604020202020204" pitchFamily="34" charset="0"/>
              <a:buChar char="•"/>
            </a:pPr>
            <a:r>
              <a:rPr lang="en-US" b="0" dirty="0"/>
              <a:t>Most preferred moderate intensity, 3 days/week      for 30-60 minute sessions </a:t>
            </a:r>
          </a:p>
          <a:p>
            <a:endParaRPr lang="en-US" dirty="0"/>
          </a:p>
        </p:txBody>
      </p:sp>
      <p:pic>
        <p:nvPicPr>
          <p:cNvPr id="5" name="Picture 4" descr="Graph showing that most people in a study that had opioid use disorder preferred to exercise in the afternoons, 3-5 days per week, with moderate intensity.">
            <a:extLst>
              <a:ext uri="{FF2B5EF4-FFF2-40B4-BE49-F238E27FC236}">
                <a16:creationId xmlns:a16="http://schemas.microsoft.com/office/drawing/2014/main" id="{AD5B06BB-109F-4C8E-3530-59E21B1CF4E2}"/>
              </a:ext>
            </a:extLst>
          </p:cNvPr>
          <p:cNvPicPr>
            <a:picLocks noChangeAspect="1"/>
          </p:cNvPicPr>
          <p:nvPr/>
        </p:nvPicPr>
        <p:blipFill rotWithShape="1">
          <a:blip r:embed="rId5">
            <a:extLst>
              <a:ext uri="{28A0092B-C50C-407E-A947-70E740481C1C}">
                <a14:useLocalDpi xmlns:a14="http://schemas.microsoft.com/office/drawing/2010/main" val="0"/>
              </a:ext>
            </a:extLst>
          </a:blip>
          <a:srcRect l="16996" t="16712" r="19142" b="8853"/>
          <a:stretch/>
        </p:blipFill>
        <p:spPr>
          <a:xfrm>
            <a:off x="6226985" y="1225224"/>
            <a:ext cx="5708984" cy="3743016"/>
          </a:xfrm>
          <a:prstGeom prst="rect">
            <a:avLst/>
          </a:prstGeom>
        </p:spPr>
      </p:pic>
      <p:sp>
        <p:nvSpPr>
          <p:cNvPr id="6" name="TextBox 5">
            <a:extLst>
              <a:ext uri="{FF2B5EF4-FFF2-40B4-BE49-F238E27FC236}">
                <a16:creationId xmlns:a16="http://schemas.microsoft.com/office/drawing/2014/main" id="{6B578FFF-9FAC-DDBD-ACEC-18B8E0D76E04}"/>
              </a:ext>
            </a:extLst>
          </p:cNvPr>
          <p:cNvSpPr txBox="1"/>
          <p:nvPr/>
        </p:nvSpPr>
        <p:spPr>
          <a:xfrm>
            <a:off x="4934882" y="6477541"/>
            <a:ext cx="8674793"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Nock et al. (2023) Barriers, Perceived Benefits and Preferences to Exercise in Adults with OUD. </a:t>
            </a:r>
            <a:r>
              <a:rPr lang="sv-SE" sz="1000" i="1" dirty="0">
                <a:solidFill>
                  <a:schemeClr val="bg1"/>
                </a:solidFill>
                <a:latin typeface="Arial" panose="020B0604020202020204" pitchFamily="34" charset="0"/>
                <a:cs typeface="Arial" panose="020B0604020202020204" pitchFamily="34" charset="0"/>
              </a:rPr>
              <a:t>Prev Med Rep</a:t>
            </a:r>
            <a:r>
              <a:rPr lang="sv-SE" sz="1000" dirty="0">
                <a:solidFill>
                  <a:schemeClr val="bg1"/>
                </a:solidFill>
                <a:latin typeface="Arial" panose="020B0604020202020204" pitchFamily="34" charset="0"/>
                <a:cs typeface="Arial" panose="020B0604020202020204" pitchFamily="34" charset="0"/>
              </a:rPr>
              <a:t>. 29;36:102393</a:t>
            </a:r>
            <a:endParaRPr lang="en-US" sz="1000" dirty="0">
              <a:solidFill>
                <a:schemeClr val="bg1"/>
              </a:solidFill>
              <a:latin typeface="Arial" panose="020B0604020202020204" pitchFamily="34" charset="0"/>
              <a:cs typeface="Arial" panose="020B0604020202020204" pitchFamily="34" charset="0"/>
            </a:endParaRPr>
          </a:p>
        </p:txBody>
      </p:sp>
      <p:pic>
        <p:nvPicPr>
          <p:cNvPr id="2" name="ROTA Exercise SUD Nock Module 4">
            <a:hlinkClick r:id="" action="ppaction://media"/>
            <a:extLst>
              <a:ext uri="{FF2B5EF4-FFF2-40B4-BE49-F238E27FC236}">
                <a16:creationId xmlns:a16="http://schemas.microsoft.com/office/drawing/2014/main" id="{4CC7D5EE-17DC-92D2-4E25-3109764CFA4A}"/>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20000" end="66543.6734"/>
                </p14:media>
              </p:ext>
            </p:extLst>
          </p:nvPr>
        </p:nvPicPr>
        <p:blipFill rotWithShape="1">
          <a:blip r:embed="rId6"/>
          <a:srcRect t="16667" b="16667"/>
          <a:stretch>
            <a:fillRect/>
          </a:stretch>
        </p:blipFill>
        <p:spPr>
          <a:xfrm>
            <a:off x="10363200" y="4753277"/>
            <a:ext cx="1572769" cy="1572769"/>
          </a:xfrm>
          <a:prstGeom prst="ellipse">
            <a:avLst/>
          </a:prstGeom>
        </p:spPr>
      </p:pic>
    </p:spTree>
    <p:extLst>
      <p:ext uri="{BB962C8B-B14F-4D97-AF65-F5344CB8AC3E}">
        <p14:creationId xmlns:p14="http://schemas.microsoft.com/office/powerpoint/2010/main" val="59422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F7B32B">
      <a:dk1>
        <a:srgbClr val="494949"/>
      </a:dk1>
      <a:lt1>
        <a:srgbClr val="FFFFFF"/>
      </a:lt1>
      <a:dk2>
        <a:srgbClr val="44546A"/>
      </a:dk2>
      <a:lt2>
        <a:srgbClr val="F3F3F3"/>
      </a:lt2>
      <a:accent1>
        <a:srgbClr val="A3333C"/>
      </a:accent1>
      <a:accent2>
        <a:srgbClr val="F7B32B"/>
      </a:accent2>
      <a:accent3>
        <a:srgbClr val="417AA0"/>
      </a:accent3>
      <a:accent4>
        <a:srgbClr val="A4BE39"/>
      </a:accent4>
      <a:accent5>
        <a:srgbClr val="F3F3F3"/>
      </a:accent5>
      <a:accent6>
        <a:srgbClr val="494949"/>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er Template_Heritage Month Presentation" id="{910467CA-E581-43CB-A3F9-242953556B2E}" vid="{325629C9-8C54-4982-A5E7-91DBF3E63B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704BC66-A771-492B-8E79-E3C5E33B7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0AD4D6-2712-4EC3-A727-A5652AD67F9C}">
  <ds:schemaRefs>
    <ds:schemaRef ds:uri="http://schemas.microsoft.com/sharepoint/v3/contenttype/forms"/>
  </ds:schemaRefs>
</ds:datastoreItem>
</file>

<file path=customXml/itemProps3.xml><?xml version="1.0" encoding="utf-8"?>
<ds:datastoreItem xmlns:ds="http://schemas.openxmlformats.org/officeDocument/2006/customXml" ds:itemID="{873ACE82-BD1C-4CC4-B9C6-7097502B70B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Starter Template_Heritage Month Presentation</Template>
  <TotalTime>45</TotalTime>
  <Words>1416</Words>
  <Application>Microsoft Office PowerPoint</Application>
  <PresentationFormat>Widescreen</PresentationFormat>
  <Paragraphs>97</Paragraphs>
  <Slides>11</Slides>
  <Notes>11</Notes>
  <HiddenSlides>0</HiddenSlides>
  <MMClips>11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Segoe UI</vt:lpstr>
      <vt:lpstr>Office Theme</vt:lpstr>
      <vt:lpstr>Exercise and Movement in People with Substance Use Disorders Rural Opioid Technical Assistance Course Pacific Southwest Region</vt:lpstr>
      <vt:lpstr>Module 4: Exercise in People with SUD: Special Considerations  </vt:lpstr>
      <vt:lpstr> Exercise in People with SUD:  Special Considerations </vt:lpstr>
      <vt:lpstr>People with SUD have Lower Cardio-Respiratory Fitness vs. People without SUD </vt:lpstr>
      <vt:lpstr>Medications for OUD (MOUD) and Mental         Health Disorders May Increase Weight </vt:lpstr>
      <vt:lpstr>Current Landscape in Opioid Misuse, Opioid Use Disorder and Chronic Pain</vt:lpstr>
      <vt:lpstr> Interviews in Adults with OUD: Barriers to Exercise (n=33) </vt:lpstr>
      <vt:lpstr> Interviews in Adults with OUD:           Facilitators to Exercise (n=33)</vt:lpstr>
      <vt:lpstr> Interviews in Adults with OUD: Preferences to Exercise (n=33)</vt:lpstr>
      <vt:lpstr>No Exercise “Dose” Standards</vt:lpstr>
      <vt:lpstr>Exercise and Mental Health: The “Yin and Yang”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Cameran Rynearson</cp:lastModifiedBy>
  <cp:revision>8</cp:revision>
  <dcterms:created xsi:type="dcterms:W3CDTF">2021-02-18T07:10:18Z</dcterms:created>
  <dcterms:modified xsi:type="dcterms:W3CDTF">2025-07-29T20:13:11Z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