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1"/>
  </p:notesMasterIdLst>
  <p:sldIdLst>
    <p:sldId id="265" r:id="rId5"/>
    <p:sldId id="266" r:id="rId6"/>
    <p:sldId id="269" r:id="rId7"/>
    <p:sldId id="267" r:id="rId8"/>
    <p:sldId id="268" r:id="rId9"/>
    <p:sldId id="258"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21" autoAdjust="0"/>
    <p:restoredTop sz="94658" autoAdjust="0"/>
  </p:normalViewPr>
  <p:slideViewPr>
    <p:cSldViewPr snapToGrid="0">
      <p:cViewPr varScale="1">
        <p:scale>
          <a:sx n="59" d="100"/>
          <a:sy n="59" d="100"/>
        </p:scale>
        <p:origin x="1320" y="44"/>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-Welcome to</a:t>
            </a:r>
            <a:r>
              <a:rPr lang="en-US" baseline="0" dirty="0"/>
              <a:t> </a:t>
            </a:r>
            <a:r>
              <a:rPr lang="en-US" dirty="0"/>
              <a:t>Exercise and</a:t>
            </a:r>
            <a:r>
              <a:rPr lang="en-US" baseline="0" dirty="0"/>
              <a:t> Movement in people with substance use disorders</a:t>
            </a:r>
            <a:endParaRPr lang="en-US" dirty="0"/>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a:t>
            </a:fld>
            <a:endParaRPr lang="en-US" altLang="en-US" dirty="0"/>
          </a:p>
        </p:txBody>
      </p:sp>
    </p:spTree>
    <p:extLst>
      <p:ext uri="{BB962C8B-B14F-4D97-AF65-F5344CB8AC3E}">
        <p14:creationId xmlns:p14="http://schemas.microsoft.com/office/powerpoint/2010/main" val="366877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So</a:t>
            </a:r>
            <a:r>
              <a:rPr lang="en-US" baseline="0" dirty="0"/>
              <a:t> how much exercise should we recommend for people with SUD?</a:t>
            </a:r>
            <a:endParaRPr lang="en-US"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58B991B3-8A4D-4CBE-BE7B-BD0CA56577FD}" type="slidenum">
              <a:rPr lang="en-US" smtClean="0"/>
              <a:t>2</a:t>
            </a:fld>
            <a:endParaRPr lang="en-US"/>
          </a:p>
        </p:txBody>
      </p:sp>
    </p:spTree>
    <p:extLst>
      <p:ext uri="{BB962C8B-B14F-4D97-AF65-F5344CB8AC3E}">
        <p14:creationId xmlns:p14="http://schemas.microsoft.com/office/powerpoint/2010/main" val="169777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kern="1200" dirty="0">
                <a:solidFill>
                  <a:schemeClr val="tx1"/>
                </a:solidFill>
                <a:effectLst/>
                <a:latin typeface="+mn-lt"/>
                <a:ea typeface="+mn-ea"/>
                <a:cs typeface="+mn-cs"/>
              </a:rPr>
              <a:t>Well</a:t>
            </a:r>
            <a:r>
              <a:rPr lang="en-US" sz="1200" b="0" kern="1200" baseline="0" dirty="0">
                <a:solidFill>
                  <a:schemeClr val="tx1"/>
                </a:solidFill>
                <a:effectLst/>
                <a:latin typeface="+mn-lt"/>
                <a:ea typeface="+mn-ea"/>
                <a:cs typeface="+mn-cs"/>
              </a:rPr>
              <a:t> the short answer is we really do not know!</a:t>
            </a:r>
            <a:endParaRPr lang="en-US" sz="1200" b="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For the General Population</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Department of Health &amp; Human</a:t>
            </a:r>
            <a:r>
              <a:rPr lang="en-US" sz="1200" kern="1200" baseline="0" dirty="0">
                <a:solidFill>
                  <a:schemeClr val="tx1"/>
                </a:solidFill>
                <a:effectLst/>
                <a:latin typeface="+mn-lt"/>
                <a:ea typeface="+mn-ea"/>
                <a:cs typeface="+mn-cs"/>
              </a:rPr>
              <a:t> Services recommends </a:t>
            </a:r>
          </a:p>
          <a:p>
            <a:pPr marL="171450" indent="-171450">
              <a:buFontTx/>
              <a:buChar char="-"/>
            </a:pPr>
            <a:r>
              <a:rPr lang="en-US" sz="1200" kern="1200" dirty="0">
                <a:solidFill>
                  <a:schemeClr val="tx1"/>
                </a:solidFill>
                <a:effectLst/>
                <a:latin typeface="+mn-lt"/>
                <a:ea typeface="+mn-ea"/>
                <a:cs typeface="+mn-cs"/>
              </a:rPr>
              <a:t>Getting at least 150 minutes of moderate intensity aerobic exercise per week or at least 75 minutes of</a:t>
            </a:r>
            <a:r>
              <a:rPr lang="en-US" sz="1200" kern="1200" baseline="0" dirty="0">
                <a:solidFill>
                  <a:schemeClr val="tx1"/>
                </a:solidFill>
                <a:effectLst/>
                <a:latin typeface="+mn-lt"/>
                <a:ea typeface="+mn-ea"/>
                <a:cs typeface="+mn-cs"/>
              </a:rPr>
              <a:t> vigorous activity (like running)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least 2</a:t>
            </a:r>
            <a:r>
              <a:rPr lang="en-US" sz="1200" kern="1200" baseline="0" dirty="0">
                <a:solidFill>
                  <a:schemeClr val="tx1"/>
                </a:solidFill>
                <a:effectLst/>
                <a:latin typeface="+mn-lt"/>
                <a:ea typeface="+mn-ea"/>
                <a:cs typeface="+mn-cs"/>
              </a:rPr>
              <a:t> days of </a:t>
            </a:r>
            <a:r>
              <a:rPr lang="en-US" sz="1200" kern="1200" dirty="0">
                <a:solidFill>
                  <a:schemeClr val="tx1"/>
                </a:solidFill>
                <a:effectLst/>
                <a:latin typeface="+mn-lt"/>
                <a:ea typeface="+mn-ea"/>
                <a:cs typeface="+mn-cs"/>
              </a:rPr>
              <a:t>strength training such</a:t>
            </a:r>
            <a:r>
              <a:rPr lang="en-US" sz="1200" kern="1200" baseline="0" dirty="0">
                <a:solidFill>
                  <a:schemeClr val="tx1"/>
                </a:solidFill>
                <a:effectLst/>
                <a:latin typeface="+mn-lt"/>
                <a:ea typeface="+mn-ea"/>
                <a:cs typeface="+mn-cs"/>
              </a:rPr>
              <a:t> a </a:t>
            </a:r>
            <a:r>
              <a:rPr lang="en-US" sz="1200" kern="1200" dirty="0">
                <a:solidFill>
                  <a:schemeClr val="tx1"/>
                </a:solidFill>
                <a:effectLst/>
                <a:latin typeface="+mn-lt"/>
                <a:ea typeface="+mn-ea"/>
                <a:cs typeface="+mn-cs"/>
              </a:rPr>
              <a:t>lifting weights or doing body weight exercises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 week</a:t>
            </a:r>
          </a:p>
          <a:p>
            <a:pPr marL="171450" indent="-171450">
              <a:buFontTx/>
              <a:buChar char="-"/>
            </a:pPr>
            <a:r>
              <a:rPr lang="en-US" dirty="0"/>
              <a:t>https://www.acsm.org/education-resources/trending-topics-resources/physical-activity-guidelines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B991B3-8A4D-4CBE-BE7B-BD0CA56577FD}" type="slidenum">
              <a:rPr lang="en-US" smtClean="0"/>
              <a:t>3</a:t>
            </a:fld>
            <a:endParaRPr lang="en-US"/>
          </a:p>
        </p:txBody>
      </p:sp>
    </p:spTree>
    <p:extLst>
      <p:ext uri="{BB962C8B-B14F-4D97-AF65-F5344CB8AC3E}">
        <p14:creationId xmlns:p14="http://schemas.microsoft.com/office/powerpoint/2010/main" val="95450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The</a:t>
            </a:r>
            <a:r>
              <a:rPr lang="en-US" baseline="0" dirty="0"/>
              <a:t> American College of Sports Medicine (ACSM) &amp; the Center for Disease Control (CDC) also support these same recommendations</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8B991B3-8A4D-4CBE-BE7B-BD0CA56577FD}" type="slidenum">
              <a:rPr lang="en-US" smtClean="0"/>
              <a:t>4</a:t>
            </a:fld>
            <a:endParaRPr lang="en-US"/>
          </a:p>
        </p:txBody>
      </p:sp>
    </p:spTree>
    <p:extLst>
      <p:ext uri="{BB962C8B-B14F-4D97-AF65-F5344CB8AC3E}">
        <p14:creationId xmlns:p14="http://schemas.microsoft.com/office/powerpoint/2010/main" val="143807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meeting these recommendations consistently over time can </a:t>
            </a:r>
            <a:r>
              <a:rPr lang="en-US" sz="1200" kern="1200" baseline="0" dirty="0">
                <a:solidFill>
                  <a:schemeClr val="tx1"/>
                </a:solidFill>
                <a:effectLst/>
                <a:latin typeface="+mn-lt"/>
                <a:ea typeface="+mn-ea"/>
                <a:cs typeface="+mn-cs"/>
              </a:rPr>
              <a:t>help improve a</a:t>
            </a:r>
            <a:r>
              <a:rPr lang="en-US" sz="1200" kern="1200" dirty="0">
                <a:solidFill>
                  <a:schemeClr val="tx1"/>
                </a:solidFill>
                <a:effectLst/>
                <a:latin typeface="+mn-lt"/>
                <a:ea typeface="+mn-ea"/>
                <a:cs typeface="+mn-cs"/>
              </a:rPr>
              <a:t>ll-cause mortality</a:t>
            </a:r>
            <a:r>
              <a:rPr lang="en-US" sz="1200" kern="1200" baseline="0" dirty="0">
                <a:solidFill>
                  <a:schemeClr val="tx1"/>
                </a:solidFill>
                <a:effectLst/>
                <a:latin typeface="+mn-lt"/>
                <a:ea typeface="+mn-ea"/>
                <a:cs typeface="+mn-cs"/>
              </a:rPr>
              <a:t> in people without a SUD</a:t>
            </a:r>
          </a:p>
          <a:p>
            <a:pPr marL="171450" lvl="0" indent="-171450">
              <a:buFontTx/>
              <a:buChar char="-"/>
            </a:pPr>
            <a:r>
              <a:rPr lang="en-US" sz="1200" kern="1200" baseline="0" dirty="0">
                <a:solidFill>
                  <a:schemeClr val="tx1"/>
                </a:solidFill>
                <a:effectLst/>
                <a:latin typeface="+mn-lt"/>
                <a:ea typeface="+mn-ea"/>
                <a:cs typeface="+mn-cs"/>
              </a:rPr>
              <a:t>and decrease </a:t>
            </a:r>
            <a:r>
              <a:rPr lang="en-US" sz="1200" kern="1200" dirty="0">
                <a:solidFill>
                  <a:schemeClr val="tx1"/>
                </a:solidFill>
                <a:effectLst/>
                <a:latin typeface="+mn-lt"/>
                <a:ea typeface="+mn-ea"/>
                <a:cs typeface="+mn-cs"/>
              </a:rPr>
              <a:t>heart disease, stroke, </a:t>
            </a:r>
            <a:r>
              <a:rPr lang="en-US" sz="1200" b="0" kern="1200" baseline="0" dirty="0">
                <a:solidFill>
                  <a:schemeClr val="tx1"/>
                </a:solidFill>
                <a:effectLst/>
                <a:latin typeface="+mn-lt"/>
                <a:ea typeface="+mn-ea"/>
                <a:cs typeface="+mn-cs"/>
              </a:rPr>
              <a:t>cancer and </a:t>
            </a:r>
            <a:r>
              <a:rPr lang="en-US" sz="1200" b="0" kern="1200" dirty="0">
                <a:solidFill>
                  <a:schemeClr val="tx1"/>
                </a:solidFill>
                <a:effectLst/>
                <a:latin typeface="+mn-lt"/>
                <a:ea typeface="+mn-ea"/>
                <a:cs typeface="+mn-cs"/>
              </a:rPr>
              <a:t>dementia </a:t>
            </a:r>
          </a:p>
          <a:p>
            <a:pPr lvl="0"/>
            <a:r>
              <a:rPr lang="en-US" sz="1200" kern="1200" dirty="0">
                <a:solidFill>
                  <a:schemeClr val="tx1"/>
                </a:solidFill>
                <a:effectLst/>
                <a:latin typeface="+mn-lt"/>
                <a:ea typeface="+mn-ea"/>
                <a:cs typeface="+mn-cs"/>
              </a:rPr>
              <a:t>-  and improve physical function, bone health, </a:t>
            </a:r>
            <a:r>
              <a:rPr lang="en-US" sz="1200" kern="1200" baseline="0" dirty="0">
                <a:solidFill>
                  <a:schemeClr val="tx1"/>
                </a:solidFill>
                <a:effectLst/>
                <a:latin typeface="+mn-lt"/>
                <a:ea typeface="+mn-ea"/>
                <a:cs typeface="+mn-cs"/>
              </a:rPr>
              <a:t>sleep, cognition &amp;</a:t>
            </a:r>
            <a:r>
              <a:rPr lang="en-US" sz="1200" kern="1200" dirty="0">
                <a:solidFill>
                  <a:schemeClr val="tx1"/>
                </a:solidFill>
                <a:effectLst/>
                <a:latin typeface="+mn-lt"/>
                <a:ea typeface="+mn-ea"/>
                <a:cs typeface="+mn-cs"/>
              </a:rPr>
              <a:t> maintaining a healthy weight</a:t>
            </a:r>
            <a:r>
              <a:rPr lang="en-US" sz="1200" kern="1200" baseline="0" dirty="0">
                <a:solidFill>
                  <a:schemeClr val="tx1"/>
                </a:solidFill>
                <a:effectLst/>
                <a:latin typeface="+mn-lt"/>
                <a:ea typeface="+mn-ea"/>
                <a:cs typeface="+mn-cs"/>
              </a:rPr>
              <a:t> in people without a SUD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5</a:t>
            </a:fld>
            <a:endParaRPr lang="en-US"/>
          </a:p>
        </p:txBody>
      </p:sp>
    </p:spTree>
    <p:extLst>
      <p:ext uri="{BB962C8B-B14F-4D97-AF65-F5344CB8AC3E}">
        <p14:creationId xmlns:p14="http://schemas.microsoft.com/office/powerpoint/2010/main" val="337372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However, People with CHRONIC health conditions are advised to engage in activity “according to their abilities”</a:t>
            </a:r>
          </a:p>
          <a:p>
            <a:pPr marL="171450" indent="-171450">
              <a:buFontTx/>
              <a:buChar char="-"/>
            </a:pPr>
            <a:r>
              <a:rPr lang="en-US" baseline="0" dirty="0"/>
              <a:t>And to consult a health care professional or physical activity specialist before exercising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296158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33B5EA-63F2-43F4-9A52-579103E5E909}"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341859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6">
            <a:extLst>
              <a:ext uri="{FF2B5EF4-FFF2-40B4-BE49-F238E27FC236}">
                <a16:creationId xmlns:a16="http://schemas.microsoft.com/office/drawing/2014/main" id="{8F449237-BA79-E6DF-C958-27DF77A17D9F}"/>
              </a:ext>
            </a:extLst>
          </p:cNvPr>
          <p:cNvSpPr>
            <a:spLocks noGrp="1"/>
          </p:cNvSpPr>
          <p:nvPr>
            <p:ph type="pic" sz="quarter" idx="12"/>
          </p:nvPr>
        </p:nvSpPr>
        <p:spPr>
          <a:xfrm>
            <a:off x="512064" y="1691640"/>
            <a:ext cx="11173968" cy="4187952"/>
          </a:xfrm>
          <a:prstGeom prst="rect">
            <a:avLst/>
          </a:prstGeom>
          <a:solidFill>
            <a:schemeClr val="bg1">
              <a:lumMod val="20000"/>
              <a:lumOff val="80000"/>
            </a:schemeClr>
          </a:solidFill>
        </p:spPr>
        <p:txBody>
          <a:bodyPr/>
          <a:lstStyle/>
          <a:p>
            <a:endParaRPr lang="en-US" dirty="0"/>
          </a:p>
        </p:txBody>
      </p:sp>
      <p:pic>
        <p:nvPicPr>
          <p:cNvPr id="3" name="Picture 2">
            <a:extLst>
              <a:ext uri="{FF2B5EF4-FFF2-40B4-BE49-F238E27FC236}">
                <a16:creationId xmlns:a16="http://schemas.microsoft.com/office/drawing/2014/main" id="{ACB5195F-6A8B-C72E-D4EC-E206089EB7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2335601339"/>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3B5EA-63F2-43F4-9A52-579103E5E909}"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1ADFC-09C5-4863-875D-C257A572C188}" type="slidenum">
              <a:rPr lang="en-US" smtClean="0"/>
              <a:t>‹#›</a:t>
            </a:fld>
            <a:endParaRPr lang="en-US"/>
          </a:p>
        </p:txBody>
      </p:sp>
    </p:spTree>
    <p:extLst>
      <p:ext uri="{BB962C8B-B14F-4D97-AF65-F5344CB8AC3E}">
        <p14:creationId xmlns:p14="http://schemas.microsoft.com/office/powerpoint/2010/main" val="286613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457200" y="1828800"/>
            <a:ext cx="5481782" cy="3842795"/>
          </a:xfrm>
          <a:prstGeom prst="rect">
            <a:avLst/>
          </a:prstGeom>
        </p:spPr>
        <p:txBody>
          <a:bodyPr>
            <a:noAutofit/>
          </a:bodyPr>
          <a:lstStyle>
            <a:lvl1pPr marL="228600" indent="-228600">
              <a:spcBef>
                <a:spcPts val="0"/>
              </a:spcBef>
              <a:spcAft>
                <a:spcPts val="600"/>
              </a:spcAft>
              <a:buClr>
                <a:schemeClr val="tx2"/>
              </a:buClr>
              <a:buSzPct val="105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742950" indent="-285750">
              <a:spcBef>
                <a:spcPts val="0"/>
              </a:spcBef>
              <a:spcAft>
                <a:spcPts val="600"/>
              </a:spcAft>
              <a:buClr>
                <a:schemeClr val="tx2"/>
              </a:buClr>
              <a:buSzPct val="85000"/>
              <a:buFont typeface="Courier New" panose="02070309020205020404" pitchFamily="49" charset="0"/>
              <a:buChar char="o"/>
              <a:defRPr sz="2400">
                <a:solidFill>
                  <a:schemeClr val="accent6"/>
                </a:solidFill>
                <a:latin typeface="Arial" panose="020B0604020202020204" pitchFamily="34" charset="0"/>
                <a:cs typeface="Arial" panose="020B0604020202020204" pitchFamily="34" charset="0"/>
              </a:defRPr>
            </a:lvl2pPr>
            <a:lvl3pPr marL="1200150" indent="-285750">
              <a:spcBef>
                <a:spcPts val="0"/>
              </a:spcBef>
              <a:spcAft>
                <a:spcPts val="600"/>
              </a:spcAft>
              <a:buClr>
                <a:schemeClr val="tx2"/>
              </a:buClr>
              <a:buSzPct val="95000"/>
              <a:buFont typeface="Wingdings" pitchFamily="2" charset="2"/>
              <a:buChar char="§"/>
              <a:defRPr sz="2400">
                <a:solidFill>
                  <a:schemeClr val="accent6"/>
                </a:solidFill>
                <a:latin typeface="Arial" panose="020B0604020202020204" pitchFamily="34" charset="0"/>
                <a:cs typeface="Arial" panose="020B0604020202020204" pitchFamily="34" charset="0"/>
              </a:defRPr>
            </a:lvl3pPr>
            <a:lvl4pPr marL="1657350" indent="-285750">
              <a:buClr>
                <a:schemeClr val="accent6"/>
              </a:buClr>
              <a:buFont typeface="Arial" panose="020B0604020202020204" pitchFamily="34" charset="0"/>
              <a:buChar char="•"/>
              <a:defRPr sz="2600">
                <a:latin typeface="Arial" panose="020B0604020202020204" pitchFamily="34" charset="0"/>
                <a:cs typeface="Arial" panose="020B0604020202020204" pitchFamily="34" charset="0"/>
              </a:defRPr>
            </a:lvl4pPr>
            <a:lvl5pPr marL="1828800"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p:txBody>
      </p:sp>
      <p:sp>
        <p:nvSpPr>
          <p:cNvPr id="33" name="Slide Number Placeholder 3"/>
          <p:cNvSpPr>
            <a:spLocks noGrp="1"/>
          </p:cNvSpPr>
          <p:nvPr>
            <p:ph type="sldNum" sz="quarter" idx="18"/>
          </p:nvPr>
        </p:nvSpPr>
        <p:spPr>
          <a:xfrm>
            <a:off x="10810932" y="6255794"/>
            <a:ext cx="913481" cy="446432"/>
          </a:xfrm>
          <a:prstGeom prst="rect">
            <a:avLst/>
          </a:prstGeom>
        </p:spPr>
        <p:txBody>
          <a:bodyPr lIns="0" tIns="0" rIns="0" bIns="0" anchor="ctr"/>
          <a:lstStyle>
            <a:lvl1pPr algn="r">
              <a:defRPr sz="16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dirty="0"/>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457200" y="1097280"/>
            <a:ext cx="11247120" cy="457200"/>
          </a:xfrm>
          <a:prstGeom prst="rect">
            <a:avLst/>
          </a:prstGeom>
        </p:spPr>
        <p:txBody>
          <a:bodyPr lIns="0" tIns="0" rIns="0" bIns="0" anchor="t" anchorCtr="0"/>
          <a:lstStyle>
            <a:lvl1pPr algn="l">
              <a:defRPr sz="3200" b="1">
                <a:solidFill>
                  <a:schemeClr val="accent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10"/>
          <p:cNvSpPr>
            <a:spLocks noGrp="1"/>
          </p:cNvSpPr>
          <p:nvPr>
            <p:ph type="body" sz="quarter" idx="19" hasCustomPrompt="1"/>
          </p:nvPr>
        </p:nvSpPr>
        <p:spPr>
          <a:xfrm>
            <a:off x="6105236" y="1828799"/>
            <a:ext cx="5599084" cy="3842795"/>
          </a:xfrm>
          <a:prstGeom prst="rect">
            <a:avLst/>
          </a:prstGeom>
        </p:spPr>
        <p:txBody>
          <a:bodyPr>
            <a:noAutofit/>
          </a:bodyPr>
          <a:lstStyle>
            <a:lvl1pPr marL="228600" indent="-228600">
              <a:spcBef>
                <a:spcPts val="0"/>
              </a:spcBef>
              <a:spcAft>
                <a:spcPts val="600"/>
              </a:spcAft>
              <a:buClr>
                <a:schemeClr val="tx2"/>
              </a:buClr>
              <a:buSzPct val="105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742950" indent="-285750">
              <a:spcBef>
                <a:spcPts val="0"/>
              </a:spcBef>
              <a:spcAft>
                <a:spcPts val="600"/>
              </a:spcAft>
              <a:buClr>
                <a:schemeClr val="tx2"/>
              </a:buClr>
              <a:buSzPct val="85000"/>
              <a:buFont typeface="Courier New" panose="02070309020205020404" pitchFamily="49" charset="0"/>
              <a:buChar char="o"/>
              <a:defRPr sz="2400">
                <a:solidFill>
                  <a:schemeClr val="accent6"/>
                </a:solidFill>
                <a:latin typeface="Arial" panose="020B0604020202020204" pitchFamily="34" charset="0"/>
                <a:cs typeface="Arial" panose="020B0604020202020204" pitchFamily="34" charset="0"/>
              </a:defRPr>
            </a:lvl2pPr>
            <a:lvl3pPr marL="1200150" indent="-285750">
              <a:spcBef>
                <a:spcPts val="0"/>
              </a:spcBef>
              <a:spcAft>
                <a:spcPts val="600"/>
              </a:spcAft>
              <a:buClr>
                <a:schemeClr val="tx2"/>
              </a:buClr>
              <a:buSzPct val="95000"/>
              <a:buFont typeface="Wingdings" pitchFamily="2" charset="2"/>
              <a:buChar char="§"/>
              <a:defRPr sz="2400">
                <a:solidFill>
                  <a:schemeClr val="accent6"/>
                </a:solidFill>
                <a:latin typeface="Arial" panose="020B0604020202020204" pitchFamily="34" charset="0"/>
                <a:cs typeface="Arial" panose="020B0604020202020204" pitchFamily="34" charset="0"/>
              </a:defRPr>
            </a:lvl3pPr>
            <a:lvl4pPr marL="1657350" indent="-285750">
              <a:buClr>
                <a:schemeClr val="accent6"/>
              </a:buClr>
              <a:buFont typeface="Arial" panose="020B0604020202020204" pitchFamily="34" charset="0"/>
              <a:buChar char="•"/>
              <a:defRPr sz="2600">
                <a:latin typeface="Arial" panose="020B0604020202020204" pitchFamily="34" charset="0"/>
                <a:cs typeface="Arial" panose="020B0604020202020204" pitchFamily="34" charset="0"/>
              </a:defRPr>
            </a:lvl4pPr>
            <a:lvl5pPr marL="1828800"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9856788" y="5671594"/>
            <a:ext cx="2157412" cy="6762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25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8763B0-E511-3DC4-9159-089D0DFF8490}"/>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015155" y="1639958"/>
            <a:ext cx="6220101" cy="1785812"/>
          </a:xfrm>
          <a:prstGeom prst="rect">
            <a:avLst/>
          </a:prstGeom>
        </p:spPr>
        <p:txBody>
          <a:bodyPr anchor="b"/>
          <a:lstStyle>
            <a:lvl1pPr algn="ctr">
              <a:defRPr sz="4400" b="1">
                <a:latin typeface="Arial" panose="020B0604020202020204" pitchFamily="34" charset="0"/>
                <a:cs typeface="Arial" panose="020B0604020202020204" pitchFamily="34" charset="0"/>
              </a:defRPr>
            </a:lvl1pPr>
          </a:lstStyle>
          <a:p>
            <a:r>
              <a:rPr lang="en-US" dirty="0"/>
              <a:t>Insert title here</a:t>
            </a:r>
          </a:p>
        </p:txBody>
      </p:sp>
      <p:sp>
        <p:nvSpPr>
          <p:cNvPr id="3" name="Picture Placeholder 2">
            <a:extLst>
              <a:ext uri="{FF2B5EF4-FFF2-40B4-BE49-F238E27FC236}">
                <a16:creationId xmlns:a16="http://schemas.microsoft.com/office/drawing/2014/main" id="{CE06772D-5E4A-1CC2-C59E-A6ADC898EDAF}"/>
              </a:ext>
            </a:extLst>
          </p:cNvPr>
          <p:cNvSpPr>
            <a:spLocks noGrp="1"/>
          </p:cNvSpPr>
          <p:nvPr>
            <p:ph type="pic" sz="quarter" idx="10"/>
          </p:nvPr>
        </p:nvSpPr>
        <p:spPr>
          <a:xfrm>
            <a:off x="0" y="0"/>
            <a:ext cx="4059936" cy="6729984"/>
          </a:xfrm>
          <a:prstGeom prst="rect">
            <a:avLst/>
          </a:prstGeom>
          <a:solidFill>
            <a:schemeClr val="bg1">
              <a:lumMod val="20000"/>
              <a:lumOff val="80000"/>
            </a:schemeClr>
          </a:solidFill>
          <a:ln>
            <a:noFill/>
          </a:ln>
        </p:spPr>
        <p:txBody>
          <a:bodyPr/>
          <a:lstStyle/>
          <a:p>
            <a:endParaRPr lang="en-US" dirty="0"/>
          </a:p>
        </p:txBody>
      </p:sp>
      <p:sp>
        <p:nvSpPr>
          <p:cNvPr id="6" name="Rectangle 5">
            <a:extLst>
              <a:ext uri="{FF2B5EF4-FFF2-40B4-BE49-F238E27FC236}">
                <a16:creationId xmlns:a16="http://schemas.microsoft.com/office/drawing/2014/main" id="{70E6E7D9-36CE-F080-FC82-F9C1B45AE2DA}"/>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7C6EBD7-3F1A-DD62-3420-AA11EB8E9EE7}"/>
              </a:ext>
            </a:extLst>
          </p:cNvPr>
          <p:cNvSpPr>
            <a:spLocks noGrp="1"/>
          </p:cNvSpPr>
          <p:nvPr>
            <p:ph type="body" sz="quarter" idx="11" hasCustomPrompt="1"/>
          </p:nvPr>
        </p:nvSpPr>
        <p:spPr>
          <a:xfrm>
            <a:off x="5022016" y="3618610"/>
            <a:ext cx="6220100" cy="1262062"/>
          </a:xfrm>
          <a:prstGeom prst="rect">
            <a:avLst/>
          </a:prstGeom>
        </p:spPr>
        <p:txBody>
          <a:bodyPr/>
          <a:lstStyle>
            <a:lvl1pPr marL="0" indent="0" algn="ctr">
              <a:buNone/>
              <a:defRPr b="0" i="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subtitle here</a:t>
            </a:r>
          </a:p>
        </p:txBody>
      </p:sp>
      <p:pic>
        <p:nvPicPr>
          <p:cNvPr id="12" name="Picture 11" descr="Pacific Southwest Rural Opioid Technical Assistance Regional Center (ROTA-R) logo">
            <a:extLst>
              <a:ext uri="{FF2B5EF4-FFF2-40B4-BE49-F238E27FC236}">
                <a16:creationId xmlns:a16="http://schemas.microsoft.com/office/drawing/2014/main" id="{9AC2B4E2-6F8A-0B8B-0188-A86AE81BAF2A}"/>
              </a:ext>
            </a:extLst>
          </p:cNvPr>
          <p:cNvPicPr>
            <a:picLocks noChangeAspect="1"/>
          </p:cNvPicPr>
          <p:nvPr userDrawn="1"/>
        </p:nvPicPr>
        <p:blipFill>
          <a:blip r:embed="rId2"/>
          <a:stretch>
            <a:fillRect/>
          </a:stretch>
        </p:blipFill>
        <p:spPr>
          <a:xfrm>
            <a:off x="6080760" y="6099048"/>
            <a:ext cx="1536700" cy="508000"/>
          </a:xfrm>
          <a:prstGeom prst="rect">
            <a:avLst/>
          </a:prstGeom>
        </p:spPr>
      </p:pic>
      <p:pic>
        <p:nvPicPr>
          <p:cNvPr id="13" name="Picture 12" descr="SAMHSA logo">
            <a:extLst>
              <a:ext uri="{FF2B5EF4-FFF2-40B4-BE49-F238E27FC236}">
                <a16:creationId xmlns:a16="http://schemas.microsoft.com/office/drawing/2014/main" id="{E7E76A39-3B75-A150-2566-2EB5B075E1EE}"/>
              </a:ext>
            </a:extLst>
          </p:cNvPr>
          <p:cNvPicPr>
            <a:picLocks noChangeAspect="1"/>
          </p:cNvPicPr>
          <p:nvPr userDrawn="1"/>
        </p:nvPicPr>
        <p:blipFill>
          <a:blip r:embed="rId3"/>
          <a:stretch>
            <a:fillRect/>
          </a:stretch>
        </p:blipFill>
        <p:spPr>
          <a:xfrm>
            <a:off x="7863840" y="6135624"/>
            <a:ext cx="1625600" cy="419100"/>
          </a:xfrm>
          <a:prstGeom prst="rect">
            <a:avLst/>
          </a:prstGeom>
        </p:spPr>
      </p:pic>
      <p:pic>
        <p:nvPicPr>
          <p:cNvPr id="14" name="Picture 13" descr="University of Nevada, Reno Block-N">
            <a:extLst>
              <a:ext uri="{FF2B5EF4-FFF2-40B4-BE49-F238E27FC236}">
                <a16:creationId xmlns:a16="http://schemas.microsoft.com/office/drawing/2014/main" id="{F7C6F80E-6FF0-D525-161A-CBF8062F404A}"/>
              </a:ext>
            </a:extLst>
          </p:cNvPr>
          <p:cNvPicPr>
            <a:picLocks noChangeAspect="1"/>
          </p:cNvPicPr>
          <p:nvPr userDrawn="1"/>
        </p:nvPicPr>
        <p:blipFill>
          <a:blip r:embed="rId4"/>
          <a:stretch>
            <a:fillRect/>
          </a:stretch>
        </p:blipFill>
        <p:spPr>
          <a:xfrm>
            <a:off x="9747504" y="6135624"/>
            <a:ext cx="419100" cy="419100"/>
          </a:xfrm>
          <a:prstGeom prst="rect">
            <a:avLst/>
          </a:prstGeom>
        </p:spPr>
      </p:pic>
      <p:pic>
        <p:nvPicPr>
          <p:cNvPr id="7" name="Picture 6" descr="An icon of a bike">
            <a:extLst>
              <a:ext uri="{FF2B5EF4-FFF2-40B4-BE49-F238E27FC236}">
                <a16:creationId xmlns:a16="http://schemas.microsoft.com/office/drawing/2014/main" id="{BE7F2A72-D211-D539-2591-E2FF0A2E718E}"/>
              </a:ext>
            </a:extLst>
          </p:cNvPr>
          <p:cNvPicPr>
            <a:picLocks noChangeAspect="1"/>
          </p:cNvPicPr>
          <p:nvPr userDrawn="1"/>
        </p:nvPicPr>
        <p:blipFill>
          <a:blip r:embed="rId5"/>
          <a:stretch>
            <a:fillRect/>
          </a:stretch>
        </p:blipFill>
        <p:spPr>
          <a:xfrm>
            <a:off x="7671816" y="457200"/>
            <a:ext cx="914400" cy="9144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8257031" y="377952"/>
            <a:ext cx="3556000" cy="6096000"/>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1179575" y="715961"/>
            <a:ext cx="6693407"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1179576"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C93F0423-E38B-74A0-CC12-3B29320AA122}"/>
              </a:ext>
            </a:extLst>
          </p:cNvPr>
          <p:cNvSpPr/>
          <p:nvPr userDrawn="1"/>
        </p:nvSpPr>
        <p:spPr>
          <a:xfrm rot="5400000">
            <a:off x="8129017"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58073477-9E10-E395-1E00-C4B0FF8EA7AA}"/>
              </a:ext>
            </a:extLst>
          </p:cNvPr>
          <p:cNvSpPr/>
          <p:nvPr userDrawn="1"/>
        </p:nvSpPr>
        <p:spPr>
          <a:xfrm rot="16200000">
            <a:off x="10991088" y="565099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92B24DF-51C6-07A5-D63D-6D4646ECDC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502920"/>
            <a:ext cx="914400" cy="914400"/>
          </a:xfrm>
          <a:prstGeom prst="rect">
            <a:avLst/>
          </a:prstGeom>
        </p:spPr>
      </p:pic>
    </p:spTree>
    <p:extLst>
      <p:ext uri="{BB962C8B-B14F-4D97-AF65-F5344CB8AC3E}">
        <p14:creationId xmlns:p14="http://schemas.microsoft.com/office/powerpoint/2010/main" val="172072613"/>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1524000" y="1691640"/>
            <a:ext cx="9144000" cy="3276600"/>
          </a:xfrm>
          <a:prstGeom prst="rect">
            <a:avLst/>
          </a:prstGeom>
        </p:spPr>
        <p:txBody>
          <a:bodyPr/>
          <a:lstStyle>
            <a:lvl1pPr marL="0" indent="0" algn="ctr">
              <a:lnSpc>
                <a:spcPct val="100000"/>
              </a:lnSpc>
              <a:buNone/>
              <a:defRPr sz="18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8294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847663"/>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5" name="Picture Placeholder 16">
            <a:extLst>
              <a:ext uri="{FF2B5EF4-FFF2-40B4-BE49-F238E27FC236}">
                <a16:creationId xmlns:a16="http://schemas.microsoft.com/office/drawing/2014/main" id="{437B1982-DD7E-75CC-63B5-714B83AA441F}"/>
              </a:ext>
            </a:extLst>
          </p:cNvPr>
          <p:cNvSpPr>
            <a:spLocks noGrp="1"/>
          </p:cNvSpPr>
          <p:nvPr>
            <p:ph type="pic" sz="quarter" idx="12"/>
          </p:nvPr>
        </p:nvSpPr>
        <p:spPr>
          <a:xfrm>
            <a:off x="0" y="0"/>
            <a:ext cx="12188952" cy="6729984"/>
          </a:xfrm>
          <a:prstGeom prst="rect">
            <a:avLst/>
          </a:prstGeom>
          <a:solidFill>
            <a:schemeClr val="bg1">
              <a:lumMod val="20000"/>
              <a:lumOff val="80000"/>
            </a:schemeClr>
          </a:solidFill>
        </p:spPr>
        <p:txBody>
          <a:bodyPr/>
          <a:lstStyle/>
          <a:p>
            <a:endParaRPr lang="en-US" dirty="0"/>
          </a:p>
        </p:txBody>
      </p:sp>
      <p:pic>
        <p:nvPicPr>
          <p:cNvPr id="4" name="Picture 3">
            <a:extLst>
              <a:ext uri="{FF2B5EF4-FFF2-40B4-BE49-F238E27FC236}">
                <a16:creationId xmlns:a16="http://schemas.microsoft.com/office/drawing/2014/main" id="{49F066A5-C4FD-3286-6113-0B70C14D01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5199382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6473952" y="512064"/>
            <a:ext cx="5202936" cy="5843016"/>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256032" y="715961"/>
            <a:ext cx="5715000"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256031" y="1691640"/>
            <a:ext cx="5715000"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256032"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257577"/>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85C6F645-7911-C0E4-2E06-8F4E12A8B74C}"/>
              </a:ext>
            </a:extLst>
          </p:cNvPr>
          <p:cNvSpPr>
            <a:spLocks noGrp="1"/>
          </p:cNvSpPr>
          <p:nvPr>
            <p:ph type="pic" sz="quarter" idx="12"/>
          </p:nvPr>
        </p:nvSpPr>
        <p:spPr>
          <a:xfrm>
            <a:off x="384048" y="384048"/>
            <a:ext cx="3557016" cy="2980944"/>
          </a:xfrm>
          <a:prstGeom prst="rect">
            <a:avLst/>
          </a:prstGeom>
          <a:solidFill>
            <a:schemeClr val="bg1">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4315968" y="715961"/>
            <a:ext cx="7626096" cy="544895"/>
          </a:xfrm>
          <a:prstGeom prst="rect">
            <a:avLst/>
          </a:prstGeom>
        </p:spPr>
        <p:txBody>
          <a:bodyPr lIns="0" rIns="0" anchor="t">
            <a:noAutofit/>
          </a:bodyPr>
          <a:lstStyle>
            <a:lvl1pP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4325112" y="1691640"/>
            <a:ext cx="7616952" cy="3276600"/>
          </a:xfrm>
          <a:prstGeom prst="rect">
            <a:avLst/>
          </a:prstGeom>
        </p:spPr>
        <p:txBody>
          <a:bodyPr/>
          <a:lstStyle>
            <a:lvl1pPr marL="0" indent="0">
              <a:lnSpc>
                <a:spcPct val="100000"/>
              </a:lnSpc>
              <a:buClr>
                <a:schemeClr val="accent1"/>
              </a:buClr>
              <a:buNone/>
              <a:defRPr sz="1800" b="1">
                <a:solidFill>
                  <a:schemeClr val="bg1"/>
                </a:solidFill>
                <a:latin typeface="Arial" panose="020B0604020202020204" pitchFamily="34" charset="0"/>
                <a:cs typeface="Arial" panose="020B0604020202020204" pitchFamily="34" charset="0"/>
              </a:defRPr>
            </a:lvl1pPr>
            <a:lvl2pPr marL="228600">
              <a:lnSpc>
                <a:spcPct val="100000"/>
              </a:lnSpc>
              <a:spcBef>
                <a:spcPts val="1000"/>
              </a:spcBef>
              <a:buClr>
                <a:schemeClr val="accent1"/>
              </a:buClr>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a:p>
            <a:pPr lvl="1"/>
            <a:r>
              <a:rPr lang="en-US" dirty="0"/>
              <a:t>Insert content here</a:t>
            </a:r>
          </a:p>
        </p:txBody>
      </p:sp>
      <p:sp>
        <p:nvSpPr>
          <p:cNvPr id="9" name="Rectangle 8">
            <a:extLst>
              <a:ext uri="{FF2B5EF4-FFF2-40B4-BE49-F238E27FC236}">
                <a16:creationId xmlns:a16="http://schemas.microsoft.com/office/drawing/2014/main" id="{C1A6A5F1-3589-2588-CF39-AEE051A64DC9}"/>
              </a:ext>
              <a:ext uri="{C183D7F6-B498-43B3-948B-1728B52AA6E4}">
                <adec:decorative xmlns:adec="http://schemas.microsoft.com/office/drawing/2017/decorative" val="1"/>
              </a:ext>
            </a:extLst>
          </p:cNvPr>
          <p:cNvSpPr/>
          <p:nvPr userDrawn="1"/>
        </p:nvSpPr>
        <p:spPr>
          <a:xfrm>
            <a:off x="4325113"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007895-E7E8-0084-56E3-CFF36D73A966}"/>
              </a:ext>
              <a:ext uri="{C183D7F6-B498-43B3-948B-1728B52AA6E4}">
                <adec:decorative xmlns:adec="http://schemas.microsoft.com/office/drawing/2017/decorative" val="1"/>
              </a:ext>
            </a:extLst>
          </p:cNvPr>
          <p:cNvSpPr/>
          <p:nvPr userDrawn="1"/>
        </p:nvSpPr>
        <p:spPr>
          <a:xfrm>
            <a:off x="0" y="5522976"/>
            <a:ext cx="5015155" cy="1207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6">
            <a:extLst>
              <a:ext uri="{FF2B5EF4-FFF2-40B4-BE49-F238E27FC236}">
                <a16:creationId xmlns:a16="http://schemas.microsoft.com/office/drawing/2014/main" id="{05C86F5C-3F29-2B8A-76C8-1AAA689C4644}"/>
              </a:ext>
            </a:extLst>
          </p:cNvPr>
          <p:cNvSpPr>
            <a:spLocks noGrp="1"/>
          </p:cNvSpPr>
          <p:nvPr>
            <p:ph type="pic" sz="quarter" idx="13"/>
          </p:nvPr>
        </p:nvSpPr>
        <p:spPr>
          <a:xfrm>
            <a:off x="384048" y="3493008"/>
            <a:ext cx="3557016" cy="2980944"/>
          </a:xfrm>
          <a:prstGeom prst="rect">
            <a:avLst/>
          </a:prstGeom>
          <a:solidFill>
            <a:schemeClr val="bg1">
              <a:lumMod val="20000"/>
              <a:lumOff val="80000"/>
            </a:schemeClr>
          </a:solidFill>
        </p:spPr>
        <p:txBody>
          <a:bodyPr/>
          <a:lstStyle/>
          <a:p>
            <a:endParaRPr lang="en-US" dirty="0"/>
          </a:p>
        </p:txBody>
      </p:sp>
      <p:sp>
        <p:nvSpPr>
          <p:cNvPr id="8" name="Right Triangle 7">
            <a:extLst>
              <a:ext uri="{FF2B5EF4-FFF2-40B4-BE49-F238E27FC236}">
                <a16:creationId xmlns:a16="http://schemas.microsoft.com/office/drawing/2014/main" id="{6A4F883E-54AF-604E-8436-650BF37DAC76}"/>
              </a:ext>
            </a:extLst>
          </p:cNvPr>
          <p:cNvSpPr/>
          <p:nvPr userDrawn="1"/>
        </p:nvSpPr>
        <p:spPr>
          <a:xfrm rot="10800000">
            <a:off x="3118106" y="256033"/>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CBFBC5D2-30C8-2D6A-DA68-B17A5E37BCCD}"/>
              </a:ext>
            </a:extLst>
          </p:cNvPr>
          <p:cNvSpPr/>
          <p:nvPr userDrawn="1"/>
        </p:nvSpPr>
        <p:spPr>
          <a:xfrm>
            <a:off x="256032" y="5650992"/>
            <a:ext cx="952499" cy="952499"/>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007961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1691640"/>
            <a:ext cx="5715000" cy="3276600"/>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6" name="Picture 5">
            <a:extLst>
              <a:ext uri="{FF2B5EF4-FFF2-40B4-BE49-F238E27FC236}">
                <a16:creationId xmlns:a16="http://schemas.microsoft.com/office/drawing/2014/main" id="{9AC03C6D-5431-C15D-2FD3-B22954679E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872" y="118872"/>
            <a:ext cx="914400" cy="914400"/>
          </a:xfrm>
          <a:prstGeom prst="rect">
            <a:avLst/>
          </a:prstGeom>
        </p:spPr>
      </p:pic>
    </p:spTree>
    <p:extLst>
      <p:ext uri="{BB962C8B-B14F-4D97-AF65-F5344CB8AC3E}">
        <p14:creationId xmlns:p14="http://schemas.microsoft.com/office/powerpoint/2010/main" val="1926359792"/>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s w/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B826-C5C8-9FDF-3A47-E3503BA01578}"/>
              </a:ext>
            </a:extLst>
          </p:cNvPr>
          <p:cNvSpPr>
            <a:spLocks noGrp="1"/>
          </p:cNvSpPr>
          <p:nvPr>
            <p:ph type="title" hasCustomPrompt="1"/>
          </p:nvPr>
        </p:nvSpPr>
        <p:spPr>
          <a:xfrm>
            <a:off x="2749297" y="715961"/>
            <a:ext cx="6693407" cy="544895"/>
          </a:xfrm>
          <a:prstGeom prst="rect">
            <a:avLst/>
          </a:prstGeom>
        </p:spPr>
        <p:txBody>
          <a:bodyPr lIns="0" rIns="0" anchor="t">
            <a:noAutofit/>
          </a:bodyPr>
          <a:lstStyle>
            <a:lvl1pPr algn="ctr">
              <a:spcBef>
                <a:spcPts val="1000"/>
              </a:spcBef>
              <a:defRPr sz="3600" b="1">
                <a:solidFill>
                  <a:schemeClr val="accent6"/>
                </a:solidFill>
                <a:latin typeface="Arial" panose="020B0604020202020204" pitchFamily="34" charset="0"/>
                <a:cs typeface="Arial" panose="020B0604020202020204" pitchFamily="34" charset="0"/>
              </a:defRPr>
            </a:lvl1pPr>
          </a:lstStyle>
          <a:p>
            <a:r>
              <a:rPr lang="en-US" dirty="0"/>
              <a:t>Insert title here</a:t>
            </a:r>
          </a:p>
        </p:txBody>
      </p:sp>
      <p:sp>
        <p:nvSpPr>
          <p:cNvPr id="3" name="Text Placeholder 15">
            <a:extLst>
              <a:ext uri="{FF2B5EF4-FFF2-40B4-BE49-F238E27FC236}">
                <a16:creationId xmlns:a16="http://schemas.microsoft.com/office/drawing/2014/main" id="{F9748444-813C-F400-6AEC-05E1E458D932}"/>
              </a:ext>
            </a:extLst>
          </p:cNvPr>
          <p:cNvSpPr>
            <a:spLocks noGrp="1"/>
          </p:cNvSpPr>
          <p:nvPr>
            <p:ph type="body" sz="quarter" idx="11" hasCustomPrompt="1"/>
          </p:nvPr>
        </p:nvSpPr>
        <p:spPr>
          <a:xfrm>
            <a:off x="256032"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Rectangle 3">
            <a:extLst>
              <a:ext uri="{FF2B5EF4-FFF2-40B4-BE49-F238E27FC236}">
                <a16:creationId xmlns:a16="http://schemas.microsoft.com/office/drawing/2014/main" id="{11C0EA19-408F-46AC-3651-AA1A884DDC9A}"/>
              </a:ext>
              <a:ext uri="{C183D7F6-B498-43B3-948B-1728B52AA6E4}">
                <adec:decorative xmlns:adec="http://schemas.microsoft.com/office/drawing/2017/decorative" val="1"/>
              </a:ext>
            </a:extLst>
          </p:cNvPr>
          <p:cNvSpPr/>
          <p:nvPr userDrawn="1"/>
        </p:nvSpPr>
        <p:spPr>
          <a:xfrm>
            <a:off x="5716524" y="1380744"/>
            <a:ext cx="758952" cy="6400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5">
            <a:extLst>
              <a:ext uri="{FF2B5EF4-FFF2-40B4-BE49-F238E27FC236}">
                <a16:creationId xmlns:a16="http://schemas.microsoft.com/office/drawing/2014/main" id="{36BB9F15-A293-9C44-0B35-9F332AFBC67D}"/>
              </a:ext>
            </a:extLst>
          </p:cNvPr>
          <p:cNvSpPr>
            <a:spLocks noGrp="1"/>
          </p:cNvSpPr>
          <p:nvPr>
            <p:ph type="body" sz="quarter" idx="12" hasCustomPrompt="1"/>
          </p:nvPr>
        </p:nvSpPr>
        <p:spPr>
          <a:xfrm>
            <a:off x="6217920" y="2313432"/>
            <a:ext cx="5715000" cy="2654808"/>
          </a:xfrm>
          <a:prstGeom prst="rect">
            <a:avLst/>
          </a:prstGeom>
        </p:spPr>
        <p:txBody>
          <a:bodyPr/>
          <a:lstStyle>
            <a:lvl1pPr marL="0" indent="0" algn="l">
              <a:lnSpc>
                <a:spcPct val="100000"/>
              </a:lnSpc>
              <a:buNone/>
              <a:defRPr sz="1400" b="0">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15">
            <a:extLst>
              <a:ext uri="{FF2B5EF4-FFF2-40B4-BE49-F238E27FC236}">
                <a16:creationId xmlns:a16="http://schemas.microsoft.com/office/drawing/2014/main" id="{FFE35809-5C15-88B2-B83A-6B64F62468AC}"/>
              </a:ext>
            </a:extLst>
          </p:cNvPr>
          <p:cNvSpPr>
            <a:spLocks noGrp="1"/>
          </p:cNvSpPr>
          <p:nvPr>
            <p:ph type="body" sz="quarter" idx="13" hasCustomPrompt="1"/>
          </p:nvPr>
        </p:nvSpPr>
        <p:spPr>
          <a:xfrm>
            <a:off x="256032"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
        <p:nvSpPr>
          <p:cNvPr id="9" name="Text Placeholder 15">
            <a:extLst>
              <a:ext uri="{FF2B5EF4-FFF2-40B4-BE49-F238E27FC236}">
                <a16:creationId xmlns:a16="http://schemas.microsoft.com/office/drawing/2014/main" id="{443DB4B5-E155-187A-DFF3-CBA77C87CA70}"/>
              </a:ext>
            </a:extLst>
          </p:cNvPr>
          <p:cNvSpPr>
            <a:spLocks noGrp="1"/>
          </p:cNvSpPr>
          <p:nvPr>
            <p:ph type="body" sz="quarter" idx="14" hasCustomPrompt="1"/>
          </p:nvPr>
        </p:nvSpPr>
        <p:spPr>
          <a:xfrm>
            <a:off x="6227064" y="1691640"/>
            <a:ext cx="5715000" cy="373888"/>
          </a:xfrm>
          <a:prstGeom prst="rect">
            <a:avLst/>
          </a:prstGeom>
        </p:spPr>
        <p:txBody>
          <a:bodyPr/>
          <a:lstStyle>
            <a:lvl1pPr marL="0" indent="0" algn="l">
              <a:lnSpc>
                <a:spcPct val="100000"/>
              </a:lnSpc>
              <a:buNone/>
              <a:defRPr sz="1800" b="0" i="1">
                <a:solidFill>
                  <a:schemeClr val="bg1"/>
                </a:solidFill>
                <a:latin typeface="Arial" panose="020B0604020202020204" pitchFamily="34" charset="0"/>
                <a:cs typeface="Arial" panose="020B0604020202020204" pitchFamily="34" charset="0"/>
              </a:defRPr>
            </a:lvl1pPr>
            <a:lvl2pPr marL="228600" algn="ctr">
              <a:lnSpc>
                <a:spcPct val="100000"/>
              </a:lnSpc>
              <a:spcBef>
                <a:spcPts val="1000"/>
              </a:spcBef>
              <a:defRPr sz="1800">
                <a:solidFill>
                  <a:schemeClr val="bg1"/>
                </a:solidFill>
                <a:latin typeface="Arial" panose="020B0604020202020204" pitchFamily="34" charset="0"/>
                <a:cs typeface="Arial" panose="020B0604020202020204" pitchFamily="34" charset="0"/>
              </a:defRPr>
            </a:lvl2pPr>
          </a:lstStyle>
          <a:p>
            <a:pPr lvl="0"/>
            <a:r>
              <a:rPr lang="en-US" dirty="0"/>
              <a:t>Insert Subtitle Here</a:t>
            </a:r>
          </a:p>
        </p:txBody>
      </p:sp>
    </p:spTree>
    <p:extLst>
      <p:ext uri="{BB962C8B-B14F-4D97-AF65-F5344CB8AC3E}">
        <p14:creationId xmlns:p14="http://schemas.microsoft.com/office/powerpoint/2010/main" val="261290934"/>
      </p:ext>
    </p:extLst>
  </p:cSld>
  <p:clrMapOvr>
    <a:masterClrMapping/>
  </p:clrMapOvr>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8A5A94-C5A7-982B-C654-64D74512E75C}"/>
              </a:ext>
              <a:ext uri="{C183D7F6-B498-43B3-948B-1728B52AA6E4}">
                <adec:decorative xmlns:adec="http://schemas.microsoft.com/office/drawing/2017/decorative" val="1"/>
              </a:ext>
            </a:extLst>
          </p:cNvPr>
          <p:cNvSpPr/>
          <p:nvPr userDrawn="1"/>
        </p:nvSpPr>
        <p:spPr>
          <a:xfrm>
            <a:off x="1524" y="6729984"/>
            <a:ext cx="12188952" cy="12801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cific Southwest Rural Opioid Technical Assistance Regional Center (ROTA-R) logo">
            <a:extLst>
              <a:ext uri="{FF2B5EF4-FFF2-40B4-BE49-F238E27FC236}">
                <a16:creationId xmlns:a16="http://schemas.microsoft.com/office/drawing/2014/main" id="{49AFF9D1-19B8-D531-26B7-5E8F3D398AED}"/>
              </a:ext>
            </a:extLst>
          </p:cNvPr>
          <p:cNvPicPr>
            <a:picLocks noChangeAspect="1"/>
          </p:cNvPicPr>
          <p:nvPr userDrawn="1"/>
        </p:nvPicPr>
        <p:blipFill>
          <a:blip r:embed="rId14"/>
          <a:stretch>
            <a:fillRect/>
          </a:stretch>
        </p:blipFill>
        <p:spPr>
          <a:xfrm>
            <a:off x="256032" y="6099048"/>
            <a:ext cx="1536700" cy="508000"/>
          </a:xfrm>
          <a:prstGeom prst="rect">
            <a:avLst/>
          </a:prstGeom>
        </p:spPr>
      </p:pic>
      <p:pic>
        <p:nvPicPr>
          <p:cNvPr id="4" name="Picture 3" descr="SAMHSA logo">
            <a:extLst>
              <a:ext uri="{FF2B5EF4-FFF2-40B4-BE49-F238E27FC236}">
                <a16:creationId xmlns:a16="http://schemas.microsoft.com/office/drawing/2014/main" id="{0A9A0998-7941-D2F7-1378-AADFE06EE493}"/>
              </a:ext>
            </a:extLst>
          </p:cNvPr>
          <p:cNvPicPr>
            <a:picLocks noChangeAspect="1"/>
          </p:cNvPicPr>
          <p:nvPr userDrawn="1"/>
        </p:nvPicPr>
        <p:blipFill>
          <a:blip r:embed="rId15"/>
          <a:stretch>
            <a:fillRect/>
          </a:stretch>
        </p:blipFill>
        <p:spPr>
          <a:xfrm>
            <a:off x="2039112" y="6135624"/>
            <a:ext cx="1625600" cy="419100"/>
          </a:xfrm>
          <a:prstGeom prst="rect">
            <a:avLst/>
          </a:prstGeom>
        </p:spPr>
      </p:pic>
      <p:pic>
        <p:nvPicPr>
          <p:cNvPr id="5" name="Picture 4" descr="University of Nevada, Reno Block-N">
            <a:extLst>
              <a:ext uri="{FF2B5EF4-FFF2-40B4-BE49-F238E27FC236}">
                <a16:creationId xmlns:a16="http://schemas.microsoft.com/office/drawing/2014/main" id="{27BF559B-1285-2604-DBF7-507CB0D20814}"/>
              </a:ext>
            </a:extLst>
          </p:cNvPr>
          <p:cNvPicPr>
            <a:picLocks noChangeAspect="1"/>
          </p:cNvPicPr>
          <p:nvPr userDrawn="1"/>
        </p:nvPicPr>
        <p:blipFill>
          <a:blip r:embed="rId16"/>
          <a:stretch>
            <a:fillRect/>
          </a:stretch>
        </p:blipFill>
        <p:spPr>
          <a:xfrm>
            <a:off x="3922776" y="6135624"/>
            <a:ext cx="419100" cy="419100"/>
          </a:xfrm>
          <a:prstGeom prst="rect">
            <a:avLst/>
          </a:prstGeom>
        </p:spPr>
      </p:pic>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716" r:id="rId1"/>
    <p:sldLayoutId id="2147483689" r:id="rId2"/>
    <p:sldLayoutId id="2147483699" r:id="rId3"/>
    <p:sldLayoutId id="2147483700" r:id="rId4"/>
    <p:sldLayoutId id="2147483709" r:id="rId5"/>
    <p:sldLayoutId id="2147483710" r:id="rId6"/>
    <p:sldLayoutId id="2147483711" r:id="rId7"/>
    <p:sldLayoutId id="2147483712" r:id="rId8"/>
    <p:sldLayoutId id="2147483713" r:id="rId9"/>
    <p:sldLayoutId id="2147483714" r:id="rId10"/>
    <p:sldLayoutId id="2147483717" r:id="rId11"/>
    <p:sldLayoutId id="2147483718"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1.xml"/><Relationship Id="rId7" Type="http://schemas.openxmlformats.org/officeDocument/2006/relationships/image" Target="../media/image10.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hyperlink" Target="https://health.gov/sites/default/files/2019-09/Physical_Activity_Guidelines_2nd_edition.pdf" TargetMode="Externa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www.acsm.org/education-resources/trending-topics-resources/physical-activity-guidelines" TargetMode="Externa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8.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8.jp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FA25-0D68-B3F9-EA8D-3D6820FC7658}"/>
              </a:ext>
            </a:extLst>
          </p:cNvPr>
          <p:cNvSpPr>
            <a:spLocks noGrp="1"/>
          </p:cNvSpPr>
          <p:nvPr>
            <p:ph type="title"/>
          </p:nvPr>
        </p:nvSpPr>
        <p:spPr/>
        <p:txBody>
          <a:bodyPr/>
          <a:lstStyle/>
          <a:p>
            <a:r>
              <a:rPr lang="en-US" sz="3400" dirty="0"/>
              <a:t>Exercise and Movement in People with Substance Use Disorders</a:t>
            </a:r>
            <a:br>
              <a:rPr lang="en-US" sz="3400" dirty="0"/>
            </a:br>
            <a:r>
              <a:rPr lang="en-US" sz="2000" dirty="0"/>
              <a:t>Rural Opioid Technical Assistance Course</a:t>
            </a:r>
            <a:br>
              <a:rPr lang="en-US" sz="2000" dirty="0"/>
            </a:br>
            <a:r>
              <a:rPr lang="en-US" sz="2000" dirty="0"/>
              <a:t>Pacific Southwest Region</a:t>
            </a:r>
            <a:endParaRPr lang="en-US" sz="3400" dirty="0"/>
          </a:p>
        </p:txBody>
      </p:sp>
      <p:sp>
        <p:nvSpPr>
          <p:cNvPr id="4" name="Text Placeholder 3">
            <a:extLst>
              <a:ext uri="{FF2B5EF4-FFF2-40B4-BE49-F238E27FC236}">
                <a16:creationId xmlns:a16="http://schemas.microsoft.com/office/drawing/2014/main" id="{FDF48712-D31E-C89E-FE25-4891FB058BFC}"/>
              </a:ext>
            </a:extLst>
          </p:cNvPr>
          <p:cNvSpPr>
            <a:spLocks noGrp="1"/>
          </p:cNvSpPr>
          <p:nvPr>
            <p:ph type="body" sz="quarter" idx="11"/>
          </p:nvPr>
        </p:nvSpPr>
        <p:spPr/>
        <p:txBody>
          <a:bodyPr/>
          <a:lstStyle/>
          <a:p>
            <a:r>
              <a:rPr lang="en-US" b="1" i="0" dirty="0"/>
              <a:t>Nora L. Nock, PhD, PE, FSBM   </a:t>
            </a:r>
          </a:p>
          <a:p>
            <a:r>
              <a:rPr lang="en-US" sz="1200" dirty="0"/>
              <a:t>Professor</a:t>
            </a:r>
          </a:p>
          <a:p>
            <a:r>
              <a:rPr lang="en-US" sz="1200" dirty="0"/>
              <a:t>Department of Population &amp; Quantitative Health Sciences</a:t>
            </a:r>
          </a:p>
          <a:p>
            <a:r>
              <a:rPr lang="en-US" sz="1200" dirty="0"/>
              <a:t>Case Western Reserve University </a:t>
            </a:r>
          </a:p>
        </p:txBody>
      </p:sp>
      <p:pic>
        <p:nvPicPr>
          <p:cNvPr id="8" name="Picture 7" descr="Case Western Reserve University logo">
            <a:extLst>
              <a:ext uri="{FF2B5EF4-FFF2-40B4-BE49-F238E27FC236}">
                <a16:creationId xmlns:a16="http://schemas.microsoft.com/office/drawing/2014/main" id="{27A3BC49-7D2A-34ED-27D1-3D7884F49A8F}"/>
              </a:ext>
            </a:extLst>
          </p:cNvPr>
          <p:cNvPicPr>
            <a:picLocks noChangeAspect="1"/>
          </p:cNvPicPr>
          <p:nvPr/>
        </p:nvPicPr>
        <p:blipFill>
          <a:blip r:embed="rId5" cstate="print"/>
          <a:stretch>
            <a:fillRect/>
          </a:stretch>
        </p:blipFill>
        <p:spPr>
          <a:xfrm>
            <a:off x="-1" y="5526157"/>
            <a:ext cx="3597965" cy="1152939"/>
          </a:xfrm>
          <a:prstGeom prst="rect">
            <a:avLst/>
          </a:prstGeom>
        </p:spPr>
      </p:pic>
      <p:pic>
        <p:nvPicPr>
          <p:cNvPr id="11" name="Picture 10">
            <a:extLst>
              <a:ext uri="{FF2B5EF4-FFF2-40B4-BE49-F238E27FC236}">
                <a16:creationId xmlns:a16="http://schemas.microsoft.com/office/drawing/2014/main" id="{11D22D77-3B05-5A41-9A0B-A905BAFB346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08659" y="609274"/>
            <a:ext cx="2061367" cy="2061367"/>
          </a:xfrm>
          <a:prstGeom prst="rect">
            <a:avLst/>
          </a:prstGeom>
        </p:spPr>
      </p:pic>
      <p:pic>
        <p:nvPicPr>
          <p:cNvPr id="1028" name="Picture 4">
            <a:extLst>
              <a:ext uri="{FF2B5EF4-FFF2-40B4-BE49-F238E27FC236}">
                <a16:creationId xmlns:a16="http://schemas.microsoft.com/office/drawing/2014/main" id="{15275F6D-70CA-70BC-5A9D-7D838FBB204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398" y="2026777"/>
            <a:ext cx="2364423" cy="2797985"/>
          </a:xfrm>
          <a:prstGeom prst="rect">
            <a:avLst/>
          </a:prstGeom>
          <a:noFill/>
          <a:extLst>
            <a:ext uri="{909E8E84-426E-40DD-AFC4-6F175D3DCCD1}">
              <a14:hiddenFill xmlns:a14="http://schemas.microsoft.com/office/drawing/2010/main">
                <a:solidFill>
                  <a:srgbClr val="FFFFFF"/>
                </a:solidFill>
              </a14:hiddenFill>
            </a:ext>
          </a:extLst>
        </p:spPr>
      </p:pic>
      <p:pic>
        <p:nvPicPr>
          <p:cNvPr id="3" name="ROTA Exercise SUD Nock Module 3 (1)">
            <a:hlinkClick r:id="" action="ppaction://media"/>
            <a:extLst>
              <a:ext uri="{FF2B5EF4-FFF2-40B4-BE49-F238E27FC236}">
                <a16:creationId xmlns:a16="http://schemas.microsoft.com/office/drawing/2014/main" id="{75FD1C0D-09B1-60FB-3309-52190F15C28A}"/>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end="99992.9591"/>
                </p14:media>
              </p:ext>
            </p:extLst>
          </p:nvPr>
        </p:nvPicPr>
        <p:blipFill rotWithShape="1">
          <a:blip r:embed="rId8"/>
          <a:srcRect t="16667" b="16667"/>
          <a:stretch>
            <a:fillRect/>
          </a:stretch>
        </p:blipFill>
        <p:spPr>
          <a:xfrm>
            <a:off x="3751603" y="4595929"/>
            <a:ext cx="1943239" cy="1943239"/>
          </a:xfrm>
          <a:prstGeom prst="ellipse">
            <a:avLst/>
          </a:prstGeom>
        </p:spPr>
      </p:pic>
    </p:spTree>
    <p:extLst>
      <p:ext uri="{BB962C8B-B14F-4D97-AF65-F5344CB8AC3E}">
        <p14:creationId xmlns:p14="http://schemas.microsoft.com/office/powerpoint/2010/main" val="7218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1031"/>
            <a:ext cx="10515600" cy="2852737"/>
          </a:xfrm>
        </p:spPr>
        <p:txBody>
          <a:bodyPr>
            <a:normAutofit/>
          </a:bodyPr>
          <a:lstStyle/>
          <a:p>
            <a:pPr algn="ctr"/>
            <a:r>
              <a:rPr lang="en-US" sz="5000" dirty="0">
                <a:latin typeface="Arial" panose="020B0604020202020204" pitchFamily="34" charset="0"/>
                <a:cs typeface="Arial" panose="020B0604020202020204" pitchFamily="34" charset="0"/>
              </a:rPr>
              <a:t>Module 3: Exercise in People with SUD: Exercise “Prescriptions”</a:t>
            </a:r>
            <a:endParaRPr lang="en-US" sz="3600" b="1" dirty="0">
              <a:latin typeface="Arial" panose="020B0604020202020204" pitchFamily="34" charset="0"/>
              <a:cs typeface="Arial" panose="020B0604020202020204" pitchFamily="34" charset="0"/>
            </a:endParaRPr>
          </a:p>
        </p:txBody>
      </p:sp>
      <p:pic>
        <p:nvPicPr>
          <p:cNvPr id="3" name="ROTA Exercise SUD Nock Module 3 (1)">
            <a:hlinkClick r:id="" action="ppaction://media"/>
            <a:extLst>
              <a:ext uri="{FF2B5EF4-FFF2-40B4-BE49-F238E27FC236}">
                <a16:creationId xmlns:a16="http://schemas.microsoft.com/office/drawing/2014/main" id="{68A3BD55-42EF-34F1-D2DD-62E647A04490}"/>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7000" end="92657.9591"/>
                </p14:media>
              </p:ext>
            </p:extLst>
          </p:nvPr>
        </p:nvPicPr>
        <p:blipFill rotWithShape="1">
          <a:blip r:embed="rId5"/>
          <a:srcRect t="16667" b="16667"/>
          <a:stretch>
            <a:fillRect/>
          </a:stretch>
        </p:blipFill>
        <p:spPr>
          <a:xfrm>
            <a:off x="10265230" y="4713579"/>
            <a:ext cx="1678960" cy="1678960"/>
          </a:xfrm>
          <a:prstGeom prst="ellipse">
            <a:avLst/>
          </a:prstGeom>
        </p:spPr>
      </p:pic>
    </p:spTree>
    <p:extLst>
      <p:ext uri="{BB962C8B-B14F-4D97-AF65-F5344CB8AC3E}">
        <p14:creationId xmlns:p14="http://schemas.microsoft.com/office/powerpoint/2010/main" val="3360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 of the Physical Activity Guidelines for Americans, 2nd edition"/>
          <p:cNvPicPr>
            <a:picLocks noChangeAspect="1"/>
          </p:cNvPicPr>
          <p:nvPr/>
        </p:nvPicPr>
        <p:blipFill>
          <a:blip r:embed="rId5"/>
          <a:stretch>
            <a:fillRect/>
          </a:stretch>
        </p:blipFill>
        <p:spPr>
          <a:xfrm>
            <a:off x="1261444" y="1674305"/>
            <a:ext cx="2515475" cy="3279464"/>
          </a:xfrm>
          <a:prstGeom prst="rect">
            <a:avLst/>
          </a:prstGeom>
          <a:ln w="19050">
            <a:solidFill>
              <a:schemeClr val="tx1"/>
            </a:solidFill>
          </a:ln>
        </p:spPr>
      </p:pic>
      <p:sp>
        <p:nvSpPr>
          <p:cNvPr id="4" name="TextBox 3"/>
          <p:cNvSpPr txBox="1"/>
          <p:nvPr/>
        </p:nvSpPr>
        <p:spPr>
          <a:xfrm>
            <a:off x="1797881" y="5583795"/>
            <a:ext cx="10234099" cy="369332"/>
          </a:xfrm>
          <a:prstGeom prst="rect">
            <a:avLst/>
          </a:prstGeom>
          <a:noFill/>
        </p:spPr>
        <p:txBody>
          <a:bodyPr wrap="square" rtlCol="0">
            <a:spAutoFit/>
          </a:bodyPr>
          <a:lstStyle/>
          <a:p>
            <a:r>
              <a:rPr lang="en-US" dirty="0">
                <a:hlinkClick r:id="rId6"/>
              </a:rPr>
              <a:t>https://health.gov/sites/default/files/2019-09/Physical_Activity_Guidelines_2nd_edition.pdf</a:t>
            </a:r>
            <a:endParaRPr lang="en-US" dirty="0"/>
          </a:p>
        </p:txBody>
      </p:sp>
      <p:pic>
        <p:nvPicPr>
          <p:cNvPr id="5" name="Picture 4" descr="Picture showing that adults need a mixture of physical activities. These include 150 minutes of moderate intensity aerobic activity that gets your heart rate up. It also recommends 2 days a week of muscle strengthening activity. It also says that even 5 minutes of activity can have health benefits."/>
          <p:cNvPicPr>
            <a:picLocks noChangeAspect="1"/>
          </p:cNvPicPr>
          <p:nvPr/>
        </p:nvPicPr>
        <p:blipFill rotWithShape="1">
          <a:blip r:embed="rId7">
            <a:extLst>
              <a:ext uri="{28A0092B-C50C-407E-A947-70E740481C1C}">
                <a14:useLocalDpi xmlns:a14="http://schemas.microsoft.com/office/drawing/2010/main" val="0"/>
              </a:ext>
            </a:extLst>
          </a:blip>
          <a:srcRect l="2896" t="3038" r="2595" b="2953"/>
          <a:stretch/>
        </p:blipFill>
        <p:spPr>
          <a:xfrm>
            <a:off x="4303301" y="1274205"/>
            <a:ext cx="7291394" cy="4079665"/>
          </a:xfrm>
          <a:prstGeom prst="rect">
            <a:avLst/>
          </a:prstGeom>
        </p:spPr>
      </p:pic>
      <p:sp>
        <p:nvSpPr>
          <p:cNvPr id="6" name="Title 5"/>
          <p:cNvSpPr txBox="1">
            <a:spLocks noGrp="1"/>
          </p:cNvSpPr>
          <p:nvPr>
            <p:ph type="title" idx="4294967295"/>
          </p:nvPr>
        </p:nvSpPr>
        <p:spPr>
          <a:xfrm>
            <a:off x="1194435" y="274838"/>
            <a:ext cx="980313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General Population: Department of Health and Human Services (DHHS) Physical Activity Guidelines </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 name="ROTA Exercise SUD Nock Module 3 (1)">
            <a:hlinkClick r:id="" action="ppaction://media"/>
            <a:extLst>
              <a:ext uri="{FF2B5EF4-FFF2-40B4-BE49-F238E27FC236}">
                <a16:creationId xmlns:a16="http://schemas.microsoft.com/office/drawing/2014/main" id="{52DB9BF1-169E-2A35-CD32-E85F8AAEAD4E}"/>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14000" end="63657.9591"/>
                </p14:media>
              </p:ext>
            </p:extLst>
          </p:nvPr>
        </p:nvPicPr>
        <p:blipFill rotWithShape="1">
          <a:blip r:embed="rId8"/>
          <a:srcRect t="16667" b="16667"/>
          <a:stretch>
            <a:fillRect/>
          </a:stretch>
        </p:blipFill>
        <p:spPr>
          <a:xfrm>
            <a:off x="11103429" y="5392498"/>
            <a:ext cx="1017648" cy="1017648"/>
          </a:xfrm>
          <a:prstGeom prst="ellipse">
            <a:avLst/>
          </a:prstGeom>
        </p:spPr>
      </p:pic>
    </p:spTree>
    <p:extLst>
      <p:ext uri="{BB962C8B-B14F-4D97-AF65-F5344CB8AC3E}">
        <p14:creationId xmlns:p14="http://schemas.microsoft.com/office/powerpoint/2010/main" val="8010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OTA Exercise SUD Nock Module 3 (1)">
            <a:hlinkClick r:id="" action="ppaction://media"/>
            <a:extLst>
              <a:ext uri="{FF2B5EF4-FFF2-40B4-BE49-F238E27FC236}">
                <a16:creationId xmlns:a16="http://schemas.microsoft.com/office/drawing/2014/main" id="{0E6AA04E-651E-141A-2497-29A0ACC4BECE}"/>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44000" end="50657.9591"/>
                </p14:media>
              </p:ext>
            </p:extLst>
          </p:nvPr>
        </p:nvPicPr>
        <p:blipFill rotWithShape="1">
          <a:blip r:embed="rId5"/>
          <a:srcRect t="16667" b="16667"/>
          <a:stretch>
            <a:fillRect/>
          </a:stretch>
        </p:blipFill>
        <p:spPr>
          <a:xfrm>
            <a:off x="10867328" y="5527387"/>
            <a:ext cx="1120143" cy="1120143"/>
          </a:xfrm>
          <a:prstGeom prst="ellipse">
            <a:avLst/>
          </a:prstGeom>
        </p:spPr>
      </p:pic>
      <p:sp>
        <p:nvSpPr>
          <p:cNvPr id="6" name="Title 5"/>
          <p:cNvSpPr txBox="1">
            <a:spLocks noGrp="1"/>
          </p:cNvSpPr>
          <p:nvPr>
            <p:ph type="title" idx="4294967295"/>
          </p:nvPr>
        </p:nvSpPr>
        <p:spPr>
          <a:xfrm>
            <a:off x="2605329" y="283641"/>
            <a:ext cx="698134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General Population: ACSM and CDC Physical Activity Recommendations</a:t>
            </a:r>
            <a:endParaRPr kumimoji="0" lang="en-US" sz="2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Picture 6" descr="Shows a man running and a woman lifting weights. Text says that 150 minutes of moderate intensity aerobic activity every week and 2x per week muscle strengthening activities that work all major muscle groups. These are the ACSM and CDC recommendations for physical activit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5133" y="1483970"/>
            <a:ext cx="6521734" cy="3403160"/>
          </a:xfrm>
          <a:prstGeom prst="rect">
            <a:avLst/>
          </a:prstGeom>
        </p:spPr>
      </p:pic>
      <p:sp>
        <p:nvSpPr>
          <p:cNvPr id="2" name="TextBox 1"/>
          <p:cNvSpPr txBox="1"/>
          <p:nvPr/>
        </p:nvSpPr>
        <p:spPr>
          <a:xfrm>
            <a:off x="1324672" y="4887130"/>
            <a:ext cx="10307256" cy="1200329"/>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7"/>
              </a:rPr>
              <a:t>https://www.acsm.org/education-resources/trending-topics-resources/physical-activity-guidelines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1712" y="1453876"/>
            <a:ext cx="5084156" cy="4490977"/>
          </a:xfrm>
          <a:ln>
            <a:solidFill>
              <a:schemeClr val="tx1"/>
            </a:solidFill>
          </a:ln>
        </p:spPr>
        <p:txBody>
          <a:bodyPr/>
          <a:lstStyle/>
          <a:p>
            <a:r>
              <a:rPr lang="en-US" sz="2000" dirty="0">
                <a:solidFill>
                  <a:schemeClr val="bg1"/>
                </a:solidFill>
              </a:rPr>
              <a:t>Lower risk of </a:t>
            </a:r>
            <a:r>
              <a:rPr lang="en-US" sz="2000" b="1" dirty="0">
                <a:solidFill>
                  <a:schemeClr val="bg1"/>
                </a:solidFill>
              </a:rPr>
              <a:t>all-cause mortality</a:t>
            </a:r>
          </a:p>
          <a:p>
            <a:r>
              <a:rPr lang="en-US" sz="2000" dirty="0">
                <a:solidFill>
                  <a:schemeClr val="bg1"/>
                </a:solidFill>
              </a:rPr>
              <a:t>Lower risk of cardiovascular disease mortality</a:t>
            </a:r>
          </a:p>
          <a:p>
            <a:r>
              <a:rPr lang="en-US" sz="2000" dirty="0">
                <a:solidFill>
                  <a:schemeClr val="bg1"/>
                </a:solidFill>
              </a:rPr>
              <a:t>Lower risk of cardiovascular disease (including </a:t>
            </a:r>
            <a:r>
              <a:rPr lang="en-US" sz="2000" b="1" dirty="0">
                <a:solidFill>
                  <a:schemeClr val="bg1"/>
                </a:solidFill>
              </a:rPr>
              <a:t>heart disease </a:t>
            </a:r>
            <a:r>
              <a:rPr lang="en-US" sz="2000" dirty="0">
                <a:solidFill>
                  <a:schemeClr val="bg1"/>
                </a:solidFill>
              </a:rPr>
              <a:t>and </a:t>
            </a:r>
            <a:r>
              <a:rPr lang="en-US" sz="2000" b="1" dirty="0">
                <a:solidFill>
                  <a:schemeClr val="bg1"/>
                </a:solidFill>
              </a:rPr>
              <a:t>stroke</a:t>
            </a:r>
            <a:r>
              <a:rPr lang="en-US" sz="2000" dirty="0">
                <a:solidFill>
                  <a:schemeClr val="bg1"/>
                </a:solidFill>
              </a:rPr>
              <a:t>)</a:t>
            </a:r>
          </a:p>
          <a:p>
            <a:r>
              <a:rPr lang="en-US" sz="2000" dirty="0">
                <a:solidFill>
                  <a:schemeClr val="bg1"/>
                </a:solidFill>
              </a:rPr>
              <a:t>Lower risk of hypertension</a:t>
            </a:r>
          </a:p>
          <a:p>
            <a:r>
              <a:rPr lang="en-US" sz="2000" dirty="0">
                <a:solidFill>
                  <a:schemeClr val="bg1"/>
                </a:solidFill>
              </a:rPr>
              <a:t>Lower risk of type 2 diabetes</a:t>
            </a:r>
          </a:p>
          <a:p>
            <a:r>
              <a:rPr lang="en-US" sz="2000" dirty="0">
                <a:solidFill>
                  <a:schemeClr val="bg1"/>
                </a:solidFill>
              </a:rPr>
              <a:t>Lower risk of adverse blood lipid profile</a:t>
            </a:r>
          </a:p>
          <a:p>
            <a:r>
              <a:rPr lang="en-US" sz="2000" dirty="0">
                <a:solidFill>
                  <a:schemeClr val="bg1"/>
                </a:solidFill>
              </a:rPr>
              <a:t>Lower risk of </a:t>
            </a:r>
            <a:r>
              <a:rPr lang="en-US" sz="2000" b="1" dirty="0">
                <a:solidFill>
                  <a:schemeClr val="bg1"/>
                </a:solidFill>
              </a:rPr>
              <a:t>cancers</a:t>
            </a:r>
            <a:r>
              <a:rPr lang="en-US" sz="2000" dirty="0">
                <a:solidFill>
                  <a:schemeClr val="bg1"/>
                </a:solidFill>
              </a:rPr>
              <a:t> of the bladder, breast, colon, endometrium, esophagus, kidney, lung, and stomach</a:t>
            </a:r>
          </a:p>
          <a:p>
            <a:r>
              <a:rPr lang="en-US" sz="2000" dirty="0">
                <a:solidFill>
                  <a:schemeClr val="bg1"/>
                </a:solidFill>
              </a:rPr>
              <a:t>Improved </a:t>
            </a:r>
            <a:r>
              <a:rPr lang="en-US" sz="2000" b="1" dirty="0">
                <a:solidFill>
                  <a:schemeClr val="bg1"/>
                </a:solidFill>
              </a:rPr>
              <a:t>cognition</a:t>
            </a:r>
          </a:p>
          <a:p>
            <a:r>
              <a:rPr lang="en-US" sz="2000" dirty="0">
                <a:solidFill>
                  <a:schemeClr val="bg1"/>
                </a:solidFill>
              </a:rPr>
              <a:t>Reduced risk of </a:t>
            </a:r>
            <a:r>
              <a:rPr lang="en-US" sz="2000" b="1" dirty="0">
                <a:solidFill>
                  <a:schemeClr val="bg1"/>
                </a:solidFill>
              </a:rPr>
              <a:t>dementia</a:t>
            </a:r>
            <a:r>
              <a:rPr lang="en-US" sz="2000" dirty="0">
                <a:solidFill>
                  <a:schemeClr val="bg1"/>
                </a:solidFill>
              </a:rPr>
              <a:t> (including </a:t>
            </a:r>
            <a:r>
              <a:rPr lang="en-US" sz="2000" b="1" dirty="0">
                <a:solidFill>
                  <a:schemeClr val="bg1"/>
                </a:solidFill>
              </a:rPr>
              <a:t>Alzheimer’s disease</a:t>
            </a:r>
            <a:r>
              <a:rPr lang="en-US" sz="2000" dirty="0">
                <a:solidFill>
                  <a:schemeClr val="bg1"/>
                </a:solidFill>
              </a:rPr>
              <a:t>)</a:t>
            </a:r>
          </a:p>
          <a:p>
            <a:endParaRPr lang="en-US" sz="1600" dirty="0"/>
          </a:p>
          <a:p>
            <a:endParaRPr lang="en-US" sz="1600" dirty="0"/>
          </a:p>
        </p:txBody>
      </p:sp>
      <p:sp>
        <p:nvSpPr>
          <p:cNvPr id="4" name="Title 3"/>
          <p:cNvSpPr>
            <a:spLocks noGrp="1"/>
          </p:cNvSpPr>
          <p:nvPr>
            <p:ph type="title"/>
          </p:nvPr>
        </p:nvSpPr>
        <p:spPr>
          <a:xfrm>
            <a:off x="1794796" y="370106"/>
            <a:ext cx="8082144" cy="888936"/>
          </a:xfrm>
        </p:spPr>
        <p:txBody>
          <a:bodyPr>
            <a:noAutofit/>
          </a:bodyPr>
          <a:lstStyle/>
          <a:p>
            <a:pPr algn="ctr"/>
            <a:r>
              <a:rPr lang="en-US" sz="2200" dirty="0">
                <a:solidFill>
                  <a:schemeClr val="bg1"/>
                </a:solidFill>
              </a:rPr>
              <a:t>Benefits of Meeting Physical Activity Guidelines Consistently in Adults (People without SUD)</a:t>
            </a:r>
          </a:p>
        </p:txBody>
      </p:sp>
      <p:sp>
        <p:nvSpPr>
          <p:cNvPr id="5" name="Text Placeholder 4"/>
          <p:cNvSpPr>
            <a:spLocks noGrp="1"/>
          </p:cNvSpPr>
          <p:nvPr>
            <p:ph type="body" sz="quarter" idx="19"/>
          </p:nvPr>
        </p:nvSpPr>
        <p:spPr>
          <a:xfrm>
            <a:off x="6105236" y="1453876"/>
            <a:ext cx="5599084" cy="4508341"/>
          </a:xfrm>
          <a:ln>
            <a:solidFill>
              <a:schemeClr val="tx1"/>
            </a:solidFill>
          </a:ln>
        </p:spPr>
        <p:txBody>
          <a:bodyPr/>
          <a:lstStyle/>
          <a:p>
            <a:r>
              <a:rPr lang="en-US" sz="2000" dirty="0">
                <a:solidFill>
                  <a:schemeClr val="bg1"/>
                </a:solidFill>
              </a:rPr>
              <a:t>Improved quality of life</a:t>
            </a:r>
          </a:p>
          <a:p>
            <a:r>
              <a:rPr lang="en-US" sz="2000" dirty="0">
                <a:solidFill>
                  <a:schemeClr val="bg1"/>
                </a:solidFill>
              </a:rPr>
              <a:t>Reduced </a:t>
            </a:r>
            <a:r>
              <a:rPr lang="en-US" sz="2000" b="1" dirty="0">
                <a:solidFill>
                  <a:schemeClr val="bg1"/>
                </a:solidFill>
              </a:rPr>
              <a:t>anxiety</a:t>
            </a:r>
          </a:p>
          <a:p>
            <a:r>
              <a:rPr lang="en-US" sz="2000" dirty="0">
                <a:solidFill>
                  <a:schemeClr val="bg1"/>
                </a:solidFill>
              </a:rPr>
              <a:t>Reduced risk of </a:t>
            </a:r>
            <a:r>
              <a:rPr lang="en-US" sz="2000" b="1" dirty="0">
                <a:solidFill>
                  <a:schemeClr val="bg1"/>
                </a:solidFill>
              </a:rPr>
              <a:t>depression</a:t>
            </a:r>
          </a:p>
          <a:p>
            <a:r>
              <a:rPr lang="en-US" sz="2000" dirty="0">
                <a:solidFill>
                  <a:schemeClr val="bg1"/>
                </a:solidFill>
              </a:rPr>
              <a:t>Improved </a:t>
            </a:r>
            <a:r>
              <a:rPr lang="en-US" sz="2000" b="1" dirty="0">
                <a:solidFill>
                  <a:schemeClr val="bg1"/>
                </a:solidFill>
              </a:rPr>
              <a:t>sleep</a:t>
            </a:r>
          </a:p>
          <a:p>
            <a:r>
              <a:rPr lang="en-US" sz="2000" dirty="0">
                <a:solidFill>
                  <a:schemeClr val="bg1"/>
                </a:solidFill>
              </a:rPr>
              <a:t>Slowed or reduced </a:t>
            </a:r>
            <a:r>
              <a:rPr lang="en-US" sz="2000" b="1" dirty="0">
                <a:solidFill>
                  <a:schemeClr val="bg1"/>
                </a:solidFill>
              </a:rPr>
              <a:t>weight</a:t>
            </a:r>
            <a:r>
              <a:rPr lang="en-US" sz="2000" dirty="0">
                <a:solidFill>
                  <a:schemeClr val="bg1"/>
                </a:solidFill>
              </a:rPr>
              <a:t> gain</a:t>
            </a:r>
          </a:p>
          <a:p>
            <a:r>
              <a:rPr lang="en-US" sz="2000" dirty="0">
                <a:solidFill>
                  <a:schemeClr val="bg1"/>
                </a:solidFill>
              </a:rPr>
              <a:t>Weight loss, particularly when combined with reduced calorie intake</a:t>
            </a:r>
          </a:p>
          <a:p>
            <a:r>
              <a:rPr lang="en-US" sz="2000" dirty="0">
                <a:solidFill>
                  <a:schemeClr val="bg1"/>
                </a:solidFill>
              </a:rPr>
              <a:t>Prevention of weight regain following initial weight loss</a:t>
            </a:r>
          </a:p>
          <a:p>
            <a:r>
              <a:rPr lang="en-US" sz="2000" dirty="0">
                <a:solidFill>
                  <a:schemeClr val="bg1"/>
                </a:solidFill>
              </a:rPr>
              <a:t>Improved </a:t>
            </a:r>
            <a:r>
              <a:rPr lang="en-US" sz="2000" b="1" dirty="0">
                <a:solidFill>
                  <a:schemeClr val="bg1"/>
                </a:solidFill>
              </a:rPr>
              <a:t>bone health</a:t>
            </a:r>
          </a:p>
          <a:p>
            <a:r>
              <a:rPr lang="en-US" sz="2000" dirty="0">
                <a:solidFill>
                  <a:schemeClr val="bg1"/>
                </a:solidFill>
              </a:rPr>
              <a:t>Improved </a:t>
            </a:r>
            <a:r>
              <a:rPr lang="en-US" sz="2000" b="1" dirty="0">
                <a:solidFill>
                  <a:schemeClr val="bg1"/>
                </a:solidFill>
              </a:rPr>
              <a:t>physical function</a:t>
            </a:r>
          </a:p>
          <a:p>
            <a:r>
              <a:rPr lang="en-US" sz="2000" dirty="0">
                <a:solidFill>
                  <a:schemeClr val="bg1"/>
                </a:solidFill>
              </a:rPr>
              <a:t>Lower risk of falls (older adults)</a:t>
            </a:r>
          </a:p>
          <a:p>
            <a:r>
              <a:rPr lang="en-US" sz="2000" dirty="0">
                <a:solidFill>
                  <a:schemeClr val="bg1"/>
                </a:solidFill>
              </a:rPr>
              <a:t>Lower risk of fall-related injuries (older adults)</a:t>
            </a:r>
          </a:p>
          <a:p>
            <a:endParaRPr lang="en-US" sz="1800" dirty="0"/>
          </a:p>
        </p:txBody>
      </p:sp>
      <p:sp>
        <p:nvSpPr>
          <p:cNvPr id="6" name="TextBox 5"/>
          <p:cNvSpPr txBox="1"/>
          <p:nvPr/>
        </p:nvSpPr>
        <p:spPr>
          <a:xfrm>
            <a:off x="5835868" y="6334522"/>
            <a:ext cx="6429462" cy="230832"/>
          </a:xfrm>
          <a:prstGeom prst="rect">
            <a:avLst/>
          </a:prstGeom>
          <a:noFill/>
        </p:spPr>
        <p:txBody>
          <a:bodyPr wrap="square" rtlCol="0">
            <a:spAutoFit/>
          </a:bodyPr>
          <a:lstStyle/>
          <a:p>
            <a:pPr algn="l"/>
            <a:r>
              <a:rPr lang="en-US" sz="900" dirty="0">
                <a:solidFill>
                  <a:schemeClr val="bg1"/>
                </a:solidFill>
                <a:latin typeface="Arial" panose="020B0604020202020204" pitchFamily="34" charset="0"/>
                <a:cs typeface="Arial" panose="020B0604020202020204" pitchFamily="34" charset="0"/>
              </a:rPr>
              <a:t>Information adapted from the Physical Activity Guidelines for Americans, 2nd edition. Available at health.gov/</a:t>
            </a:r>
            <a:r>
              <a:rPr lang="en-US" sz="900" dirty="0" err="1">
                <a:solidFill>
                  <a:schemeClr val="bg1"/>
                </a:solidFill>
                <a:latin typeface="Arial" panose="020B0604020202020204" pitchFamily="34" charset="0"/>
                <a:cs typeface="Arial" panose="020B0604020202020204" pitchFamily="34" charset="0"/>
              </a:rPr>
              <a:t>PAGuidelines</a:t>
            </a:r>
            <a:endParaRPr lang="en-US" sz="900" dirty="0">
              <a:solidFill>
                <a:schemeClr val="bg1"/>
              </a:solidFill>
              <a:latin typeface="Arial" panose="020B0604020202020204" pitchFamily="34" charset="0"/>
              <a:cs typeface="Arial" panose="020B0604020202020204" pitchFamily="34" charset="0"/>
            </a:endParaRPr>
          </a:p>
        </p:txBody>
      </p:sp>
      <p:pic>
        <p:nvPicPr>
          <p:cNvPr id="3" name="ROTA Exercise SUD Nock Module 3 (1)">
            <a:hlinkClick r:id="" action="ppaction://media"/>
            <a:extLst>
              <a:ext uri="{FF2B5EF4-FFF2-40B4-BE49-F238E27FC236}">
                <a16:creationId xmlns:a16="http://schemas.microsoft.com/office/drawing/2014/main" id="{048598DE-2DAC-5110-D13D-DEEE60723CBA}"/>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56000" end="25657.9591"/>
                </p14:media>
              </p:ext>
            </p:extLst>
          </p:nvPr>
        </p:nvPicPr>
        <p:blipFill rotWithShape="1">
          <a:blip r:embed="rId5"/>
          <a:srcRect t="16667" b="16667"/>
          <a:stretch>
            <a:fillRect/>
          </a:stretch>
        </p:blipFill>
        <p:spPr>
          <a:xfrm>
            <a:off x="10397204" y="370106"/>
            <a:ext cx="1557205" cy="1557205"/>
          </a:xfrm>
          <a:prstGeom prst="ellipse">
            <a:avLst/>
          </a:prstGeom>
        </p:spPr>
      </p:pic>
    </p:spTree>
    <p:extLst>
      <p:ext uri="{BB962C8B-B14F-4D97-AF65-F5344CB8AC3E}">
        <p14:creationId xmlns:p14="http://schemas.microsoft.com/office/powerpoint/2010/main" val="31017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4C6D-E70A-ACDD-01F2-A1718C57B520}"/>
              </a:ext>
            </a:extLst>
          </p:cNvPr>
          <p:cNvSpPr>
            <a:spLocks noGrp="1"/>
          </p:cNvSpPr>
          <p:nvPr>
            <p:ph type="title"/>
          </p:nvPr>
        </p:nvSpPr>
        <p:spPr>
          <a:xfrm>
            <a:off x="2570289" y="513363"/>
            <a:ext cx="7274938" cy="544895"/>
          </a:xfrm>
        </p:spPr>
        <p:txBody>
          <a:bodyPr/>
          <a:lstStyle/>
          <a:p>
            <a:r>
              <a:rPr lang="en-US" sz="2200" dirty="0"/>
              <a:t>Key Guidelines for Adults with Chronic Health Conditions and Adults with Disabilities</a:t>
            </a:r>
          </a:p>
        </p:txBody>
      </p:sp>
      <p:sp>
        <p:nvSpPr>
          <p:cNvPr id="4" name="Text Placeholder 3">
            <a:extLst>
              <a:ext uri="{FF2B5EF4-FFF2-40B4-BE49-F238E27FC236}">
                <a16:creationId xmlns:a16="http://schemas.microsoft.com/office/drawing/2014/main" id="{A6C2E650-9189-DE07-9A3F-C9F49FB4128B}"/>
              </a:ext>
            </a:extLst>
          </p:cNvPr>
          <p:cNvSpPr txBox="1">
            <a:spLocks/>
          </p:cNvSpPr>
          <p:nvPr/>
        </p:nvSpPr>
        <p:spPr>
          <a:xfrm>
            <a:off x="711199" y="1824007"/>
            <a:ext cx="10993119" cy="3443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fontAlgn="auto">
              <a:spcAft>
                <a:spcPts val="1200"/>
              </a:spcAft>
              <a:buSzPct val="120000"/>
              <a:buFont typeface="Wingdings" pitchFamily="2" charset="2"/>
              <a:buChar char="ü"/>
            </a:pPr>
            <a:r>
              <a:rPr lang="en-US" sz="2400" dirty="0"/>
              <a:t>When adults with </a:t>
            </a:r>
            <a:r>
              <a:rPr lang="en-US" sz="2400" b="1" u="sng" dirty="0"/>
              <a:t>chronic conditions</a:t>
            </a:r>
            <a:r>
              <a:rPr lang="en-US" sz="2400" b="1" dirty="0"/>
              <a:t> </a:t>
            </a:r>
            <a:r>
              <a:rPr lang="en-US" sz="2400" dirty="0"/>
              <a:t>or disabilities are not able to meet the above key guidelines, they should </a:t>
            </a:r>
            <a:r>
              <a:rPr lang="en-US" sz="2400" b="1" dirty="0"/>
              <a:t>engage in regular physical activity </a:t>
            </a:r>
            <a:r>
              <a:rPr lang="en-US" sz="2400" b="1" u="sng" dirty="0"/>
              <a:t>according to their abilities</a:t>
            </a:r>
            <a:r>
              <a:rPr lang="en-US" sz="2400" dirty="0"/>
              <a:t> and should avoid inactivity. </a:t>
            </a:r>
          </a:p>
          <a:p>
            <a:pPr marL="344488" indent="-344488" fontAlgn="auto">
              <a:spcAft>
                <a:spcPts val="1200"/>
              </a:spcAft>
              <a:buSzPct val="120000"/>
              <a:buFont typeface="Wingdings" pitchFamily="2" charset="2"/>
              <a:buChar char="ü"/>
            </a:pPr>
            <a:r>
              <a:rPr lang="en-US" sz="2400" dirty="0"/>
              <a:t>Adults with chronic conditions or symptoms should be under the care of a health care provider. People with chronic conditions can </a:t>
            </a:r>
            <a:r>
              <a:rPr lang="en-US" sz="2400" b="1" dirty="0"/>
              <a:t>consult a </a:t>
            </a:r>
            <a:r>
              <a:rPr lang="en-US" sz="2400" b="1" u="sng" dirty="0"/>
              <a:t>health care professional</a:t>
            </a:r>
            <a:r>
              <a:rPr lang="en-US" sz="2400" b="1" dirty="0"/>
              <a:t> or </a:t>
            </a:r>
            <a:r>
              <a:rPr lang="en-US" sz="2400" b="1" u="sng" dirty="0"/>
              <a:t>physical activity specialist</a:t>
            </a:r>
            <a:r>
              <a:rPr lang="en-US" sz="2400" b="1" dirty="0"/>
              <a:t> </a:t>
            </a:r>
            <a:r>
              <a:rPr lang="en-US" sz="2400" dirty="0"/>
              <a:t>about the types and amounts of activity appropriate for their abilities and chronic conditions.</a:t>
            </a:r>
          </a:p>
        </p:txBody>
      </p:sp>
      <p:sp>
        <p:nvSpPr>
          <p:cNvPr id="5" name="TextBox 4">
            <a:extLst>
              <a:ext uri="{FF2B5EF4-FFF2-40B4-BE49-F238E27FC236}">
                <a16:creationId xmlns:a16="http://schemas.microsoft.com/office/drawing/2014/main" id="{9E9ED269-3688-17BE-D466-F693604A3C94}"/>
              </a:ext>
            </a:extLst>
          </p:cNvPr>
          <p:cNvSpPr txBox="1"/>
          <p:nvPr/>
        </p:nvSpPr>
        <p:spPr>
          <a:xfrm>
            <a:off x="5773480" y="6422066"/>
            <a:ext cx="8024464" cy="230832"/>
          </a:xfrm>
          <a:prstGeom prst="rect">
            <a:avLst/>
          </a:prstGeom>
          <a:noFill/>
        </p:spPr>
        <p:txBody>
          <a:bodyPr wrap="square" rtlCol="0">
            <a:spAutoFit/>
          </a:bodyPr>
          <a:lstStyle/>
          <a:p>
            <a:pPr algn="l"/>
            <a:r>
              <a:rPr lang="en-US" sz="900" dirty="0">
                <a:solidFill>
                  <a:schemeClr val="bg1"/>
                </a:solidFill>
                <a:latin typeface="Arial" panose="020B0604020202020204" pitchFamily="34" charset="0"/>
                <a:cs typeface="Arial" panose="020B0604020202020204" pitchFamily="34" charset="0"/>
              </a:rPr>
              <a:t>Information adapted from the Physical Activity Guidelines for Americans, 2nd edition. Available at health.gov/</a:t>
            </a:r>
            <a:r>
              <a:rPr lang="en-US" sz="900" dirty="0" err="1">
                <a:solidFill>
                  <a:schemeClr val="bg1"/>
                </a:solidFill>
                <a:latin typeface="Arial" panose="020B0604020202020204" pitchFamily="34" charset="0"/>
                <a:cs typeface="Arial" panose="020B0604020202020204" pitchFamily="34" charset="0"/>
              </a:rPr>
              <a:t>PAGuidelines</a:t>
            </a:r>
            <a:endParaRPr lang="en-US" sz="900" dirty="0">
              <a:solidFill>
                <a:schemeClr val="bg1"/>
              </a:solidFill>
              <a:latin typeface="Arial" panose="020B0604020202020204" pitchFamily="34" charset="0"/>
              <a:cs typeface="Arial" panose="020B0604020202020204" pitchFamily="34" charset="0"/>
            </a:endParaRPr>
          </a:p>
        </p:txBody>
      </p:sp>
      <p:pic>
        <p:nvPicPr>
          <p:cNvPr id="3" name="ROTA Exercise SUD Nock Module 3 (1)">
            <a:hlinkClick r:id="" action="ppaction://media"/>
            <a:extLst>
              <a:ext uri="{FF2B5EF4-FFF2-40B4-BE49-F238E27FC236}">
                <a16:creationId xmlns:a16="http://schemas.microsoft.com/office/drawing/2014/main" id="{D39074DF-05AF-56F1-A148-EBE5B1807341}"/>
              </a:ext>
              <a:ext uri="{C183D7F6-B498-43B3-948B-1728B52AA6E4}">
                <adec:decorative xmlns:adec="http://schemas.microsoft.com/office/drawing/2017/decorative" val="1"/>
              </a:ext>
            </a:extLst>
          </p:cNvPr>
          <p:cNvPicPr>
            <a:picLocks noChangeAspect="1"/>
          </p:cNvPicPr>
          <p:nvPr>
            <a:audioFile r:link="rId1"/>
            <p:extLst>
              <p:ext uri="{DAA4B4D4-6D71-4841-9C94-3DE7FCFB9230}">
                <p14:media xmlns:p14="http://schemas.microsoft.com/office/powerpoint/2010/main" r:embed="rId2">
                  <p14:trim st="81000"/>
                </p14:media>
              </p:ext>
            </p:extLst>
          </p:nvPr>
        </p:nvPicPr>
        <p:blipFill rotWithShape="1">
          <a:blip r:embed="rId5"/>
          <a:srcRect t="16667" b="16667"/>
          <a:stretch>
            <a:fillRect/>
          </a:stretch>
        </p:blipFill>
        <p:spPr>
          <a:xfrm>
            <a:off x="10287000" y="4674295"/>
            <a:ext cx="1582779" cy="1582779"/>
          </a:xfrm>
          <a:prstGeom prst="ellipse">
            <a:avLst/>
          </a:prstGeom>
        </p:spPr>
      </p:pic>
    </p:spTree>
    <p:extLst>
      <p:ext uri="{BB962C8B-B14F-4D97-AF65-F5344CB8AC3E}">
        <p14:creationId xmlns:p14="http://schemas.microsoft.com/office/powerpoint/2010/main" val="23337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F7B32B">
      <a:dk1>
        <a:srgbClr val="494949"/>
      </a:dk1>
      <a:lt1>
        <a:srgbClr val="FFFFFF"/>
      </a:lt1>
      <a:dk2>
        <a:srgbClr val="44546A"/>
      </a:dk2>
      <a:lt2>
        <a:srgbClr val="F3F3F3"/>
      </a:lt2>
      <a:accent1>
        <a:srgbClr val="A3333C"/>
      </a:accent1>
      <a:accent2>
        <a:srgbClr val="F7B32B"/>
      </a:accent2>
      <a:accent3>
        <a:srgbClr val="417AA0"/>
      </a:accent3>
      <a:accent4>
        <a:srgbClr val="A4BE39"/>
      </a:accent4>
      <a:accent5>
        <a:srgbClr val="F3F3F3"/>
      </a:accent5>
      <a:accent6>
        <a:srgbClr val="494949"/>
      </a:accent6>
      <a:hlink>
        <a:srgbClr val="0563C1"/>
      </a:hlink>
      <a:folHlink>
        <a:srgbClr val="954F72"/>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er Template_Heritage Month Presentation" id="{910467CA-E581-43CB-A3F9-242953556B2E}" vid="{325629C9-8C54-4982-A5E7-91DBF3E63BF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ACE82-BD1C-4CC4-B9C6-7097502B70B7}">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A704BC66-A771-492B-8E79-E3C5E33B7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0AD4D6-2712-4EC3-A727-A5652AD67F9C}">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18</TotalTime>
  <Words>608</Words>
  <Application>Microsoft Office PowerPoint</Application>
  <PresentationFormat>Widescreen</PresentationFormat>
  <Paragraphs>56</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Courier New</vt:lpstr>
      <vt:lpstr>Segoe UI</vt:lpstr>
      <vt:lpstr>Verdana</vt:lpstr>
      <vt:lpstr>Wingdings</vt:lpstr>
      <vt:lpstr>Office Theme</vt:lpstr>
      <vt:lpstr>Exercise and Movement in People with Substance Use Disorders Rural Opioid Technical Assistance Course Pacific Southwest Region</vt:lpstr>
      <vt:lpstr>Module 3: Exercise in People with SUD: Exercise “Prescriptions”</vt:lpstr>
      <vt:lpstr>General Population: Department of Health and Human Services (DHHS) Physical Activity Guidelines </vt:lpstr>
      <vt:lpstr>General Population: ACSM and CDC Physical Activity Recommendations</vt:lpstr>
      <vt:lpstr>Benefits of Meeting Physical Activity Guidelines Consistently in Adults (People without SUD)</vt:lpstr>
      <vt:lpstr>Key Guidelines for Adults with Chronic Health Conditions and Adults with Disabilities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Cameran Rynearson</cp:lastModifiedBy>
  <cp:revision>10</cp:revision>
  <dcterms:created xsi:type="dcterms:W3CDTF">2021-02-18T07:10:18Z</dcterms:created>
  <dcterms:modified xsi:type="dcterms:W3CDTF">2025-07-29T20:14:20Z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