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4"/>
  </p:notesMasterIdLst>
  <p:sldIdLst>
    <p:sldId id="273" r:id="rId5"/>
    <p:sldId id="267" r:id="rId6"/>
    <p:sldId id="269" r:id="rId7"/>
    <p:sldId id="270" r:id="rId8"/>
    <p:sldId id="271" r:id="rId9"/>
    <p:sldId id="272" r:id="rId10"/>
    <p:sldId id="260" r:id="rId11"/>
    <p:sldId id="257" r:id="rId12"/>
    <p:sldId id="264"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21" autoAdjust="0"/>
    <p:restoredTop sz="94658" autoAdjust="0"/>
  </p:normalViewPr>
  <p:slideViewPr>
    <p:cSldViewPr snapToGrid="0">
      <p:cViewPr varScale="1">
        <p:scale>
          <a:sx n="59" d="100"/>
          <a:sy n="59" d="100"/>
        </p:scale>
        <p:origin x="1320" y="52"/>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-Welcome to</a:t>
            </a:r>
            <a:r>
              <a:rPr lang="en-US" baseline="0" dirty="0"/>
              <a:t> </a:t>
            </a:r>
            <a:r>
              <a:rPr lang="en-US" dirty="0"/>
              <a:t>Exercise and</a:t>
            </a:r>
            <a:r>
              <a:rPr lang="en-US" baseline="0" dirty="0"/>
              <a:t> Movement in people with substance use disorders</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a:t>
            </a:fld>
            <a:endParaRPr lang="en-US" altLang="en-US" dirty="0"/>
          </a:p>
        </p:txBody>
      </p:sp>
    </p:spTree>
    <p:extLst>
      <p:ext uri="{BB962C8B-B14F-4D97-AF65-F5344CB8AC3E}">
        <p14:creationId xmlns:p14="http://schemas.microsoft.com/office/powerpoint/2010/main" val="366877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module, we will</a:t>
            </a:r>
            <a:r>
              <a:rPr lang="en-US" baseline="0" dirty="0"/>
              <a:t> discuss some of the benefits of exercise in people with SUD</a:t>
            </a:r>
          </a:p>
        </p:txBody>
      </p:sp>
      <p:sp>
        <p:nvSpPr>
          <p:cNvPr id="4" name="Slide Number Placeholder 3"/>
          <p:cNvSpPr>
            <a:spLocks noGrp="1"/>
          </p:cNvSpPr>
          <p:nvPr>
            <p:ph type="sldNum" sz="quarter" idx="10"/>
          </p:nvPr>
        </p:nvSpPr>
        <p:spPr/>
        <p:txBody>
          <a:bodyPr/>
          <a:lstStyle/>
          <a:p>
            <a:fld id="{58B991B3-8A4D-4CBE-BE7B-BD0CA56577FD}" type="slidenum">
              <a:rPr lang="en-US" smtClean="0"/>
              <a:t>2</a:t>
            </a:fld>
            <a:endParaRPr lang="en-US"/>
          </a:p>
        </p:txBody>
      </p:sp>
    </p:spTree>
    <p:extLst>
      <p:ext uri="{BB962C8B-B14F-4D97-AF65-F5344CB8AC3E}">
        <p14:creationId xmlns:p14="http://schemas.microsoft.com/office/powerpoint/2010/main" val="169777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i="0" baseline="0" dirty="0"/>
              <a:t>However, let’s first discuss how substances can affect the brain</a:t>
            </a:r>
            <a:endParaRPr lang="en-US" i="0" dirty="0"/>
          </a:p>
          <a:p>
            <a:pPr marL="171450" indent="-171450">
              <a:buFontTx/>
              <a:buChar char="-"/>
            </a:pPr>
            <a:r>
              <a:rPr lang="en-US" i="1" dirty="0"/>
              <a:t>Dopamine</a:t>
            </a:r>
            <a:r>
              <a:rPr lang="en-US" dirty="0"/>
              <a:t> is a neurotransmitter that plays a role in many important functions such</a:t>
            </a:r>
            <a:r>
              <a:rPr lang="en-US" baseline="0" dirty="0"/>
              <a:t> as </a:t>
            </a:r>
            <a:r>
              <a:rPr lang="en-US" dirty="0"/>
              <a:t>movement &amp; memory as well as pleasure or “reward”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Foods, particularly sweet and savory foods, increase dopamine levels in the brain   </a:t>
            </a:r>
          </a:p>
          <a:p>
            <a:pPr marL="171450" indent="-171450">
              <a:buFontTx/>
              <a:buChar char="-"/>
            </a:pPr>
            <a:r>
              <a:rPr lang="en-US" baseline="0" dirty="0"/>
              <a:t>Dopamine also increases when using substances such as cocaine, nicotine and amphetamines </a:t>
            </a:r>
          </a:p>
          <a:p>
            <a:pPr marL="171450" indent="-171450">
              <a:buFontTx/>
              <a:buChar char="-"/>
            </a:pPr>
            <a:r>
              <a:rPr lang="en-US" baseline="0" dirty="0"/>
              <a:t>As you can see in the figure on the right, the level of dopamine released with amphetamines is substantially greater than that with food or with other substances such as cocaine and morphine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And this increase in dopamine &amp; the subsequent feeling of “reward”, whether its from natural substances like food or from synthetic chemicals like methamphetamine,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Drives the desire for people to want to get more of these substances to get more pleasure &amp; reward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This makes it very challenging for people to want to stop using substances after they become “addicted”    </a:t>
            </a:r>
          </a:p>
          <a:p>
            <a:pPr marL="171450" indent="-171450">
              <a:buFontTx/>
              <a:buChar char="-"/>
            </a:pPr>
            <a:endParaRPr lang="en-US" baseline="0" dirty="0"/>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1CA38389-7543-495B-99CC-E547603BF098}" type="slidenum">
              <a:rPr lang="en-US" smtClean="0"/>
              <a:t>3</a:t>
            </a:fld>
            <a:endParaRPr lang="en-US"/>
          </a:p>
        </p:txBody>
      </p:sp>
    </p:spTree>
    <p:extLst>
      <p:ext uri="{BB962C8B-B14F-4D97-AF65-F5344CB8AC3E}">
        <p14:creationId xmlns:p14="http://schemas.microsoft.com/office/powerpoint/2010/main" val="3176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However, an interesting phenomenon has been observed with </a:t>
            </a:r>
            <a:r>
              <a:rPr lang="en-US" b="1" u="sng" baseline="0" dirty="0"/>
              <a:t>chronic</a:t>
            </a:r>
            <a:r>
              <a:rPr lang="en-US" baseline="0" dirty="0"/>
              <a:t> misuse of substances </a:t>
            </a:r>
          </a:p>
          <a:p>
            <a:pPr marL="171450" indent="-171450">
              <a:buFontTx/>
              <a:buChar char="-"/>
            </a:pPr>
            <a:r>
              <a:rPr lang="en-US" baseline="0" dirty="0"/>
              <a:t>Where chronic misuse or “addiction” seems to dampen the release of dopamine </a:t>
            </a:r>
          </a:p>
          <a:p>
            <a:pPr marL="171450" indent="-171450">
              <a:buFontTx/>
              <a:buChar char="-"/>
            </a:pPr>
            <a:r>
              <a:rPr lang="en-US" baseline="0" dirty="0"/>
              <a:t>and dysregulate the “reward” and frontal brain systems over time</a:t>
            </a:r>
          </a:p>
        </p:txBody>
      </p:sp>
      <p:sp>
        <p:nvSpPr>
          <p:cNvPr id="4" name="Slide Number Placeholder 3"/>
          <p:cNvSpPr>
            <a:spLocks noGrp="1"/>
          </p:cNvSpPr>
          <p:nvPr>
            <p:ph type="sldNum" sz="quarter" idx="5"/>
          </p:nvPr>
        </p:nvSpPr>
        <p:spPr/>
        <p:txBody>
          <a:bodyPr/>
          <a:lstStyle/>
          <a:p>
            <a:fld id="{BE415E96-BFA2-4F18-98D6-EFC3705EFF09}" type="slidenum">
              <a:rPr lang="en-US" smtClean="0"/>
              <a:t>4</a:t>
            </a:fld>
            <a:endParaRPr lang="en-US"/>
          </a:p>
        </p:txBody>
      </p:sp>
    </p:spTree>
    <p:extLst>
      <p:ext uri="{BB962C8B-B14F-4D97-AF65-F5344CB8AC3E}">
        <p14:creationId xmlns:p14="http://schemas.microsoft.com/office/powerpoint/2010/main" val="416901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 seminal</a:t>
            </a:r>
            <a:r>
              <a:rPr lang="en-US" baseline="0" dirty="0"/>
              <a:t> study [?led by Dr. Nora </a:t>
            </a:r>
            <a:r>
              <a:rPr lang="en-US" baseline="0" dirty="0" err="1"/>
              <a:t>Volkow</a:t>
            </a:r>
            <a:r>
              <a:rPr lang="en-US" baseline="0" dirty="0"/>
              <a:t> from National Institute on Drug Abuse or NIDA] </a:t>
            </a:r>
          </a:p>
          <a:p>
            <a:pPr marL="171450" indent="-171450">
              <a:buFontTx/>
              <a:buChar char="-"/>
            </a:pPr>
            <a:r>
              <a:rPr lang="en-US" baseline="0" dirty="0"/>
              <a:t>cocaine users were found to have less dopamine activity compared to “healthy” people or people without a SUD</a:t>
            </a:r>
          </a:p>
          <a:p>
            <a:pPr marL="171450" indent="-171450">
              <a:buFontTx/>
              <a:buChar char="-"/>
            </a:pPr>
            <a:r>
              <a:rPr lang="en-US" baseline="0" dirty="0"/>
              <a:t>They were also found to have less activity in the frontal parts of the brain, which help to “inhibit” or control impulsive behaviors </a:t>
            </a:r>
          </a:p>
        </p:txBody>
      </p:sp>
      <p:sp>
        <p:nvSpPr>
          <p:cNvPr id="4" name="Slide Number Placeholder 3"/>
          <p:cNvSpPr>
            <a:spLocks noGrp="1"/>
          </p:cNvSpPr>
          <p:nvPr>
            <p:ph type="sldNum" sz="quarter" idx="10"/>
          </p:nvPr>
        </p:nvSpPr>
        <p:spPr/>
        <p:txBody>
          <a:bodyPr/>
          <a:lstStyle/>
          <a:p>
            <a:fld id="{58B991B3-8A4D-4CBE-BE7B-BD0CA56577FD}" type="slidenum">
              <a:rPr lang="en-US" smtClean="0"/>
              <a:t>5</a:t>
            </a:fld>
            <a:endParaRPr lang="en-US"/>
          </a:p>
        </p:txBody>
      </p:sp>
    </p:spTree>
    <p:extLst>
      <p:ext uri="{BB962C8B-B14F-4D97-AF65-F5344CB8AC3E}">
        <p14:creationId xmlns:p14="http://schemas.microsoft.com/office/powerpoint/2010/main" val="345896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Exercise is often viewed as a “natural reward” because it has also been shown to increase dopamine levels </a:t>
            </a:r>
          </a:p>
          <a:p>
            <a:pPr marL="171450" indent="-171450">
              <a:buFontTx/>
              <a:buChar char="-"/>
            </a:pPr>
            <a:r>
              <a:rPr lang="en-US" baseline="0" dirty="0"/>
              <a:t>And increase activity in the reward center and frontal brain regions </a:t>
            </a:r>
            <a:endParaRPr lang="en-US" dirty="0"/>
          </a:p>
        </p:txBody>
      </p:sp>
      <p:sp>
        <p:nvSpPr>
          <p:cNvPr id="4" name="Slide Number Placeholder 3"/>
          <p:cNvSpPr>
            <a:spLocks noGrp="1"/>
          </p:cNvSpPr>
          <p:nvPr>
            <p:ph type="sldNum" sz="quarter" idx="5"/>
          </p:nvPr>
        </p:nvSpPr>
        <p:spPr/>
        <p:txBody>
          <a:bodyPr/>
          <a:lstStyle/>
          <a:p>
            <a:fld id="{BE415E96-BFA2-4F18-98D6-EFC3705EFF09}" type="slidenum">
              <a:rPr lang="en-US" smtClean="0"/>
              <a:t>6</a:t>
            </a:fld>
            <a:endParaRPr lang="en-US"/>
          </a:p>
        </p:txBody>
      </p:sp>
    </p:spTree>
    <p:extLst>
      <p:ext uri="{BB962C8B-B14F-4D97-AF65-F5344CB8AC3E}">
        <p14:creationId xmlns:p14="http://schemas.microsoft.com/office/powerpoint/2010/main" val="233633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In particular, </a:t>
            </a:r>
            <a:r>
              <a:rPr lang="en-US" dirty="0"/>
              <a:t>Exercise at higher intensities, has</a:t>
            </a:r>
            <a:r>
              <a:rPr lang="en-US" baseline="0" dirty="0"/>
              <a:t> been shown to </a:t>
            </a:r>
            <a:r>
              <a:rPr lang="en-US" dirty="0"/>
              <a:t>increase angiogenesis or the</a:t>
            </a:r>
            <a:r>
              <a:rPr lang="en-US" baseline="0" dirty="0"/>
              <a:t> </a:t>
            </a:r>
            <a:r>
              <a:rPr lang="en-US" dirty="0"/>
              <a:t>blood flow and vasculature in</a:t>
            </a:r>
            <a:r>
              <a:rPr lang="en-US" baseline="0" dirty="0"/>
              <a:t> the brain </a:t>
            </a:r>
          </a:p>
          <a:p>
            <a:pPr marL="171450" indent="-171450">
              <a:buFontTx/>
              <a:buChar char="-"/>
            </a:pPr>
            <a:r>
              <a:rPr lang="en-US" baseline="0" dirty="0"/>
              <a:t>Which can in turn promote neurogenesis or the development of new </a:t>
            </a:r>
            <a:r>
              <a:rPr lang="en-US" dirty="0"/>
              <a:t>brain cells </a:t>
            </a:r>
          </a:p>
          <a:p>
            <a:pPr marL="171450" indent="-171450">
              <a:buFontTx/>
              <a:buChar char="-"/>
            </a:pPr>
            <a:r>
              <a:rPr lang="en-US" dirty="0"/>
              <a:t>Exercise has also been shown to increase</a:t>
            </a:r>
            <a:r>
              <a:rPr lang="en-US" baseline="0" dirty="0"/>
              <a:t> the volume of certain parts of the brain like the hippocampus  </a:t>
            </a:r>
            <a:r>
              <a:rPr lang="en-US" dirty="0"/>
              <a:t> </a:t>
            </a:r>
            <a:r>
              <a:rPr lang="en-US" baseline="0" dirty="0"/>
              <a:t> </a:t>
            </a:r>
            <a:r>
              <a:rPr lang="en-US" dirty="0"/>
              <a:t> </a:t>
            </a:r>
          </a:p>
          <a:p>
            <a:pPr marL="171450" indent="-171450">
              <a:buFontTx/>
              <a:buChar char="-"/>
            </a:pPr>
            <a:r>
              <a:rPr lang="en-US" baseline="0" dirty="0"/>
              <a:t>That can help enhance learning &amp; memory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84185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Arial" charset="0"/>
                <a:ea typeface="+mn-ea"/>
                <a:cs typeface="+mn-cs"/>
              </a:rPr>
              <a:t>Exercise may also help improve frontal brain regions processes such as executive function </a:t>
            </a:r>
          </a:p>
          <a:p>
            <a:pPr marL="171450" indent="-171450">
              <a:buFontTx/>
              <a:buChar char="-"/>
            </a:pPr>
            <a:r>
              <a:rPr lang="en-US" sz="1200" b="0" i="0" u="none" strike="noStrike" kern="1200" baseline="0" dirty="0">
                <a:solidFill>
                  <a:schemeClr val="tx1"/>
                </a:solidFill>
                <a:latin typeface="Arial" charset="0"/>
                <a:ea typeface="+mn-ea"/>
                <a:cs typeface="+mn-cs"/>
              </a:rPr>
              <a:t>That help people to improve self-regulation and control of their emotions</a:t>
            </a:r>
          </a:p>
          <a:p>
            <a:pPr marL="171450" indent="-171450">
              <a:buFontTx/>
              <a:buChar char="-"/>
            </a:pPr>
            <a:r>
              <a:rPr lang="en-US" sz="1200" b="0" i="0" u="none" strike="noStrike" kern="1200" baseline="0" dirty="0">
                <a:solidFill>
                  <a:schemeClr val="tx1"/>
                </a:solidFill>
                <a:latin typeface="Arial" charset="0"/>
                <a:ea typeface="+mn-ea"/>
                <a:cs typeface="+mn-cs"/>
              </a:rPr>
              <a:t>These are important skills that need to be refined to be successful in recovery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34721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animal</a:t>
            </a:r>
            <a:r>
              <a:rPr lang="en-US" baseline="0" dirty="0"/>
              <a:t> model </a:t>
            </a:r>
            <a:r>
              <a:rPr lang="en-US" dirty="0"/>
              <a:t>studies suggest that intervening with exercise during </a:t>
            </a:r>
            <a:r>
              <a:rPr lang="en-US" u="sng" dirty="0"/>
              <a:t>early abstinence </a:t>
            </a:r>
            <a:r>
              <a:rPr lang="en-US" dirty="0"/>
              <a:t>may provide the best improvements in relapse rates</a:t>
            </a:r>
          </a:p>
          <a:p>
            <a:pPr marL="171450" indent="-171450">
              <a:buFontTx/>
              <a:buChar char="-"/>
            </a:pPr>
            <a:r>
              <a:rPr lang="en-US" dirty="0"/>
              <a:t>So</a:t>
            </a:r>
            <a:r>
              <a:rPr lang="en-US" baseline="0" dirty="0"/>
              <a:t> </a:t>
            </a:r>
            <a:r>
              <a:rPr lang="en-US" dirty="0"/>
              <a:t>exercise may be best when integrated into drug treatment programs during early recovery </a:t>
            </a:r>
          </a:p>
          <a:p>
            <a:pPr marL="171450" indent="-171450">
              <a:buFontTx/>
              <a:buChar char="-"/>
            </a:pPr>
            <a:r>
              <a:rPr lang="en-US" dirty="0"/>
              <a:t>to help “prime” the brain and help potentially repair structural and functional brain deficits</a:t>
            </a:r>
            <a:r>
              <a:rPr lang="en-US" baseline="0" dirty="0"/>
              <a:t> i</a:t>
            </a:r>
            <a:r>
              <a:rPr lang="en-US" dirty="0"/>
              <a:t>nduced by substance misuse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184165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33B5EA-63F2-43F4-9A52-579103E5E909}"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341859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6">
            <a:extLst>
              <a:ext uri="{FF2B5EF4-FFF2-40B4-BE49-F238E27FC236}">
                <a16:creationId xmlns:a16="http://schemas.microsoft.com/office/drawing/2014/main" id="{8F449237-BA79-E6DF-C958-27DF77A17D9F}"/>
              </a:ext>
            </a:extLst>
          </p:cNvPr>
          <p:cNvSpPr>
            <a:spLocks noGrp="1"/>
          </p:cNvSpPr>
          <p:nvPr>
            <p:ph type="pic" sz="quarter" idx="12"/>
          </p:nvPr>
        </p:nvSpPr>
        <p:spPr>
          <a:xfrm>
            <a:off x="512064" y="1691640"/>
            <a:ext cx="11173968" cy="4187952"/>
          </a:xfrm>
          <a:prstGeom prst="rect">
            <a:avLst/>
          </a:prstGeom>
          <a:solidFill>
            <a:schemeClr val="bg1">
              <a:lumMod val="20000"/>
              <a:lumOff val="80000"/>
            </a:schemeClr>
          </a:solidFill>
        </p:spPr>
        <p:txBody>
          <a:bodyPr/>
          <a:lstStyle/>
          <a:p>
            <a:endParaRPr lang="en-US" dirty="0"/>
          </a:p>
        </p:txBody>
      </p:sp>
      <p:pic>
        <p:nvPicPr>
          <p:cNvPr id="3" name="Picture 2">
            <a:extLst>
              <a:ext uri="{FF2B5EF4-FFF2-40B4-BE49-F238E27FC236}">
                <a16:creationId xmlns:a16="http://schemas.microsoft.com/office/drawing/2014/main" id="{ACB5195F-6A8B-C72E-D4EC-E206089EB7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2335601339"/>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3B5EA-63F2-43F4-9A52-579103E5E909}"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378109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8763B0-E511-3DC4-9159-089D0DFF8490}"/>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015155" y="1639958"/>
            <a:ext cx="6220101" cy="1785812"/>
          </a:xfrm>
          <a:prstGeom prst="rect">
            <a:avLst/>
          </a:prstGeom>
        </p:spPr>
        <p:txBody>
          <a:bodyPr anchor="b"/>
          <a:lstStyle>
            <a:lvl1pPr algn="ctr">
              <a:defRPr sz="4400" b="1">
                <a:latin typeface="Arial" panose="020B0604020202020204" pitchFamily="34" charset="0"/>
                <a:cs typeface="Arial" panose="020B0604020202020204" pitchFamily="34" charset="0"/>
              </a:defRPr>
            </a:lvl1pPr>
          </a:lstStyle>
          <a:p>
            <a:r>
              <a:rPr lang="en-US" dirty="0"/>
              <a:t>Insert title here</a:t>
            </a:r>
          </a:p>
        </p:txBody>
      </p:sp>
      <p:sp>
        <p:nvSpPr>
          <p:cNvPr id="3" name="Picture Placeholder 2">
            <a:extLst>
              <a:ext uri="{FF2B5EF4-FFF2-40B4-BE49-F238E27FC236}">
                <a16:creationId xmlns:a16="http://schemas.microsoft.com/office/drawing/2014/main" id="{CE06772D-5E4A-1CC2-C59E-A6ADC898EDAF}"/>
              </a:ext>
            </a:extLst>
          </p:cNvPr>
          <p:cNvSpPr>
            <a:spLocks noGrp="1"/>
          </p:cNvSpPr>
          <p:nvPr>
            <p:ph type="pic" sz="quarter" idx="10"/>
          </p:nvPr>
        </p:nvSpPr>
        <p:spPr>
          <a:xfrm>
            <a:off x="0" y="0"/>
            <a:ext cx="4059936" cy="6729984"/>
          </a:xfrm>
          <a:prstGeom prst="rect">
            <a:avLst/>
          </a:prstGeom>
          <a:solidFill>
            <a:schemeClr val="bg1">
              <a:lumMod val="20000"/>
              <a:lumOff val="80000"/>
            </a:schemeClr>
          </a:solidFill>
          <a:ln>
            <a:noFill/>
          </a:ln>
        </p:spPr>
        <p:txBody>
          <a:bodyPr/>
          <a:lstStyle/>
          <a:p>
            <a:endParaRPr lang="en-US" dirty="0"/>
          </a:p>
        </p:txBody>
      </p:sp>
      <p:sp>
        <p:nvSpPr>
          <p:cNvPr id="6" name="Rectangle 5">
            <a:extLst>
              <a:ext uri="{FF2B5EF4-FFF2-40B4-BE49-F238E27FC236}">
                <a16:creationId xmlns:a16="http://schemas.microsoft.com/office/drawing/2014/main" id="{70E6E7D9-36CE-F080-FC82-F9C1B45AE2DA}"/>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7C6EBD7-3F1A-DD62-3420-AA11EB8E9EE7}"/>
              </a:ext>
            </a:extLst>
          </p:cNvPr>
          <p:cNvSpPr>
            <a:spLocks noGrp="1"/>
          </p:cNvSpPr>
          <p:nvPr>
            <p:ph type="body" sz="quarter" idx="11" hasCustomPrompt="1"/>
          </p:nvPr>
        </p:nvSpPr>
        <p:spPr>
          <a:xfrm>
            <a:off x="5022016" y="3618610"/>
            <a:ext cx="6220100" cy="1262062"/>
          </a:xfrm>
          <a:prstGeom prst="rect">
            <a:avLst/>
          </a:prstGeom>
        </p:spPr>
        <p:txBody>
          <a:bodyPr/>
          <a:lstStyle>
            <a:lvl1pPr marL="0" indent="0" algn="ctr">
              <a:buNone/>
              <a:defRPr b="0" i="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subtitle here</a:t>
            </a:r>
          </a:p>
        </p:txBody>
      </p:sp>
      <p:pic>
        <p:nvPicPr>
          <p:cNvPr id="12" name="Picture 11" descr="Pacific Southwest Rural Opioid Technical Assistance Regional Center (ROTA-R) logo">
            <a:extLst>
              <a:ext uri="{FF2B5EF4-FFF2-40B4-BE49-F238E27FC236}">
                <a16:creationId xmlns:a16="http://schemas.microsoft.com/office/drawing/2014/main" id="{9AC2B4E2-6F8A-0B8B-0188-A86AE81BAF2A}"/>
              </a:ext>
            </a:extLst>
          </p:cNvPr>
          <p:cNvPicPr>
            <a:picLocks noChangeAspect="1"/>
          </p:cNvPicPr>
          <p:nvPr userDrawn="1"/>
        </p:nvPicPr>
        <p:blipFill>
          <a:blip r:embed="rId2"/>
          <a:stretch>
            <a:fillRect/>
          </a:stretch>
        </p:blipFill>
        <p:spPr>
          <a:xfrm>
            <a:off x="6080760" y="6099048"/>
            <a:ext cx="1536700" cy="508000"/>
          </a:xfrm>
          <a:prstGeom prst="rect">
            <a:avLst/>
          </a:prstGeom>
        </p:spPr>
      </p:pic>
      <p:pic>
        <p:nvPicPr>
          <p:cNvPr id="13" name="Picture 12" descr="SAMHSA logo">
            <a:extLst>
              <a:ext uri="{FF2B5EF4-FFF2-40B4-BE49-F238E27FC236}">
                <a16:creationId xmlns:a16="http://schemas.microsoft.com/office/drawing/2014/main" id="{E7E76A39-3B75-A150-2566-2EB5B075E1EE}"/>
              </a:ext>
            </a:extLst>
          </p:cNvPr>
          <p:cNvPicPr>
            <a:picLocks noChangeAspect="1"/>
          </p:cNvPicPr>
          <p:nvPr userDrawn="1"/>
        </p:nvPicPr>
        <p:blipFill>
          <a:blip r:embed="rId3"/>
          <a:stretch>
            <a:fillRect/>
          </a:stretch>
        </p:blipFill>
        <p:spPr>
          <a:xfrm>
            <a:off x="7863840" y="6135624"/>
            <a:ext cx="1625600" cy="419100"/>
          </a:xfrm>
          <a:prstGeom prst="rect">
            <a:avLst/>
          </a:prstGeom>
        </p:spPr>
      </p:pic>
      <p:pic>
        <p:nvPicPr>
          <p:cNvPr id="14" name="Picture 13" descr="University of Nevada, Reno Block-N">
            <a:extLst>
              <a:ext uri="{FF2B5EF4-FFF2-40B4-BE49-F238E27FC236}">
                <a16:creationId xmlns:a16="http://schemas.microsoft.com/office/drawing/2014/main" id="{F7C6F80E-6FF0-D525-161A-CBF8062F404A}"/>
              </a:ext>
            </a:extLst>
          </p:cNvPr>
          <p:cNvPicPr>
            <a:picLocks noChangeAspect="1"/>
          </p:cNvPicPr>
          <p:nvPr userDrawn="1"/>
        </p:nvPicPr>
        <p:blipFill>
          <a:blip r:embed="rId4"/>
          <a:stretch>
            <a:fillRect/>
          </a:stretch>
        </p:blipFill>
        <p:spPr>
          <a:xfrm>
            <a:off x="9747504" y="6135624"/>
            <a:ext cx="419100" cy="419100"/>
          </a:xfrm>
          <a:prstGeom prst="rect">
            <a:avLst/>
          </a:prstGeom>
        </p:spPr>
      </p:pic>
      <p:pic>
        <p:nvPicPr>
          <p:cNvPr id="7" name="Picture 6" descr="An icon of a bike">
            <a:extLst>
              <a:ext uri="{FF2B5EF4-FFF2-40B4-BE49-F238E27FC236}">
                <a16:creationId xmlns:a16="http://schemas.microsoft.com/office/drawing/2014/main" id="{BE7F2A72-D211-D539-2591-E2FF0A2E718E}"/>
              </a:ext>
            </a:extLst>
          </p:cNvPr>
          <p:cNvPicPr>
            <a:picLocks noChangeAspect="1"/>
          </p:cNvPicPr>
          <p:nvPr userDrawn="1"/>
        </p:nvPicPr>
        <p:blipFill>
          <a:blip r:embed="rId5"/>
          <a:stretch>
            <a:fillRect/>
          </a:stretch>
        </p:blipFill>
        <p:spPr>
          <a:xfrm>
            <a:off x="7671816" y="457200"/>
            <a:ext cx="914400" cy="9144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8257031" y="377952"/>
            <a:ext cx="3556000" cy="6096000"/>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1179575" y="715961"/>
            <a:ext cx="6693407"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1179576"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93F0423-E38B-74A0-CC12-3B29320AA122}"/>
              </a:ext>
            </a:extLst>
          </p:cNvPr>
          <p:cNvSpPr/>
          <p:nvPr userDrawn="1"/>
        </p:nvSpPr>
        <p:spPr>
          <a:xfrm rot="5400000">
            <a:off x="8129017" y="25603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58073477-9E10-E395-1E00-C4B0FF8EA7AA}"/>
              </a:ext>
            </a:extLst>
          </p:cNvPr>
          <p:cNvSpPr/>
          <p:nvPr userDrawn="1"/>
        </p:nvSpPr>
        <p:spPr>
          <a:xfrm rot="16200000">
            <a:off x="10991088" y="565099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92B24DF-51C6-07A5-D63D-6D4646ECDC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502920"/>
            <a:ext cx="914400" cy="914400"/>
          </a:xfrm>
          <a:prstGeom prst="rect">
            <a:avLst/>
          </a:prstGeom>
        </p:spPr>
      </p:pic>
    </p:spTree>
    <p:extLst>
      <p:ext uri="{BB962C8B-B14F-4D97-AF65-F5344CB8AC3E}">
        <p14:creationId xmlns:p14="http://schemas.microsoft.com/office/powerpoint/2010/main" val="172072613"/>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1524000" y="1691640"/>
            <a:ext cx="9144000" cy="3276600"/>
          </a:xfrm>
          <a:prstGeom prst="rect">
            <a:avLst/>
          </a:prstGeom>
        </p:spPr>
        <p:txBody>
          <a:bodyPr/>
          <a:lstStyle>
            <a:lvl1pPr marL="0" indent="0" algn="ctr">
              <a:lnSpc>
                <a:spcPct val="100000"/>
              </a:lnSpc>
              <a:buNone/>
              <a:defRPr sz="18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8294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847663"/>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5" name="Picture Placeholder 16">
            <a:extLst>
              <a:ext uri="{FF2B5EF4-FFF2-40B4-BE49-F238E27FC236}">
                <a16:creationId xmlns:a16="http://schemas.microsoft.com/office/drawing/2014/main" id="{437B1982-DD7E-75CC-63B5-714B83AA441F}"/>
              </a:ext>
            </a:extLst>
          </p:cNvPr>
          <p:cNvSpPr>
            <a:spLocks noGrp="1"/>
          </p:cNvSpPr>
          <p:nvPr>
            <p:ph type="pic" sz="quarter" idx="12"/>
          </p:nvPr>
        </p:nvSpPr>
        <p:spPr>
          <a:xfrm>
            <a:off x="0" y="0"/>
            <a:ext cx="12188952" cy="6729984"/>
          </a:xfrm>
          <a:prstGeom prst="rect">
            <a:avLst/>
          </a:prstGeom>
          <a:solidFill>
            <a:schemeClr val="bg1">
              <a:lumMod val="20000"/>
              <a:lumOff val="80000"/>
            </a:schemeClr>
          </a:solidFill>
        </p:spPr>
        <p:txBody>
          <a:bodyPr/>
          <a:lstStyle/>
          <a:p>
            <a:endParaRPr lang="en-US" dirty="0"/>
          </a:p>
        </p:txBody>
      </p:sp>
      <p:pic>
        <p:nvPicPr>
          <p:cNvPr id="4" name="Picture 3">
            <a:extLst>
              <a:ext uri="{FF2B5EF4-FFF2-40B4-BE49-F238E27FC236}">
                <a16:creationId xmlns:a16="http://schemas.microsoft.com/office/drawing/2014/main" id="{49F066A5-C4FD-3286-6113-0B70C14D01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15199382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6473952" y="512064"/>
            <a:ext cx="5202936" cy="5843016"/>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256032" y="715961"/>
            <a:ext cx="5715000"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5715000"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256032"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57577"/>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384048" y="384048"/>
            <a:ext cx="3557016" cy="2980944"/>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4315968" y="715961"/>
            <a:ext cx="7626096"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4325112"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4325113"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007895-E7E8-0084-56E3-CFF36D73A966}"/>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6">
            <a:extLst>
              <a:ext uri="{FF2B5EF4-FFF2-40B4-BE49-F238E27FC236}">
                <a16:creationId xmlns:a16="http://schemas.microsoft.com/office/drawing/2014/main" id="{05C86F5C-3F29-2B8A-76C8-1AAA689C4644}"/>
              </a:ext>
            </a:extLst>
          </p:cNvPr>
          <p:cNvSpPr>
            <a:spLocks noGrp="1"/>
          </p:cNvSpPr>
          <p:nvPr>
            <p:ph type="pic" sz="quarter" idx="13"/>
          </p:nvPr>
        </p:nvSpPr>
        <p:spPr>
          <a:xfrm>
            <a:off x="384048" y="3493008"/>
            <a:ext cx="3557016" cy="2980944"/>
          </a:xfrm>
          <a:prstGeom prst="rect">
            <a:avLst/>
          </a:prstGeom>
          <a:solidFill>
            <a:schemeClr val="bg1">
              <a:lumMod val="20000"/>
              <a:lumOff val="80000"/>
            </a:schemeClr>
          </a:solidFill>
        </p:spPr>
        <p:txBody>
          <a:bodyPr/>
          <a:lstStyle/>
          <a:p>
            <a:endParaRPr lang="en-US" dirty="0"/>
          </a:p>
        </p:txBody>
      </p:sp>
      <p:sp>
        <p:nvSpPr>
          <p:cNvPr id="8" name="Right Triangle 7">
            <a:extLst>
              <a:ext uri="{FF2B5EF4-FFF2-40B4-BE49-F238E27FC236}">
                <a16:creationId xmlns:a16="http://schemas.microsoft.com/office/drawing/2014/main" id="{6A4F883E-54AF-604E-8436-650BF37DAC76}"/>
              </a:ext>
            </a:extLst>
          </p:cNvPr>
          <p:cNvSpPr/>
          <p:nvPr userDrawn="1"/>
        </p:nvSpPr>
        <p:spPr>
          <a:xfrm rot="10800000">
            <a:off x="3118106" y="25603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CBFBC5D2-30C8-2D6A-DA68-B17A5E37BCCD}"/>
              </a:ext>
            </a:extLst>
          </p:cNvPr>
          <p:cNvSpPr/>
          <p:nvPr userDrawn="1"/>
        </p:nvSpPr>
        <p:spPr>
          <a:xfrm>
            <a:off x="256032" y="5650992"/>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07961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6" name="Picture 5">
            <a:extLst>
              <a:ext uri="{FF2B5EF4-FFF2-40B4-BE49-F238E27FC236}">
                <a16:creationId xmlns:a16="http://schemas.microsoft.com/office/drawing/2014/main" id="{9AC03C6D-5431-C15D-2FD3-B22954679E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192635979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s w/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15">
            <a:extLst>
              <a:ext uri="{FF2B5EF4-FFF2-40B4-BE49-F238E27FC236}">
                <a16:creationId xmlns:a16="http://schemas.microsoft.com/office/drawing/2014/main" id="{FFE35809-5C15-88B2-B83A-6B64F62468AC}"/>
              </a:ext>
            </a:extLst>
          </p:cNvPr>
          <p:cNvSpPr>
            <a:spLocks noGrp="1"/>
          </p:cNvSpPr>
          <p:nvPr>
            <p:ph type="body" sz="quarter" idx="13" hasCustomPrompt="1"/>
          </p:nvPr>
        </p:nvSpPr>
        <p:spPr>
          <a:xfrm>
            <a:off x="256032"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
        <p:nvSpPr>
          <p:cNvPr id="9" name="Text Placeholder 15">
            <a:extLst>
              <a:ext uri="{FF2B5EF4-FFF2-40B4-BE49-F238E27FC236}">
                <a16:creationId xmlns:a16="http://schemas.microsoft.com/office/drawing/2014/main" id="{443DB4B5-E155-187A-DFF3-CBA77C87CA70}"/>
              </a:ext>
            </a:extLst>
          </p:cNvPr>
          <p:cNvSpPr>
            <a:spLocks noGrp="1"/>
          </p:cNvSpPr>
          <p:nvPr>
            <p:ph type="body" sz="quarter" idx="14" hasCustomPrompt="1"/>
          </p:nvPr>
        </p:nvSpPr>
        <p:spPr>
          <a:xfrm>
            <a:off x="6227064"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Tree>
    <p:extLst>
      <p:ext uri="{BB962C8B-B14F-4D97-AF65-F5344CB8AC3E}">
        <p14:creationId xmlns:p14="http://schemas.microsoft.com/office/powerpoint/2010/main" val="26129093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A5A94-C5A7-982B-C654-64D74512E75C}"/>
              </a:ext>
              <a:ext uri="{C183D7F6-B498-43B3-948B-1728B52AA6E4}">
                <adec:decorative xmlns:adec="http://schemas.microsoft.com/office/drawing/2017/decorative" val="1"/>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cific Southwest Rural Opioid Technical Assistance Regional Center (ROTA-R) logo">
            <a:extLst>
              <a:ext uri="{FF2B5EF4-FFF2-40B4-BE49-F238E27FC236}">
                <a16:creationId xmlns:a16="http://schemas.microsoft.com/office/drawing/2014/main" id="{49AFF9D1-19B8-D531-26B7-5E8F3D398AED}"/>
              </a:ext>
            </a:extLst>
          </p:cNvPr>
          <p:cNvPicPr>
            <a:picLocks noChangeAspect="1"/>
          </p:cNvPicPr>
          <p:nvPr userDrawn="1"/>
        </p:nvPicPr>
        <p:blipFill>
          <a:blip r:embed="rId13"/>
          <a:stretch>
            <a:fillRect/>
          </a:stretch>
        </p:blipFill>
        <p:spPr>
          <a:xfrm>
            <a:off x="256032" y="6099048"/>
            <a:ext cx="1536700" cy="508000"/>
          </a:xfrm>
          <a:prstGeom prst="rect">
            <a:avLst/>
          </a:prstGeom>
        </p:spPr>
      </p:pic>
      <p:pic>
        <p:nvPicPr>
          <p:cNvPr id="4" name="Picture 3" descr="SAMHSA logo">
            <a:extLst>
              <a:ext uri="{FF2B5EF4-FFF2-40B4-BE49-F238E27FC236}">
                <a16:creationId xmlns:a16="http://schemas.microsoft.com/office/drawing/2014/main" id="{0A9A0998-7941-D2F7-1378-AADFE06EE493}"/>
              </a:ext>
            </a:extLst>
          </p:cNvPr>
          <p:cNvPicPr>
            <a:picLocks noChangeAspect="1"/>
          </p:cNvPicPr>
          <p:nvPr userDrawn="1"/>
        </p:nvPicPr>
        <p:blipFill>
          <a:blip r:embed="rId14"/>
          <a:stretch>
            <a:fillRect/>
          </a:stretch>
        </p:blipFill>
        <p:spPr>
          <a:xfrm>
            <a:off x="2039112" y="6135624"/>
            <a:ext cx="1625600" cy="419100"/>
          </a:xfrm>
          <a:prstGeom prst="rect">
            <a:avLst/>
          </a:prstGeom>
        </p:spPr>
      </p:pic>
      <p:pic>
        <p:nvPicPr>
          <p:cNvPr id="5" name="Picture 4" descr="University of Nevada, Reno Block-N">
            <a:extLst>
              <a:ext uri="{FF2B5EF4-FFF2-40B4-BE49-F238E27FC236}">
                <a16:creationId xmlns:a16="http://schemas.microsoft.com/office/drawing/2014/main" id="{27BF559B-1285-2604-DBF7-507CB0D20814}"/>
              </a:ext>
            </a:extLst>
          </p:cNvPr>
          <p:cNvPicPr>
            <a:picLocks noChangeAspect="1"/>
          </p:cNvPicPr>
          <p:nvPr userDrawn="1"/>
        </p:nvPicPr>
        <p:blipFill>
          <a:blip r:embed="rId15"/>
          <a:stretch>
            <a:fillRect/>
          </a:stretch>
        </p:blipFill>
        <p:spPr>
          <a:xfrm>
            <a:off x="3922776" y="6135624"/>
            <a:ext cx="419100" cy="419100"/>
          </a:xfrm>
          <a:prstGeom prst="rect">
            <a:avLst/>
          </a:prstGeom>
        </p:spPr>
      </p:pic>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716" r:id="rId1"/>
    <p:sldLayoutId id="2147483689" r:id="rId2"/>
    <p:sldLayoutId id="2147483699" r:id="rId3"/>
    <p:sldLayoutId id="2147483700" r:id="rId4"/>
    <p:sldLayoutId id="2147483709" r:id="rId5"/>
    <p:sldLayoutId id="2147483710" r:id="rId6"/>
    <p:sldLayoutId id="2147483711" r:id="rId7"/>
    <p:sldLayoutId id="2147483712" r:id="rId8"/>
    <p:sldLayoutId id="2147483713" r:id="rId9"/>
    <p:sldLayoutId id="2147483714" r:id="rId10"/>
    <p:sldLayoutId id="2147483717"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jp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jp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3.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jpg"/><Relationship Id="rId5" Type="http://schemas.openxmlformats.org/officeDocument/2006/relationships/image" Target="../media/image15.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FA25-0D68-B3F9-EA8D-3D6820FC7658}"/>
              </a:ext>
            </a:extLst>
          </p:cNvPr>
          <p:cNvSpPr>
            <a:spLocks noGrp="1"/>
          </p:cNvSpPr>
          <p:nvPr>
            <p:ph type="title"/>
          </p:nvPr>
        </p:nvSpPr>
        <p:spPr/>
        <p:txBody>
          <a:bodyPr/>
          <a:lstStyle/>
          <a:p>
            <a:r>
              <a:rPr lang="en-US" sz="3400" dirty="0"/>
              <a:t>Exercise and Movement in People with Substance Use Disorders</a:t>
            </a:r>
            <a:br>
              <a:rPr lang="en-US" sz="3400" dirty="0"/>
            </a:br>
            <a:r>
              <a:rPr lang="en-US" sz="2000" dirty="0"/>
              <a:t>Rural Opioid Technical Assistance Course</a:t>
            </a:r>
            <a:br>
              <a:rPr lang="en-US" sz="2000" dirty="0"/>
            </a:br>
            <a:r>
              <a:rPr lang="en-US" sz="2000" dirty="0"/>
              <a:t>Pacific Southwest Region</a:t>
            </a:r>
            <a:endParaRPr lang="en-US" sz="3400" dirty="0"/>
          </a:p>
        </p:txBody>
      </p:sp>
      <p:sp>
        <p:nvSpPr>
          <p:cNvPr id="4" name="Text Placeholder 3">
            <a:extLst>
              <a:ext uri="{FF2B5EF4-FFF2-40B4-BE49-F238E27FC236}">
                <a16:creationId xmlns:a16="http://schemas.microsoft.com/office/drawing/2014/main" id="{FDF48712-D31E-C89E-FE25-4891FB058BFC}"/>
              </a:ext>
            </a:extLst>
          </p:cNvPr>
          <p:cNvSpPr>
            <a:spLocks noGrp="1"/>
          </p:cNvSpPr>
          <p:nvPr>
            <p:ph type="body" sz="quarter" idx="11"/>
          </p:nvPr>
        </p:nvSpPr>
        <p:spPr/>
        <p:txBody>
          <a:bodyPr/>
          <a:lstStyle/>
          <a:p>
            <a:r>
              <a:rPr lang="en-US" b="1" i="0" dirty="0"/>
              <a:t>Nora L. Nock, PhD, PE, FSBM   </a:t>
            </a:r>
          </a:p>
          <a:p>
            <a:r>
              <a:rPr lang="en-US" sz="1200" dirty="0"/>
              <a:t>Professor</a:t>
            </a:r>
          </a:p>
          <a:p>
            <a:r>
              <a:rPr lang="en-US" sz="1200" dirty="0"/>
              <a:t>Department of Population &amp; Quantitative Health Sciences</a:t>
            </a:r>
          </a:p>
          <a:p>
            <a:r>
              <a:rPr lang="en-US" sz="1200" dirty="0"/>
              <a:t>Case Western Reserve University </a:t>
            </a:r>
          </a:p>
        </p:txBody>
      </p:sp>
      <p:pic>
        <p:nvPicPr>
          <p:cNvPr id="8" name="Picture 7" descr="Case Western Reserve University logo">
            <a:extLst>
              <a:ext uri="{FF2B5EF4-FFF2-40B4-BE49-F238E27FC236}">
                <a16:creationId xmlns:a16="http://schemas.microsoft.com/office/drawing/2014/main" id="{27A3BC49-7D2A-34ED-27D1-3D7884F49A8F}"/>
              </a:ext>
            </a:extLst>
          </p:cNvPr>
          <p:cNvPicPr>
            <a:picLocks noChangeAspect="1"/>
          </p:cNvPicPr>
          <p:nvPr/>
        </p:nvPicPr>
        <p:blipFill>
          <a:blip r:embed="rId5" cstate="print"/>
          <a:stretch>
            <a:fillRect/>
          </a:stretch>
        </p:blipFill>
        <p:spPr>
          <a:xfrm>
            <a:off x="-1" y="5526157"/>
            <a:ext cx="3597965" cy="1152939"/>
          </a:xfrm>
          <a:prstGeom prst="rect">
            <a:avLst/>
          </a:prstGeom>
        </p:spPr>
      </p:pic>
      <p:pic>
        <p:nvPicPr>
          <p:cNvPr id="11" name="Picture 10">
            <a:extLst>
              <a:ext uri="{FF2B5EF4-FFF2-40B4-BE49-F238E27FC236}">
                <a16:creationId xmlns:a16="http://schemas.microsoft.com/office/drawing/2014/main" id="{11D22D77-3B05-5A41-9A0B-A905BAFB346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08659" y="609274"/>
            <a:ext cx="2061367" cy="2061367"/>
          </a:xfrm>
          <a:prstGeom prst="rect">
            <a:avLst/>
          </a:prstGeom>
        </p:spPr>
      </p:pic>
      <p:pic>
        <p:nvPicPr>
          <p:cNvPr id="1028" name="Picture 4">
            <a:extLst>
              <a:ext uri="{FF2B5EF4-FFF2-40B4-BE49-F238E27FC236}">
                <a16:creationId xmlns:a16="http://schemas.microsoft.com/office/drawing/2014/main" id="{15275F6D-70CA-70BC-5A9D-7D838FBB204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98" y="2026777"/>
            <a:ext cx="2364423" cy="2797985"/>
          </a:xfrm>
          <a:prstGeom prst="rect">
            <a:avLst/>
          </a:prstGeom>
          <a:noFill/>
          <a:extLst>
            <a:ext uri="{909E8E84-426E-40DD-AFC4-6F175D3DCCD1}">
              <a14:hiddenFill xmlns:a14="http://schemas.microsoft.com/office/drawing/2010/main">
                <a:solidFill>
                  <a:srgbClr val="FFFFFF"/>
                </a:solidFill>
              </a14:hiddenFill>
            </a:ext>
          </a:extLst>
        </p:spPr>
      </p:pic>
      <p:pic>
        <p:nvPicPr>
          <p:cNvPr id="3" name="ROTA Exercise SUD Nock Module 2">
            <a:hlinkClick r:id="" action="ppaction://media"/>
            <a:extLst>
              <a:ext uri="{FF2B5EF4-FFF2-40B4-BE49-F238E27FC236}">
                <a16:creationId xmlns:a16="http://schemas.microsoft.com/office/drawing/2014/main" id="{61CD1B77-7592-2E4D-9964-D0D7D26FDF87}"/>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end="217738.7755"/>
                </p14:media>
              </p:ext>
            </p:extLst>
          </p:nvPr>
        </p:nvPicPr>
        <p:blipFill rotWithShape="1">
          <a:blip r:embed="rId8"/>
          <a:srcRect t="16667" b="16667"/>
          <a:stretch>
            <a:fillRect/>
          </a:stretch>
        </p:blipFill>
        <p:spPr>
          <a:xfrm>
            <a:off x="3722187" y="4468531"/>
            <a:ext cx="1971042" cy="1971042"/>
          </a:xfrm>
          <a:prstGeom prst="ellipse">
            <a:avLst/>
          </a:prstGeom>
        </p:spPr>
      </p:pic>
    </p:spTree>
    <p:extLst>
      <p:ext uri="{BB962C8B-B14F-4D97-AF65-F5344CB8AC3E}">
        <p14:creationId xmlns:p14="http://schemas.microsoft.com/office/powerpoint/2010/main" val="7218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a:latin typeface="Arial" panose="020B0604020202020204" pitchFamily="34" charset="0"/>
                <a:cs typeface="Arial" panose="020B0604020202020204" pitchFamily="34" charset="0"/>
              </a:rPr>
              <a:t>Module 2: Exercise and SUD:     Rationale and Mechanisms</a:t>
            </a:r>
            <a:br>
              <a:rPr lang="en-US"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3" name="ROTA Exercise SUD Nock Module 2">
            <a:hlinkClick r:id="" action="ppaction://media"/>
            <a:extLst>
              <a:ext uri="{FF2B5EF4-FFF2-40B4-BE49-F238E27FC236}">
                <a16:creationId xmlns:a16="http://schemas.microsoft.com/office/drawing/2014/main" id="{0A0549C6-E730-D2EA-F5F1-F8C78944246D}"/>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7000" end="207738.7755"/>
                </p14:media>
              </p:ext>
            </p:extLst>
          </p:nvPr>
        </p:nvPicPr>
        <p:blipFill rotWithShape="1">
          <a:blip r:embed="rId5"/>
          <a:srcRect t="16667" b="16667"/>
          <a:stretch>
            <a:fillRect/>
          </a:stretch>
        </p:blipFill>
        <p:spPr>
          <a:xfrm>
            <a:off x="9960429" y="4234768"/>
            <a:ext cx="1964417" cy="1964417"/>
          </a:xfrm>
          <a:prstGeom prst="ellipse">
            <a:avLst/>
          </a:prstGeom>
        </p:spPr>
      </p:pic>
    </p:spTree>
    <p:extLst>
      <p:ext uri="{BB962C8B-B14F-4D97-AF65-F5344CB8AC3E}">
        <p14:creationId xmlns:p14="http://schemas.microsoft.com/office/powerpoint/2010/main" val="3360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328B3EC-93AA-46FD-29E2-C32454C5D92B}"/>
              </a:ext>
            </a:extLst>
          </p:cNvPr>
          <p:cNvSpPr txBox="1">
            <a:spLocks noGrp="1"/>
          </p:cNvSpPr>
          <p:nvPr>
            <p:ph type="title" idx="4294967295"/>
          </p:nvPr>
        </p:nvSpPr>
        <p:spPr>
          <a:xfrm>
            <a:off x="2421751" y="412030"/>
            <a:ext cx="750089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Arial" panose="020B0604020202020204"/>
                <a:ea typeface="+mn-ea"/>
                <a:cs typeface="+mn-cs"/>
              </a:rPr>
              <a:t>Dopamine (DA) Levels in the Brain Increase with Natural Rewards and Exogenous Substances</a:t>
            </a:r>
          </a:p>
        </p:txBody>
      </p:sp>
      <p:sp>
        <p:nvSpPr>
          <p:cNvPr id="9" name="TextBox 8"/>
          <p:cNvSpPr txBox="1"/>
          <p:nvPr/>
        </p:nvSpPr>
        <p:spPr>
          <a:xfrm flipH="1">
            <a:off x="8415454" y="6277642"/>
            <a:ext cx="3609862" cy="307777"/>
          </a:xfrm>
          <a:prstGeom prst="rect">
            <a:avLst/>
          </a:prstGeom>
          <a:noFill/>
        </p:spPr>
        <p:txBody>
          <a:bodyPr wrap="squar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Lindsay A (2024) ACSM Annual Meeting  </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marL="0" indent="0">
              <a:buNone/>
            </a:pPr>
            <a:r>
              <a:rPr lang="en-US" dirty="0"/>
              <a:t> </a:t>
            </a:r>
          </a:p>
        </p:txBody>
      </p:sp>
      <p:pic>
        <p:nvPicPr>
          <p:cNvPr id="11" name="Picture 10" descr="Graph showing that food and sex elevate dopamine levels to about 150 and 200% of baseline, respectively.">
            <a:extLst>
              <a:ext uri="{FF2B5EF4-FFF2-40B4-BE49-F238E27FC236}">
                <a16:creationId xmlns:a16="http://schemas.microsoft.com/office/drawing/2014/main" id="{CA861E92-62ED-4F0B-AEC0-BEA042CA3234}"/>
              </a:ext>
            </a:extLst>
          </p:cNvPr>
          <p:cNvPicPr>
            <a:picLocks noChangeAspect="1"/>
          </p:cNvPicPr>
          <p:nvPr/>
        </p:nvPicPr>
        <p:blipFill>
          <a:blip r:embed="rId5"/>
          <a:stretch>
            <a:fillRect/>
          </a:stretch>
        </p:blipFill>
        <p:spPr>
          <a:xfrm>
            <a:off x="278059" y="1580380"/>
            <a:ext cx="5817940" cy="4363453"/>
          </a:xfrm>
          <a:prstGeom prst="rect">
            <a:avLst/>
          </a:prstGeom>
          <a:solidFill>
            <a:schemeClr val="tx1"/>
          </a:solidFill>
        </p:spPr>
      </p:pic>
      <p:pic>
        <p:nvPicPr>
          <p:cNvPr id="19" name="Picture 18" descr="4 graphs. The first one shows that amphetamine elevates dopamine to about 1100% of baseline, cocaine to about 350%, nicotine about 225%, and morphine ranges from 150-200% depending on dose.">
            <a:extLst>
              <a:ext uri="{FF2B5EF4-FFF2-40B4-BE49-F238E27FC236}">
                <a16:creationId xmlns:a16="http://schemas.microsoft.com/office/drawing/2014/main" id="{7B975643-3C11-4EA0-8985-BD578EA0C162}"/>
              </a:ext>
            </a:extLst>
          </p:cNvPr>
          <p:cNvPicPr>
            <a:picLocks noChangeAspect="1"/>
          </p:cNvPicPr>
          <p:nvPr/>
        </p:nvPicPr>
        <p:blipFill>
          <a:blip r:embed="rId6"/>
          <a:stretch>
            <a:fillRect/>
          </a:stretch>
        </p:blipFill>
        <p:spPr>
          <a:xfrm>
            <a:off x="6172197" y="1581109"/>
            <a:ext cx="5811866" cy="4363453"/>
          </a:xfrm>
          <a:prstGeom prst="rect">
            <a:avLst/>
          </a:prstGeom>
        </p:spPr>
      </p:pic>
      <p:sp>
        <p:nvSpPr>
          <p:cNvPr id="7" name="Oval 6">
            <a:extLst>
              <a:ext uri="{FF2B5EF4-FFF2-40B4-BE49-F238E27FC236}">
                <a16:creationId xmlns:a16="http://schemas.microsoft.com/office/drawing/2014/main" id="{3C06332F-E59F-9D51-F834-44C6E52A96AC}"/>
              </a:ext>
              <a:ext uri="{C183D7F6-B498-43B3-948B-1728B52AA6E4}">
                <adec:decorative xmlns:adec="http://schemas.microsoft.com/office/drawing/2017/decorative" val="1"/>
              </a:ext>
            </a:extLst>
          </p:cNvPr>
          <p:cNvSpPr/>
          <p:nvPr/>
        </p:nvSpPr>
        <p:spPr>
          <a:xfrm>
            <a:off x="6532492" y="2378927"/>
            <a:ext cx="1124679" cy="4311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OTA Exercise SUD Nock Module 2">
            <a:hlinkClick r:id="" action="ppaction://media"/>
            <a:extLst>
              <a:ext uri="{FF2B5EF4-FFF2-40B4-BE49-F238E27FC236}">
                <a16:creationId xmlns:a16="http://schemas.microsoft.com/office/drawing/2014/main" id="{B04E89B6-240E-C092-69AE-7B7FA0338032}"/>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6000" end="132738.7755"/>
                </p14:media>
              </p:ext>
            </p:extLst>
          </p:nvPr>
        </p:nvPicPr>
        <p:blipFill rotWithShape="1">
          <a:blip r:embed="rId7"/>
          <a:srcRect t="16667" b="16667"/>
          <a:stretch>
            <a:fillRect/>
          </a:stretch>
        </p:blipFill>
        <p:spPr>
          <a:xfrm>
            <a:off x="10548257" y="78847"/>
            <a:ext cx="1435806" cy="1435806"/>
          </a:xfrm>
          <a:prstGeom prst="ellipse">
            <a:avLst/>
          </a:prstGeom>
        </p:spPr>
      </p:pic>
    </p:spTree>
    <p:extLst>
      <p:ext uri="{BB962C8B-B14F-4D97-AF65-F5344CB8AC3E}">
        <p14:creationId xmlns:p14="http://schemas.microsoft.com/office/powerpoint/2010/main" val="40586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B13B-4D18-BB38-1A5C-C4B51D1ADD16}"/>
              </a:ext>
            </a:extLst>
          </p:cNvPr>
          <p:cNvSpPr>
            <a:spLocks noGrp="1"/>
          </p:cNvSpPr>
          <p:nvPr>
            <p:ph type="title"/>
          </p:nvPr>
        </p:nvSpPr>
        <p:spPr>
          <a:xfrm>
            <a:off x="134677" y="334455"/>
            <a:ext cx="12064409" cy="574454"/>
          </a:xfrm>
        </p:spPr>
        <p:txBody>
          <a:bodyPr/>
          <a:lstStyle/>
          <a:p>
            <a:pPr algn="ctr"/>
            <a:r>
              <a:rPr lang="en-US" sz="2200" b="1" dirty="0">
                <a:latin typeface="Arial" panose="020B0604020202020204" pitchFamily="34" charset="0"/>
                <a:cs typeface="Arial" panose="020B0604020202020204" pitchFamily="34" charset="0"/>
              </a:rPr>
              <a:t> Brain “On Drugs” (</a:t>
            </a:r>
            <a:r>
              <a:rPr lang="en-US" sz="2200" b="1" u="sng" dirty="0">
                <a:latin typeface="Arial" panose="020B0604020202020204" pitchFamily="34" charset="0"/>
                <a:cs typeface="Arial" panose="020B0604020202020204" pitchFamily="34" charset="0"/>
              </a:rPr>
              <a:t>Chronic</a:t>
            </a:r>
            <a:r>
              <a:rPr lang="en-US" sz="2200" b="1" dirty="0">
                <a:latin typeface="Arial" panose="020B0604020202020204" pitchFamily="34" charset="0"/>
                <a:cs typeface="Arial" panose="020B0604020202020204" pitchFamily="34" charset="0"/>
              </a:rPr>
              <a:t> Misuse) vs. “On Exercise” </a:t>
            </a:r>
            <a:endParaRPr lang="en-US" sz="2200" dirty="0">
              <a:latin typeface="Arial" panose="020B0604020202020204" pitchFamily="34" charset="0"/>
              <a:cs typeface="Arial" panose="020B0604020202020204" pitchFamily="34" charset="0"/>
            </a:endParaRPr>
          </a:p>
        </p:txBody>
      </p:sp>
      <p:pic>
        <p:nvPicPr>
          <p:cNvPr id="3" name="Picture 2" descr="Image of a brain split in two halves. First half is brain on drugs, and it includes: drug-seeking behavior, lower cognitive functions, and impaired decision making. These lead to lower cerebral blood flow, down-regulation of dopamine receptors, prefrontal cortex dysfunction, and overactive amygdala. The other side is the brain on exercise, and includes self-control, improved cognitive functions, and neuronal health. These lead to greater cerebral blood flow, upregulation of dopamine receptors, release of BDNF and VEGF, and neurogenesis.">
            <a:extLst>
              <a:ext uri="{FF2B5EF4-FFF2-40B4-BE49-F238E27FC236}">
                <a16:creationId xmlns:a16="http://schemas.microsoft.com/office/drawing/2014/main" id="{46E62E84-4CDF-49DD-9765-AB722130CA1A}"/>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2610414" y="1110430"/>
            <a:ext cx="7261055" cy="4838661"/>
          </a:xfrm>
          <a:prstGeom prst="rect">
            <a:avLst/>
          </a:prstGeom>
        </p:spPr>
      </p:pic>
      <p:sp>
        <p:nvSpPr>
          <p:cNvPr id="8" name="TextBox 7">
            <a:extLst>
              <a:ext uri="{FF2B5EF4-FFF2-40B4-BE49-F238E27FC236}">
                <a16:creationId xmlns:a16="http://schemas.microsoft.com/office/drawing/2014/main" id="{66D782BB-11D5-4FEF-9C4D-E5AF17438AFE}"/>
              </a:ext>
            </a:extLst>
          </p:cNvPr>
          <p:cNvSpPr txBox="1"/>
          <p:nvPr/>
        </p:nvSpPr>
        <p:spPr>
          <a:xfrm>
            <a:off x="4720240" y="6283547"/>
            <a:ext cx="7478846" cy="574453"/>
          </a:xfrm>
          <a:prstGeom prst="rect">
            <a:avLst/>
          </a:prstGeom>
          <a:noFill/>
        </p:spPr>
        <p:txBody>
          <a:bodyPr wrap="square">
            <a:spAutoFit/>
          </a:bodyPr>
          <a:lstStyle/>
          <a:p>
            <a:r>
              <a:rPr lang="en-US" sz="900" dirty="0">
                <a:solidFill>
                  <a:schemeClr val="bg1">
                    <a:lumMod val="50000"/>
                  </a:schemeClr>
                </a:solidFill>
                <a:latin typeface="Arial" panose="020B0604020202020204" pitchFamily="34" charset="0"/>
                <a:cs typeface="Arial" panose="020B0604020202020204" pitchFamily="34" charset="0"/>
              </a:rPr>
              <a:t>Cabral, D. A. et al. (2024) The role of physical exercise on the brain and cognitive functions of patients in recovery from substance use disorder: </a:t>
            </a:r>
          </a:p>
          <a:p>
            <a:r>
              <a:rPr lang="en-US" sz="900" dirty="0">
                <a:solidFill>
                  <a:schemeClr val="bg1">
                    <a:lumMod val="50000"/>
                  </a:schemeClr>
                </a:solidFill>
                <a:latin typeface="Arial" panose="020B0604020202020204" pitchFamily="34" charset="0"/>
                <a:cs typeface="Arial" panose="020B0604020202020204" pitchFamily="34" charset="0"/>
              </a:rPr>
              <a:t>A narrative review and recommendations for researchers and practitioners. Mental Health and Physical Activity, 100594. </a:t>
            </a:r>
          </a:p>
          <a:p>
            <a:endParaRPr lang="en-US" sz="1333" dirty="0"/>
          </a:p>
        </p:txBody>
      </p:sp>
      <p:sp>
        <p:nvSpPr>
          <p:cNvPr id="4" name="TextBox 3"/>
          <p:cNvSpPr txBox="1"/>
          <p:nvPr/>
        </p:nvSpPr>
        <p:spPr>
          <a:xfrm>
            <a:off x="367801" y="2342839"/>
            <a:ext cx="2009490" cy="2031325"/>
          </a:xfrm>
          <a:prstGeom prst="rect">
            <a:avLst/>
          </a:prstGeom>
          <a:noFill/>
          <a:ln w="28575">
            <a:solidFill>
              <a:srgbClr val="FF0000"/>
            </a:solidFill>
          </a:ln>
        </p:spPr>
        <p:txBody>
          <a:bodyPr wrap="square" rtlCol="0">
            <a:spAutoFit/>
          </a:bodyPr>
          <a:lstStyle/>
          <a:p>
            <a:r>
              <a:rPr lang="en-US" dirty="0">
                <a:solidFill>
                  <a:srgbClr val="FF0000"/>
                </a:solidFill>
              </a:rPr>
              <a:t>Hypothesized that </a:t>
            </a:r>
            <a:r>
              <a:rPr lang="en-US" b="1" u="sng" dirty="0">
                <a:solidFill>
                  <a:srgbClr val="FF0000"/>
                </a:solidFill>
              </a:rPr>
              <a:t>chronic misuse </a:t>
            </a:r>
            <a:r>
              <a:rPr lang="en-US" dirty="0">
                <a:solidFill>
                  <a:srgbClr val="FF0000"/>
                </a:solidFill>
              </a:rPr>
              <a:t>may </a:t>
            </a:r>
            <a:r>
              <a:rPr lang="en-US" b="1" dirty="0">
                <a:solidFill>
                  <a:srgbClr val="FF0000"/>
                </a:solidFill>
              </a:rPr>
              <a:t>dysregulate dopamine </a:t>
            </a:r>
            <a:r>
              <a:rPr lang="en-US" dirty="0">
                <a:solidFill>
                  <a:srgbClr val="FF0000"/>
                </a:solidFill>
              </a:rPr>
              <a:t>and “reward” and frontal (cognitive) brain regions</a:t>
            </a:r>
          </a:p>
        </p:txBody>
      </p:sp>
      <p:pic>
        <p:nvPicPr>
          <p:cNvPr id="5" name="ROTA Exercise SUD Nock Module 2">
            <a:hlinkClick r:id="" action="ppaction://media"/>
            <a:extLst>
              <a:ext uri="{FF2B5EF4-FFF2-40B4-BE49-F238E27FC236}">
                <a16:creationId xmlns:a16="http://schemas.microsoft.com/office/drawing/2014/main" id="{7FBD4603-E63F-48C6-6DFF-87FE800329D8}"/>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92000" end="112738.7755"/>
                </p14:media>
              </p:ext>
            </p:extLst>
          </p:nvPr>
        </p:nvPicPr>
        <p:blipFill rotWithShape="1">
          <a:blip r:embed="rId7"/>
          <a:srcRect t="16667" b="16667"/>
          <a:stretch>
            <a:fillRect/>
          </a:stretch>
        </p:blipFill>
        <p:spPr>
          <a:xfrm>
            <a:off x="10104592" y="4003198"/>
            <a:ext cx="1945893" cy="1945893"/>
          </a:xfrm>
          <a:prstGeom prst="ellipse">
            <a:avLst/>
          </a:prstGeom>
        </p:spPr>
      </p:pic>
    </p:spTree>
    <p:extLst>
      <p:ext uri="{BB962C8B-B14F-4D97-AF65-F5344CB8AC3E}">
        <p14:creationId xmlns:p14="http://schemas.microsoft.com/office/powerpoint/2010/main" val="7470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851" y="361518"/>
            <a:ext cx="8769295" cy="1129035"/>
          </a:xfrm>
        </p:spPr>
        <p:txBody>
          <a:bodyPr>
            <a:noAutofit/>
          </a:bodyPr>
          <a:lstStyle/>
          <a:p>
            <a:pPr algn="ctr"/>
            <a:r>
              <a:rPr lang="en-US" sz="2200" b="1" dirty="0">
                <a:latin typeface="Arial" panose="020B0604020202020204" pitchFamily="34" charset="0"/>
                <a:cs typeface="Arial" panose="020B0604020202020204" pitchFamily="34" charset="0"/>
              </a:rPr>
              <a:t>Chronic Stimulant Misuse Decreases Dopamine Receptor (D2) and Frontal Brain Activity </a:t>
            </a:r>
          </a:p>
        </p:txBody>
      </p:sp>
      <p:sp>
        <p:nvSpPr>
          <p:cNvPr id="5" name="Rectangle 4"/>
          <p:cNvSpPr/>
          <p:nvPr/>
        </p:nvSpPr>
        <p:spPr>
          <a:xfrm>
            <a:off x="7784485" y="6165576"/>
            <a:ext cx="4407515" cy="600164"/>
          </a:xfrm>
          <a:prstGeom prst="rect">
            <a:avLst/>
          </a:prstGeom>
        </p:spPr>
        <p:txBody>
          <a:bodyPr wrap="square">
            <a:spAutoFit/>
          </a:bodyPr>
          <a:lstStyle/>
          <a:p>
            <a:r>
              <a:rPr lang="en-US" sz="1100" dirty="0">
                <a:solidFill>
                  <a:schemeClr val="bg1">
                    <a:lumMod val="50000"/>
                  </a:schemeClr>
                </a:solidFill>
                <a:latin typeface="Arial" panose="020B0604020202020204" pitchFamily="34" charset="0"/>
                <a:cs typeface="Arial" panose="020B0604020202020204" pitchFamily="34" charset="0"/>
              </a:rPr>
              <a:t>Volkow ND et al. (2007). Dopamine in Drug Abuse and Addiction: </a:t>
            </a:r>
          </a:p>
          <a:p>
            <a:r>
              <a:rPr lang="en-US" sz="1100" dirty="0">
                <a:solidFill>
                  <a:schemeClr val="bg1">
                    <a:lumMod val="50000"/>
                  </a:schemeClr>
                </a:solidFill>
                <a:latin typeface="Arial" panose="020B0604020202020204" pitchFamily="34" charset="0"/>
                <a:cs typeface="Arial" panose="020B0604020202020204" pitchFamily="34" charset="0"/>
              </a:rPr>
              <a:t>Results of Imaging Studies and Treatment Implications. Arch</a:t>
            </a:r>
          </a:p>
          <a:p>
            <a:r>
              <a:rPr lang="en-US" sz="1100" dirty="0">
                <a:solidFill>
                  <a:schemeClr val="bg1">
                    <a:lumMod val="50000"/>
                  </a:schemeClr>
                </a:solidFill>
                <a:latin typeface="Arial" panose="020B0604020202020204" pitchFamily="34" charset="0"/>
                <a:cs typeface="Arial" panose="020B0604020202020204" pitchFamily="34" charset="0"/>
              </a:rPr>
              <a:t>Neurol. 2007;64(11):1575-1579.</a:t>
            </a:r>
          </a:p>
        </p:txBody>
      </p:sp>
      <p:pic>
        <p:nvPicPr>
          <p:cNvPr id="6" name="Picture 5" descr="Image of a brain scan that shows that chronic cocaine use decreases frontal brain activity and dopamine receptors in the brain."/>
          <p:cNvPicPr>
            <a:picLocks noChangeAspect="1"/>
          </p:cNvPicPr>
          <p:nvPr/>
        </p:nvPicPr>
        <p:blipFill rotWithShape="1">
          <a:blip r:embed="rId5" cstate="print">
            <a:extLst>
              <a:ext uri="{28A0092B-C50C-407E-A947-70E740481C1C}">
                <a14:useLocalDpi xmlns:a14="http://schemas.microsoft.com/office/drawing/2010/main" val="0"/>
              </a:ext>
            </a:extLst>
          </a:blip>
          <a:srcRect b="56600"/>
          <a:stretch/>
        </p:blipFill>
        <p:spPr>
          <a:xfrm>
            <a:off x="883893" y="1380748"/>
            <a:ext cx="5091605" cy="4551215"/>
          </a:xfrm>
          <a:prstGeom prst="rect">
            <a:avLst/>
          </a:prstGeom>
        </p:spPr>
      </p:pic>
      <p:pic>
        <p:nvPicPr>
          <p:cNvPr id="8" name="Picture 7" descr="Graphs that show that dopamine receptors were decreased in both cocaine and methamphetamine users."/>
          <p:cNvPicPr>
            <a:picLocks noChangeAspect="1"/>
          </p:cNvPicPr>
          <p:nvPr/>
        </p:nvPicPr>
        <p:blipFill rotWithShape="1">
          <a:blip r:embed="rId5" cstate="print">
            <a:extLst>
              <a:ext uri="{28A0092B-C50C-407E-A947-70E740481C1C}">
                <a14:useLocalDpi xmlns:a14="http://schemas.microsoft.com/office/drawing/2010/main" val="0"/>
              </a:ext>
            </a:extLst>
          </a:blip>
          <a:srcRect t="43541"/>
          <a:stretch/>
        </p:blipFill>
        <p:spPr>
          <a:xfrm>
            <a:off x="6504972" y="1380748"/>
            <a:ext cx="4217581" cy="4551216"/>
          </a:xfrm>
          <a:prstGeom prst="rect">
            <a:avLst/>
          </a:prstGeom>
        </p:spPr>
      </p:pic>
      <p:sp>
        <p:nvSpPr>
          <p:cNvPr id="3" name="Right Arrow 2">
            <a:extLst>
              <a:ext uri="{C183D7F6-B498-43B3-948B-1728B52AA6E4}">
                <adec:decorative xmlns:adec="http://schemas.microsoft.com/office/drawing/2017/decorative" val="1"/>
              </a:ext>
            </a:extLst>
          </p:cNvPr>
          <p:cNvSpPr/>
          <p:nvPr/>
        </p:nvSpPr>
        <p:spPr>
          <a:xfrm>
            <a:off x="354419" y="4614478"/>
            <a:ext cx="1181100" cy="2667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OTA Exercise SUD Nock Module 2">
            <a:hlinkClick r:id="" action="ppaction://media"/>
            <a:extLst>
              <a:ext uri="{FF2B5EF4-FFF2-40B4-BE49-F238E27FC236}">
                <a16:creationId xmlns:a16="http://schemas.microsoft.com/office/drawing/2014/main" id="{91E4B548-FC90-067D-FE10-B2CD819A4768}"/>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12000" end="87738.7755"/>
                </p14:media>
              </p:ext>
            </p:extLst>
          </p:nvPr>
        </p:nvPicPr>
        <p:blipFill rotWithShape="1">
          <a:blip r:embed="rId6"/>
          <a:srcRect t="16667" b="16667"/>
          <a:stretch>
            <a:fillRect/>
          </a:stretch>
        </p:blipFill>
        <p:spPr>
          <a:xfrm>
            <a:off x="10722553" y="4523262"/>
            <a:ext cx="1408701" cy="1408701"/>
          </a:xfrm>
          <a:prstGeom prst="ellipse">
            <a:avLst/>
          </a:prstGeom>
        </p:spPr>
      </p:pic>
    </p:spTree>
    <p:extLst>
      <p:ext uri="{BB962C8B-B14F-4D97-AF65-F5344CB8AC3E}">
        <p14:creationId xmlns:p14="http://schemas.microsoft.com/office/powerpoint/2010/main" val="422534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B13B-4D18-BB38-1A5C-C4B51D1ADD16}"/>
              </a:ext>
            </a:extLst>
          </p:cNvPr>
          <p:cNvSpPr>
            <a:spLocks noGrp="1"/>
          </p:cNvSpPr>
          <p:nvPr>
            <p:ph type="title"/>
          </p:nvPr>
        </p:nvSpPr>
        <p:spPr>
          <a:xfrm>
            <a:off x="838200" y="290184"/>
            <a:ext cx="10515600" cy="648897"/>
          </a:xfrm>
        </p:spPr>
        <p:txBody>
          <a:bodyPr/>
          <a:lstStyle/>
          <a:p>
            <a:pPr algn="ctr"/>
            <a:r>
              <a:rPr lang="en-US" sz="2200" b="1" dirty="0">
                <a:latin typeface="Arial" panose="020B0604020202020204" pitchFamily="34" charset="0"/>
                <a:cs typeface="Arial" panose="020B0604020202020204" pitchFamily="34" charset="0"/>
              </a:rPr>
              <a:t> Brain “On Drugs” vs. Brain “On Exercise” </a:t>
            </a:r>
            <a:endParaRPr lang="en-US" sz="2200" dirty="0">
              <a:latin typeface="Arial" panose="020B0604020202020204" pitchFamily="34" charset="0"/>
              <a:cs typeface="Arial" panose="020B0604020202020204" pitchFamily="34" charset="0"/>
            </a:endParaRPr>
          </a:p>
        </p:txBody>
      </p:sp>
      <p:pic>
        <p:nvPicPr>
          <p:cNvPr id="3" name="Picture 2" descr="Image of a brain split in two halves. First half is brain on drugs, and it includes: drug-seeking behavior, lower cognitive functions, and impaired decision making. These lead to lower cerebral blood flow, down-regulation of dopamine receptors, prefrontal cortex dysfunction, and overactive amygdala. The other side is the brain on exercise, and includes self-control, improved cognitive functions, and neuronal health. These lead to greater cerebral blood flow, upregulation of dopamine receptors, release of BDNF and VEGF, and neurogenesis.">
            <a:extLst>
              <a:ext uri="{FF2B5EF4-FFF2-40B4-BE49-F238E27FC236}">
                <a16:creationId xmlns:a16="http://schemas.microsoft.com/office/drawing/2014/main" id="{46E62E84-4CDF-49DD-9765-AB722130CA1A}"/>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2197974" y="900278"/>
            <a:ext cx="7261055" cy="4838661"/>
          </a:xfrm>
          <a:prstGeom prst="rect">
            <a:avLst/>
          </a:prstGeom>
        </p:spPr>
      </p:pic>
      <p:sp>
        <p:nvSpPr>
          <p:cNvPr id="8" name="TextBox 7">
            <a:extLst>
              <a:ext uri="{FF2B5EF4-FFF2-40B4-BE49-F238E27FC236}">
                <a16:creationId xmlns:a16="http://schemas.microsoft.com/office/drawing/2014/main" id="{66D782BB-11D5-4FEF-9C4D-E5AF17438AFE}"/>
              </a:ext>
            </a:extLst>
          </p:cNvPr>
          <p:cNvSpPr txBox="1"/>
          <p:nvPr/>
        </p:nvSpPr>
        <p:spPr>
          <a:xfrm>
            <a:off x="6824056" y="6181398"/>
            <a:ext cx="5487931" cy="507831"/>
          </a:xfrm>
          <a:prstGeom prst="rect">
            <a:avLst/>
          </a:prstGeom>
          <a:noFill/>
        </p:spPr>
        <p:txBody>
          <a:bodyPr wrap="square">
            <a:spAutoFit/>
          </a:bodyPr>
          <a:lstStyle/>
          <a:p>
            <a:r>
              <a:rPr lang="en-US" sz="900" dirty="0">
                <a:solidFill>
                  <a:schemeClr val="bg1">
                    <a:lumMod val="50000"/>
                  </a:schemeClr>
                </a:solidFill>
                <a:latin typeface="Arial" panose="020B0604020202020204" pitchFamily="34" charset="0"/>
                <a:cs typeface="Arial" panose="020B0604020202020204" pitchFamily="34" charset="0"/>
              </a:rPr>
              <a:t>Cabral DA et al.(2024) The role of physical exercise on the brain and cognitive functions of </a:t>
            </a:r>
            <a:r>
              <a:rPr lang="en-US" sz="900" dirty="0">
                <a:solidFill>
                  <a:schemeClr val="bg1">
                    <a:lumMod val="50000"/>
                  </a:schemeClr>
                </a:solidFill>
                <a:cs typeface="Arial" panose="020B0604020202020204" pitchFamily="34" charset="0"/>
              </a:rPr>
              <a:t> </a:t>
            </a:r>
            <a:r>
              <a:rPr lang="en-US" sz="900" dirty="0">
                <a:solidFill>
                  <a:schemeClr val="bg1">
                    <a:lumMod val="50000"/>
                  </a:schemeClr>
                </a:solidFill>
                <a:latin typeface="Arial" panose="020B0604020202020204" pitchFamily="34" charset="0"/>
                <a:cs typeface="Arial" panose="020B0604020202020204" pitchFamily="34" charset="0"/>
              </a:rPr>
              <a:t>patients in recovery from substance use disorder: A narrative review and recommendations for researchers and practitioners. </a:t>
            </a:r>
            <a:r>
              <a:rPr lang="en-US" sz="900" dirty="0">
                <a:solidFill>
                  <a:schemeClr val="bg1">
                    <a:lumMod val="50000"/>
                  </a:schemeClr>
                </a:solidFill>
                <a:cs typeface="Arial" panose="020B0604020202020204" pitchFamily="34" charset="0"/>
              </a:rPr>
              <a:t> </a:t>
            </a:r>
            <a:r>
              <a:rPr lang="en-US" sz="900" dirty="0">
                <a:solidFill>
                  <a:schemeClr val="bg1">
                    <a:lumMod val="50000"/>
                  </a:schemeClr>
                </a:solidFill>
                <a:latin typeface="Arial" panose="020B0604020202020204" pitchFamily="34" charset="0"/>
                <a:cs typeface="Arial" panose="020B0604020202020204" pitchFamily="34" charset="0"/>
              </a:rPr>
              <a:t>Mental Health and Physical Activity, 100594. </a:t>
            </a:r>
            <a:endParaRPr lang="en-US" sz="900" dirty="0">
              <a:solidFill>
                <a:schemeClr val="bg1">
                  <a:lumMod val="50000"/>
                </a:schemeClr>
              </a:solidFill>
            </a:endParaRPr>
          </a:p>
        </p:txBody>
      </p:sp>
      <p:sp>
        <p:nvSpPr>
          <p:cNvPr id="6" name="TextBox 5"/>
          <p:cNvSpPr txBox="1"/>
          <p:nvPr/>
        </p:nvSpPr>
        <p:spPr>
          <a:xfrm>
            <a:off x="9803570" y="2544577"/>
            <a:ext cx="2030289" cy="2031325"/>
          </a:xfrm>
          <a:prstGeom prst="rect">
            <a:avLst/>
          </a:prstGeom>
          <a:noFill/>
          <a:ln w="28575">
            <a:solidFill>
              <a:srgbClr val="FF0000"/>
            </a:solidFill>
          </a:ln>
        </p:spPr>
        <p:txBody>
          <a:bodyPr wrap="square" rtlCol="0">
            <a:spAutoFit/>
          </a:bodyPr>
          <a:lstStyle/>
          <a:p>
            <a:r>
              <a:rPr lang="en-US" dirty="0">
                <a:solidFill>
                  <a:srgbClr val="FF0000"/>
                </a:solidFill>
              </a:rPr>
              <a:t>Hypothesized that </a:t>
            </a:r>
            <a:r>
              <a:rPr lang="en-US" b="1" u="sng" dirty="0">
                <a:solidFill>
                  <a:srgbClr val="FF0000"/>
                </a:solidFill>
              </a:rPr>
              <a:t>exercise</a:t>
            </a:r>
            <a:r>
              <a:rPr lang="en-US" dirty="0">
                <a:solidFill>
                  <a:srgbClr val="FF0000"/>
                </a:solidFill>
              </a:rPr>
              <a:t> may help </a:t>
            </a:r>
            <a:r>
              <a:rPr lang="en-US" b="1" dirty="0">
                <a:solidFill>
                  <a:srgbClr val="FF0000"/>
                </a:solidFill>
              </a:rPr>
              <a:t>upregulate dopamine,</a:t>
            </a:r>
            <a:r>
              <a:rPr lang="en-US" dirty="0">
                <a:solidFill>
                  <a:srgbClr val="FF0000"/>
                </a:solidFill>
              </a:rPr>
              <a:t> </a:t>
            </a:r>
            <a:r>
              <a:rPr lang="en-US" b="1" dirty="0">
                <a:solidFill>
                  <a:srgbClr val="FF0000"/>
                </a:solidFill>
              </a:rPr>
              <a:t>reward</a:t>
            </a:r>
            <a:r>
              <a:rPr lang="en-US" dirty="0">
                <a:solidFill>
                  <a:srgbClr val="FF0000"/>
                </a:solidFill>
              </a:rPr>
              <a:t> and</a:t>
            </a:r>
            <a:r>
              <a:rPr lang="en-US" b="1" dirty="0">
                <a:solidFill>
                  <a:srgbClr val="FF0000"/>
                </a:solidFill>
              </a:rPr>
              <a:t> frontal </a:t>
            </a:r>
            <a:r>
              <a:rPr lang="en-US" dirty="0">
                <a:solidFill>
                  <a:srgbClr val="FF0000"/>
                </a:solidFill>
              </a:rPr>
              <a:t>(cognitive) brain regions</a:t>
            </a:r>
          </a:p>
        </p:txBody>
      </p:sp>
      <p:pic>
        <p:nvPicPr>
          <p:cNvPr id="4" name="ROTA Exercise SUD Nock Module 2">
            <a:hlinkClick r:id="" action="ppaction://media"/>
            <a:extLst>
              <a:ext uri="{FF2B5EF4-FFF2-40B4-BE49-F238E27FC236}">
                <a16:creationId xmlns:a16="http://schemas.microsoft.com/office/drawing/2014/main" id="{2871BCFF-E3AE-801B-36BA-6537822A9484}"/>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36000" end="73738.7755"/>
                </p14:media>
              </p:ext>
            </p:extLst>
          </p:nvPr>
        </p:nvPicPr>
        <p:blipFill rotWithShape="1">
          <a:blip r:embed="rId7"/>
          <a:srcRect t="16667" b="16667"/>
          <a:stretch>
            <a:fillRect/>
          </a:stretch>
        </p:blipFill>
        <p:spPr>
          <a:xfrm>
            <a:off x="10297885" y="4645424"/>
            <a:ext cx="1535974" cy="1535974"/>
          </a:xfrm>
          <a:prstGeom prst="ellipse">
            <a:avLst/>
          </a:prstGeom>
        </p:spPr>
      </p:pic>
    </p:spTree>
    <p:extLst>
      <p:ext uri="{BB962C8B-B14F-4D97-AF65-F5344CB8AC3E}">
        <p14:creationId xmlns:p14="http://schemas.microsoft.com/office/powerpoint/2010/main" val="25167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BC1F4-8937-7575-F704-A3569BE2C5D9}"/>
              </a:ext>
            </a:extLst>
          </p:cNvPr>
          <p:cNvSpPr>
            <a:spLocks noGrp="1"/>
          </p:cNvSpPr>
          <p:nvPr>
            <p:ph type="title"/>
          </p:nvPr>
        </p:nvSpPr>
        <p:spPr>
          <a:xfrm>
            <a:off x="246407" y="637192"/>
            <a:ext cx="5715000" cy="544895"/>
          </a:xfrm>
        </p:spPr>
        <p:txBody>
          <a:bodyPr/>
          <a:lstStyle/>
          <a:p>
            <a:r>
              <a:rPr lang="en-US" sz="2200" dirty="0">
                <a:solidFill>
                  <a:schemeClr val="bg1"/>
                </a:solidFill>
              </a:rPr>
              <a:t>Exercise May Induce Structural and Functional Plasticity in the Hippocampus </a:t>
            </a:r>
          </a:p>
        </p:txBody>
      </p:sp>
      <p:pic>
        <p:nvPicPr>
          <p:cNvPr id="6" name="Picture Placeholder 5" descr="Image showing that exercise improves neurogenesis, neuron maturation, hippocampal volume, neurotrophins, angiogenesis. It also shows improves liver function, brain function, and metabolic function.">
            <a:extLst>
              <a:ext uri="{FF2B5EF4-FFF2-40B4-BE49-F238E27FC236}">
                <a16:creationId xmlns:a16="http://schemas.microsoft.com/office/drawing/2014/main" id="{D96CE957-2B33-3120-0E64-D842CB1E95AD}"/>
              </a:ext>
            </a:extLst>
          </p:cNvPr>
          <p:cNvPicPr>
            <a:picLocks noGrp="1" noChangeAspect="1"/>
          </p:cNvPicPr>
          <p:nvPr>
            <p:ph type="pic" sz="quarter" idx="12"/>
          </p:nvPr>
        </p:nvPicPr>
        <p:blipFill rotWithShape="1">
          <a:blip r:embed="rId5"/>
          <a:srcRect t="-132" b="-373"/>
          <a:stretch>
            <a:fillRect/>
          </a:stretch>
        </p:blipFill>
        <p:spPr>
          <a:xfrm>
            <a:off x="6560579" y="637192"/>
            <a:ext cx="5202936" cy="5060964"/>
          </a:xfrm>
        </p:spPr>
      </p:pic>
      <p:sp>
        <p:nvSpPr>
          <p:cNvPr id="11" name="TextBox 10">
            <a:extLst>
              <a:ext uri="{FF2B5EF4-FFF2-40B4-BE49-F238E27FC236}">
                <a16:creationId xmlns:a16="http://schemas.microsoft.com/office/drawing/2014/main" id="{E848AECF-5542-0193-AE66-86A7989B0052}"/>
              </a:ext>
            </a:extLst>
          </p:cNvPr>
          <p:cNvSpPr txBox="1"/>
          <p:nvPr/>
        </p:nvSpPr>
        <p:spPr>
          <a:xfrm>
            <a:off x="7675872" y="6402662"/>
            <a:ext cx="4516128" cy="261610"/>
          </a:xfrm>
          <a:prstGeom prst="rect">
            <a:avLst/>
          </a:prstGeom>
          <a:noFill/>
          <a:ln>
            <a:noFill/>
          </a:ln>
        </p:spPr>
        <p:txBody>
          <a:bodyPr wrap="square" rtlCol="0">
            <a:spAutoFit/>
          </a:bodyPr>
          <a:lstStyle/>
          <a:p>
            <a:r>
              <a:rPr lang="it-IT" sz="1100" dirty="0">
                <a:solidFill>
                  <a:schemeClr val="bg1">
                    <a:lumMod val="50000"/>
                  </a:schemeClr>
                </a:solidFill>
                <a:latin typeface="Arial" panose="020B0604020202020204" pitchFamily="34" charset="0"/>
                <a:cs typeface="Arial" panose="020B0604020202020204" pitchFamily="34" charset="0"/>
              </a:rPr>
              <a:t>Cooper et al. (2018) </a:t>
            </a:r>
            <a:r>
              <a:rPr lang="it-IT" sz="1100" i="1" dirty="0">
                <a:solidFill>
                  <a:schemeClr val="bg1">
                    <a:lumMod val="50000"/>
                  </a:schemeClr>
                </a:solidFill>
                <a:latin typeface="Arial" panose="020B0604020202020204" pitchFamily="34" charset="0"/>
                <a:cs typeface="Arial" panose="020B0604020202020204" pitchFamily="34" charset="0"/>
              </a:rPr>
              <a:t>Cold Spring Harb Perspect Med. </a:t>
            </a:r>
            <a:r>
              <a:rPr lang="it-IT" sz="1100" dirty="0">
                <a:solidFill>
                  <a:schemeClr val="bg1">
                    <a:lumMod val="50000"/>
                  </a:schemeClr>
                </a:solidFill>
                <a:latin typeface="Arial" panose="020B0604020202020204" pitchFamily="34" charset="0"/>
                <a:cs typeface="Arial" panose="020B0604020202020204" pitchFamily="34" charset="0"/>
              </a:rPr>
              <a:t>8(4): a029736</a:t>
            </a:r>
            <a:endParaRPr lang="en-US" sz="1100" dirty="0">
              <a:solidFill>
                <a:schemeClr val="bg1">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E2D8AC5-F92B-1B0A-1E0C-D92A2C0FFDC3}"/>
              </a:ext>
            </a:extLst>
          </p:cNvPr>
          <p:cNvSpPr txBox="1"/>
          <p:nvPr/>
        </p:nvSpPr>
        <p:spPr>
          <a:xfrm>
            <a:off x="763567" y="1944983"/>
            <a:ext cx="5065689" cy="3539430"/>
          </a:xfrm>
          <a:prstGeom prst="rect">
            <a:avLst/>
          </a:prstGeom>
          <a:noFill/>
        </p:spPr>
        <p:txBody>
          <a:bodyPr wrap="square" rtlCol="0">
            <a:spAutoFit/>
          </a:bodyPr>
          <a:lstStyle/>
          <a:p>
            <a:pPr marL="380990" indent="-380990">
              <a:buFont typeface="Arial" panose="020B0604020202020204" pitchFamily="34" charset="0"/>
              <a:buChar char="•"/>
            </a:pPr>
            <a:r>
              <a:rPr lang="en-US" sz="2000" dirty="0">
                <a:solidFill>
                  <a:schemeClr val="bg1">
                    <a:lumMod val="50000"/>
                  </a:schemeClr>
                </a:solidFill>
                <a:latin typeface="Arial" panose="020B0604020202020204" pitchFamily="34" charset="0"/>
                <a:cs typeface="Arial" panose="020B0604020202020204" pitchFamily="34" charset="0"/>
              </a:rPr>
              <a:t>Exercise, </a:t>
            </a:r>
            <a:r>
              <a:rPr lang="en-US" sz="2000" b="1" dirty="0">
                <a:solidFill>
                  <a:schemeClr val="bg1">
                    <a:lumMod val="50000"/>
                  </a:schemeClr>
                </a:solidFill>
                <a:latin typeface="Arial" panose="020B0604020202020204" pitchFamily="34" charset="0"/>
                <a:cs typeface="Arial" panose="020B0604020202020204" pitchFamily="34" charset="0"/>
              </a:rPr>
              <a:t>particularly at higher intensities</a:t>
            </a:r>
            <a:r>
              <a:rPr lang="en-US" sz="2000" dirty="0">
                <a:solidFill>
                  <a:schemeClr val="bg1">
                    <a:lumMod val="50000"/>
                  </a:schemeClr>
                </a:solidFill>
                <a:latin typeface="Arial" panose="020B0604020202020204" pitchFamily="34" charset="0"/>
                <a:cs typeface="Arial" panose="020B0604020202020204" pitchFamily="34" charset="0"/>
              </a:rPr>
              <a:t>, may enhance </a:t>
            </a:r>
            <a:r>
              <a:rPr lang="en-US" sz="2000" b="1" dirty="0">
                <a:solidFill>
                  <a:schemeClr val="bg1">
                    <a:lumMod val="50000"/>
                  </a:schemeClr>
                </a:solidFill>
                <a:latin typeface="Arial" panose="020B0604020202020204" pitchFamily="34" charset="0"/>
                <a:cs typeface="Arial" panose="020B0604020202020204" pitchFamily="34" charset="0"/>
              </a:rPr>
              <a:t>neurogenesis</a:t>
            </a:r>
            <a:r>
              <a:rPr lang="en-US" sz="2000" dirty="0">
                <a:solidFill>
                  <a:schemeClr val="bg1">
                    <a:lumMod val="50000"/>
                  </a:schemeClr>
                </a:solidFill>
                <a:latin typeface="Arial" panose="020B0604020202020204" pitchFamily="34" charset="0"/>
                <a:cs typeface="Arial" panose="020B0604020202020204" pitchFamily="34" charset="0"/>
              </a:rPr>
              <a:t>, increase </a:t>
            </a:r>
            <a:r>
              <a:rPr lang="en-US" sz="2000" b="1" dirty="0">
                <a:solidFill>
                  <a:schemeClr val="bg1">
                    <a:lumMod val="50000"/>
                  </a:schemeClr>
                </a:solidFill>
                <a:latin typeface="Arial" panose="020B0604020202020204" pitchFamily="34" charset="0"/>
                <a:cs typeface="Arial" panose="020B0604020202020204" pitchFamily="34" charset="0"/>
              </a:rPr>
              <a:t>hippocampal volume</a:t>
            </a:r>
            <a:r>
              <a:rPr lang="en-US" sz="2000" dirty="0">
                <a:solidFill>
                  <a:schemeClr val="bg1">
                    <a:lumMod val="50000"/>
                  </a:schemeClr>
                </a:solidFill>
                <a:latin typeface="Arial" panose="020B0604020202020204" pitchFamily="34" charset="0"/>
                <a:cs typeface="Arial" panose="020B0604020202020204" pitchFamily="34" charset="0"/>
              </a:rPr>
              <a:t>, and promote </a:t>
            </a:r>
            <a:r>
              <a:rPr lang="en-US" sz="2000" b="1" dirty="0">
                <a:solidFill>
                  <a:schemeClr val="bg1">
                    <a:lumMod val="50000"/>
                  </a:schemeClr>
                </a:solidFill>
                <a:latin typeface="Arial" panose="020B0604020202020204" pitchFamily="34" charset="0"/>
                <a:cs typeface="Arial" panose="020B0604020202020204" pitchFamily="34" charset="0"/>
              </a:rPr>
              <a:t>angiogenesis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2000" dirty="0">
                <a:solidFill>
                  <a:schemeClr val="bg1">
                    <a:lumMod val="50000"/>
                  </a:schemeClr>
                </a:solidFill>
                <a:latin typeface="Arial" panose="020B0604020202020204" pitchFamily="34" charset="0"/>
                <a:cs typeface="Arial" panose="020B0604020202020204" pitchFamily="34" charset="0"/>
              </a:rPr>
              <a:t>This may increase central and peripheral growth and neurotrophic factors (e.g., VEGF and BDNF) which may help </a:t>
            </a:r>
            <a:r>
              <a:rPr lang="en-US" sz="2000" b="1" dirty="0">
                <a:solidFill>
                  <a:schemeClr val="bg1">
                    <a:lumMod val="50000"/>
                  </a:schemeClr>
                </a:solidFill>
                <a:latin typeface="Arial" panose="020B0604020202020204" pitchFamily="34" charset="0"/>
                <a:cs typeface="Arial" panose="020B0604020202020204" pitchFamily="34" charset="0"/>
              </a:rPr>
              <a:t>enhance learning and memory</a:t>
            </a:r>
          </a:p>
          <a:p>
            <a:endParaRPr lang="en-US" sz="2400" dirty="0">
              <a:latin typeface="Arial" panose="020B0604020202020204" pitchFamily="34" charset="0"/>
              <a:cs typeface="Arial" panose="020B0604020202020204" pitchFamily="34" charset="0"/>
            </a:endParaRPr>
          </a:p>
        </p:txBody>
      </p:sp>
      <p:pic>
        <p:nvPicPr>
          <p:cNvPr id="2" name="ROTA Exercise SUD Nock Module 2">
            <a:hlinkClick r:id="" action="ppaction://media"/>
            <a:extLst>
              <a:ext uri="{FF2B5EF4-FFF2-40B4-BE49-F238E27FC236}">
                <a16:creationId xmlns:a16="http://schemas.microsoft.com/office/drawing/2014/main" id="{608096D4-4AB1-8BB5-9DBE-52386F3E0E6D}"/>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50000" end="46738.7755"/>
                </p14:media>
              </p:ext>
            </p:extLst>
          </p:nvPr>
        </p:nvPicPr>
        <p:blipFill rotWithShape="1">
          <a:blip r:embed="rId6"/>
          <a:srcRect t="16667" b="16667"/>
          <a:stretch>
            <a:fillRect/>
          </a:stretch>
        </p:blipFill>
        <p:spPr>
          <a:xfrm>
            <a:off x="4572651" y="4770267"/>
            <a:ext cx="1855777" cy="1855777"/>
          </a:xfrm>
          <a:prstGeom prst="ellipse">
            <a:avLst/>
          </a:prstGeom>
        </p:spPr>
      </p:pic>
    </p:spTree>
    <p:extLst>
      <p:ext uri="{BB962C8B-B14F-4D97-AF65-F5344CB8AC3E}">
        <p14:creationId xmlns:p14="http://schemas.microsoft.com/office/powerpoint/2010/main" val="14624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4EF04-615D-B8D5-E1A3-B1244D1B0CDE}"/>
              </a:ext>
            </a:extLst>
          </p:cNvPr>
          <p:cNvSpPr>
            <a:spLocks noGrp="1"/>
          </p:cNvSpPr>
          <p:nvPr>
            <p:ph type="title"/>
          </p:nvPr>
        </p:nvSpPr>
        <p:spPr/>
        <p:txBody>
          <a:bodyPr/>
          <a:lstStyle/>
          <a:p>
            <a:r>
              <a:rPr lang="en-US" sz="2000" dirty="0"/>
              <a:t>Exercise May Improve Learning, Memory, Executive Function and Other Brain Processes </a:t>
            </a:r>
          </a:p>
        </p:txBody>
      </p:sp>
      <p:sp>
        <p:nvSpPr>
          <p:cNvPr id="4" name="Text Placeholder 3">
            <a:extLst>
              <a:ext uri="{FF2B5EF4-FFF2-40B4-BE49-F238E27FC236}">
                <a16:creationId xmlns:a16="http://schemas.microsoft.com/office/drawing/2014/main" id="{626E76EE-31CC-0314-2DFB-A30335010B59}"/>
              </a:ext>
            </a:extLst>
          </p:cNvPr>
          <p:cNvSpPr>
            <a:spLocks noGrp="1"/>
          </p:cNvSpPr>
          <p:nvPr>
            <p:ph type="body" sz="quarter" idx="11"/>
          </p:nvPr>
        </p:nvSpPr>
        <p:spPr/>
        <p:txBody>
          <a:bodyPr/>
          <a:lstStyle/>
          <a:p>
            <a:pPr marL="1028674" lvl="2" indent="-342891" defTabSz="685783">
              <a:lnSpc>
                <a:spcPct val="150000"/>
              </a:lnSpc>
              <a:spcBef>
                <a:spcPts val="0"/>
              </a:spcBef>
              <a:buFont typeface="Wingdings" panose="05000000000000000000" pitchFamily="2" charset="2"/>
              <a:buChar char="ü"/>
              <a:defRPr/>
            </a:pPr>
            <a:r>
              <a:rPr lang="en-US" dirty="0">
                <a:latin typeface="Arial" panose="020B0604020202020204" pitchFamily="34" charset="0"/>
                <a:cs typeface="Arial" panose="020B0604020202020204" pitchFamily="34" charset="0"/>
              </a:rPr>
              <a:t>Learning</a:t>
            </a:r>
          </a:p>
          <a:p>
            <a:pPr marL="1028674" lvl="2" indent="-342891" defTabSz="685783">
              <a:lnSpc>
                <a:spcPct val="150000"/>
              </a:lnSpc>
              <a:spcBef>
                <a:spcPts val="0"/>
              </a:spcBef>
              <a:buFont typeface="Wingdings" panose="05000000000000000000" pitchFamily="2" charset="2"/>
              <a:buChar char="ü"/>
              <a:defRPr/>
            </a:pPr>
            <a:r>
              <a:rPr lang="en-US" dirty="0">
                <a:latin typeface="Arial" panose="020B0604020202020204" pitchFamily="34" charset="0"/>
                <a:cs typeface="Arial" panose="020B0604020202020204" pitchFamily="34" charset="0"/>
              </a:rPr>
              <a:t>Memory </a:t>
            </a:r>
          </a:p>
          <a:p>
            <a:pPr marL="1028674" lvl="2" indent="-342891" defTabSz="685783">
              <a:lnSpc>
                <a:spcPct val="150000"/>
              </a:lnSpc>
              <a:spcBef>
                <a:spcPts val="0"/>
              </a:spcBef>
              <a:buFont typeface="Wingdings" panose="05000000000000000000" pitchFamily="2" charset="2"/>
              <a:buChar char="ü"/>
              <a:defRPr/>
            </a:pPr>
            <a:r>
              <a:rPr lang="en-US" dirty="0">
                <a:latin typeface="Arial" panose="020B0604020202020204" pitchFamily="34" charset="0"/>
                <a:cs typeface="Arial" panose="020B0604020202020204" pitchFamily="34" charset="0"/>
              </a:rPr>
              <a:t>Attention </a:t>
            </a:r>
          </a:p>
          <a:p>
            <a:pPr marL="1028674" lvl="2" indent="-342891" defTabSz="685783">
              <a:lnSpc>
                <a:spcPct val="150000"/>
              </a:lnSpc>
              <a:spcBef>
                <a:spcPts val="0"/>
              </a:spcBef>
              <a:buFont typeface="Wingdings" panose="05000000000000000000" pitchFamily="2" charset="2"/>
              <a:buChar char="ü"/>
              <a:defRPr/>
            </a:pPr>
            <a:r>
              <a:rPr lang="en-US" b="1" dirty="0">
                <a:latin typeface="Arial" panose="020B0604020202020204" pitchFamily="34" charset="0"/>
                <a:cs typeface="Arial" panose="020B0604020202020204" pitchFamily="34" charset="0"/>
              </a:rPr>
              <a:t>Executive Function: </a:t>
            </a:r>
          </a:p>
          <a:p>
            <a:pPr lvl="3" indent="-342891" defTabSz="685783">
              <a:lnSpc>
                <a:spcPct val="150000"/>
              </a:lnSpc>
              <a:spcBef>
                <a:spcPts val="0"/>
              </a:spcBef>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ability to start a task</a:t>
            </a:r>
          </a:p>
          <a:p>
            <a:pPr lvl="3" indent="-342891" defTabSz="685783">
              <a:lnSpc>
                <a:spcPct val="150000"/>
              </a:lnSpc>
              <a:spcBef>
                <a:spcPts val="0"/>
              </a:spcBef>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ability to plan and organize</a:t>
            </a:r>
          </a:p>
          <a:p>
            <a:pPr lvl="3" indent="-342891" defTabSz="685783">
              <a:lnSpc>
                <a:spcPct val="150000"/>
              </a:lnSpc>
              <a:spcBef>
                <a:spcPts val="0"/>
              </a:spcBef>
              <a:buFont typeface="Wingdings" panose="05000000000000000000" pitchFamily="2" charset="2"/>
              <a:buChar char="Ø"/>
              <a:defRPr/>
            </a:pPr>
            <a:r>
              <a:rPr lang="en-US" sz="2000" b="1" dirty="0">
                <a:latin typeface="Arial" panose="020B0604020202020204" pitchFamily="34" charset="0"/>
                <a:cs typeface="Arial" panose="020B0604020202020204" pitchFamily="34" charset="0"/>
              </a:rPr>
              <a:t>self-regulate behavior</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control emotions</a:t>
            </a:r>
          </a:p>
          <a:p>
            <a:endParaRPr lang="en-US" dirty="0"/>
          </a:p>
        </p:txBody>
      </p:sp>
      <p:pic>
        <p:nvPicPr>
          <p:cNvPr id="2" name="Picture Placeholder 1" descr="Brain with a stethoscope">
            <a:extLst>
              <a:ext uri="{FF2B5EF4-FFF2-40B4-BE49-F238E27FC236}">
                <a16:creationId xmlns:a16="http://schemas.microsoft.com/office/drawing/2014/main" id="{1AA0DB2F-9B6B-2187-5E68-09B93DB8763F}"/>
              </a:ext>
            </a:extLst>
          </p:cNvPr>
          <p:cNvPicPr>
            <a:picLocks noGrp="1" noChangeAspect="1"/>
          </p:cNvPicPr>
          <p:nvPr>
            <p:ph type="pic" sz="quarter" idx="12"/>
          </p:nvPr>
        </p:nvPicPr>
        <p:blipFill rotWithShape="1">
          <a:blip r:embed="rId5" cstate="print">
            <a:extLst>
              <a:ext uri="{28A0092B-C50C-407E-A947-70E740481C1C}">
                <a14:useLocalDpi xmlns:a14="http://schemas.microsoft.com/office/drawing/2010/main" val="0"/>
              </a:ext>
            </a:extLst>
          </a:blip>
          <a:srcRect l="28142" r="28142"/>
          <a:stretch/>
        </p:blipFill>
        <p:spPr>
          <a:xfrm>
            <a:off x="8256588" y="377825"/>
            <a:ext cx="3556000" cy="6096000"/>
          </a:xfrm>
          <a:prstGeom prst="rect">
            <a:avLst/>
          </a:prstGeom>
          <a:ln w="28575">
            <a:solidFill>
              <a:srgbClr val="002060"/>
            </a:solidFill>
          </a:ln>
        </p:spPr>
      </p:pic>
      <p:sp>
        <p:nvSpPr>
          <p:cNvPr id="6" name="TextBox 5">
            <a:extLst>
              <a:ext uri="{FF2B5EF4-FFF2-40B4-BE49-F238E27FC236}">
                <a16:creationId xmlns:a16="http://schemas.microsoft.com/office/drawing/2014/main" id="{13218A41-23ED-5421-073C-E92AC4417C14}"/>
              </a:ext>
            </a:extLst>
          </p:cNvPr>
          <p:cNvSpPr txBox="1"/>
          <p:nvPr/>
        </p:nvSpPr>
        <p:spPr>
          <a:xfrm flipH="1">
            <a:off x="5073571" y="6180892"/>
            <a:ext cx="2991214" cy="677108"/>
          </a:xfrm>
          <a:prstGeom prst="rect">
            <a:avLst/>
          </a:prstGeom>
          <a:noFill/>
        </p:spPr>
        <p:txBody>
          <a:bodyPr wrap="square" rtlCol="0">
            <a:spAutoFit/>
          </a:bodyPr>
          <a:lstStyle/>
          <a:p>
            <a:r>
              <a:rPr lang="en-US" sz="800" dirty="0">
                <a:solidFill>
                  <a:schemeClr val="bg1">
                    <a:lumMod val="50000"/>
                  </a:schemeClr>
                </a:solidFill>
                <a:latin typeface="Arial" panose="020B0604020202020204" pitchFamily="34" charset="0"/>
                <a:cs typeface="Arial" panose="020B0604020202020204" pitchFamily="34" charset="0"/>
              </a:rPr>
              <a:t>U.S. Department of Health and Human Services. (2018) Physical Activity Guidelines for Americans, 2nd edition. Washington, DC. Department of Health and Human Services</a:t>
            </a:r>
          </a:p>
          <a:p>
            <a:r>
              <a:rPr lang="en-US" sz="1400" dirty="0">
                <a:latin typeface="Arial" panose="020B0604020202020204" pitchFamily="34" charset="0"/>
                <a:cs typeface="Arial" panose="020B0604020202020204" pitchFamily="34" charset="0"/>
              </a:rPr>
              <a:t>  </a:t>
            </a:r>
          </a:p>
        </p:txBody>
      </p:sp>
      <p:pic>
        <p:nvPicPr>
          <p:cNvPr id="5" name="ROTA Exercise SUD Nock Module 2">
            <a:hlinkClick r:id="" action="ppaction://media"/>
            <a:extLst>
              <a:ext uri="{FF2B5EF4-FFF2-40B4-BE49-F238E27FC236}">
                <a16:creationId xmlns:a16="http://schemas.microsoft.com/office/drawing/2014/main" id="{6DD94CF0-2E30-0BBC-2CE7-CB1EE5ED2C0E}"/>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78000" end="28738.7755"/>
                </p14:media>
              </p:ext>
            </p:extLst>
          </p:nvPr>
        </p:nvPicPr>
        <p:blipFill rotWithShape="1">
          <a:blip r:embed="rId6"/>
          <a:srcRect t="16667" b="16667"/>
          <a:stretch>
            <a:fillRect/>
          </a:stretch>
        </p:blipFill>
        <p:spPr>
          <a:xfrm>
            <a:off x="216406" y="4576204"/>
            <a:ext cx="1394680" cy="1394680"/>
          </a:xfrm>
          <a:prstGeom prst="ellipse">
            <a:avLst/>
          </a:prstGeom>
        </p:spPr>
      </p:pic>
    </p:spTree>
    <p:extLst>
      <p:ext uri="{BB962C8B-B14F-4D97-AF65-F5344CB8AC3E}">
        <p14:creationId xmlns:p14="http://schemas.microsoft.com/office/powerpoint/2010/main" val="18544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8B3E-52A7-BA57-6009-16552B94CCB1}"/>
              </a:ext>
            </a:extLst>
          </p:cNvPr>
          <p:cNvSpPr>
            <a:spLocks noGrp="1"/>
          </p:cNvSpPr>
          <p:nvPr>
            <p:ph type="title"/>
          </p:nvPr>
        </p:nvSpPr>
        <p:spPr>
          <a:xfrm>
            <a:off x="2037187" y="433513"/>
            <a:ext cx="8117625" cy="544895"/>
          </a:xfrm>
        </p:spPr>
        <p:txBody>
          <a:bodyPr/>
          <a:lstStyle/>
          <a:p>
            <a:r>
              <a:rPr lang="en-US" sz="2200" dirty="0"/>
              <a:t>Exercise May Be Most Efficacious in SUD as an Adjunctive Treatment During </a:t>
            </a:r>
            <a:r>
              <a:rPr lang="en-US" sz="2200" u="sng" dirty="0"/>
              <a:t>Early Abstinence</a:t>
            </a:r>
            <a:r>
              <a:rPr lang="en-US" sz="2200" dirty="0"/>
              <a:t> </a:t>
            </a:r>
          </a:p>
        </p:txBody>
      </p:sp>
      <p:pic>
        <p:nvPicPr>
          <p:cNvPr id="10" name="Content Placeholder 3" descr="Flowchart that suggests exercise to prevent addiction. In abstinence, early withdrawals, and relapse, it can be used to improve cognition, self-efficacy, and relapse rates.">
            <a:extLst>
              <a:ext uri="{FF2B5EF4-FFF2-40B4-BE49-F238E27FC236}">
                <a16:creationId xmlns:a16="http://schemas.microsoft.com/office/drawing/2014/main" id="{89E290C3-CF4F-5FEF-77E2-4483FFD81698}"/>
              </a:ext>
            </a:extLst>
          </p:cNvPr>
          <p:cNvPicPr>
            <a:picLocks noChangeAspect="1"/>
          </p:cNvPicPr>
          <p:nvPr/>
        </p:nvPicPr>
        <p:blipFill rotWithShape="1">
          <a:blip r:embed="rId5"/>
          <a:srcRect t="4179" b="-1"/>
          <a:stretch/>
        </p:blipFill>
        <p:spPr>
          <a:xfrm>
            <a:off x="239863" y="1858535"/>
            <a:ext cx="11842595" cy="3575824"/>
          </a:xfrm>
          <a:prstGeom prst="rect">
            <a:avLst/>
          </a:prstGeom>
        </p:spPr>
      </p:pic>
      <p:sp>
        <p:nvSpPr>
          <p:cNvPr id="11" name="TextBox 10">
            <a:extLst>
              <a:ext uri="{FF2B5EF4-FFF2-40B4-BE49-F238E27FC236}">
                <a16:creationId xmlns:a16="http://schemas.microsoft.com/office/drawing/2014/main" id="{A141B130-2B6D-2C32-6080-898924345240}"/>
              </a:ext>
            </a:extLst>
          </p:cNvPr>
          <p:cNvSpPr txBox="1"/>
          <p:nvPr/>
        </p:nvSpPr>
        <p:spPr>
          <a:xfrm>
            <a:off x="6245299" y="6224432"/>
            <a:ext cx="5946701" cy="400110"/>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Nock et al. (2017) Neurobiology of substance use in adolescents and potential therapeutic effects of exercise for prevention and treatment of substance use disorders. Birth Defects Res. 09(20):1711-1729</a:t>
            </a:r>
          </a:p>
        </p:txBody>
      </p:sp>
      <p:pic>
        <p:nvPicPr>
          <p:cNvPr id="3" name="ROTA Exercise SUD Nock Module 2">
            <a:hlinkClick r:id="" action="ppaction://media"/>
            <a:extLst>
              <a:ext uri="{FF2B5EF4-FFF2-40B4-BE49-F238E27FC236}">
                <a16:creationId xmlns:a16="http://schemas.microsoft.com/office/drawing/2014/main" id="{C036A17C-580A-66B5-CF6E-286B5C21BDE3}"/>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96000"/>
                </p14:media>
              </p:ext>
            </p:extLst>
          </p:nvPr>
        </p:nvPicPr>
        <p:blipFill rotWithShape="1">
          <a:blip r:embed="rId6"/>
          <a:srcRect t="16667" b="16667"/>
          <a:stretch>
            <a:fillRect/>
          </a:stretch>
        </p:blipFill>
        <p:spPr>
          <a:xfrm>
            <a:off x="10784857" y="4785558"/>
            <a:ext cx="1297601" cy="1297601"/>
          </a:xfrm>
          <a:prstGeom prst="ellipse">
            <a:avLst/>
          </a:prstGeom>
        </p:spPr>
      </p:pic>
    </p:spTree>
    <p:extLst>
      <p:ext uri="{BB962C8B-B14F-4D97-AF65-F5344CB8AC3E}">
        <p14:creationId xmlns:p14="http://schemas.microsoft.com/office/powerpoint/2010/main" val="38033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F7B32B">
      <a:dk1>
        <a:srgbClr val="494949"/>
      </a:dk1>
      <a:lt1>
        <a:srgbClr val="FFFFFF"/>
      </a:lt1>
      <a:dk2>
        <a:srgbClr val="44546A"/>
      </a:dk2>
      <a:lt2>
        <a:srgbClr val="F3F3F3"/>
      </a:lt2>
      <a:accent1>
        <a:srgbClr val="A3333C"/>
      </a:accent1>
      <a:accent2>
        <a:srgbClr val="F7B32B"/>
      </a:accent2>
      <a:accent3>
        <a:srgbClr val="417AA0"/>
      </a:accent3>
      <a:accent4>
        <a:srgbClr val="A4BE39"/>
      </a:accent4>
      <a:accent5>
        <a:srgbClr val="F3F3F3"/>
      </a:accent5>
      <a:accent6>
        <a:srgbClr val="494949"/>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er Template_Heritage Month Presentation" id="{910467CA-E581-43CB-A3F9-242953556B2E}" vid="{325629C9-8C54-4982-A5E7-91DBF3E63B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0AD4D6-2712-4EC3-A727-A5652AD67F9C}">
  <ds:schemaRefs>
    <ds:schemaRef ds:uri="http://schemas.microsoft.com/sharepoint/v3/contenttype/forms"/>
  </ds:schemaRefs>
</ds:datastoreItem>
</file>

<file path=customXml/itemProps2.xml><?xml version="1.0" encoding="utf-8"?>
<ds:datastoreItem xmlns:ds="http://schemas.openxmlformats.org/officeDocument/2006/customXml" ds:itemID="{873ACE82-BD1C-4CC4-B9C6-7097502B70B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704BC66-A771-492B-8E79-E3C5E33B7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64</TotalTime>
  <Words>952</Words>
  <Application>Microsoft Office PowerPoint</Application>
  <PresentationFormat>Widescreen</PresentationFormat>
  <Paragraphs>74</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Segoe UI</vt:lpstr>
      <vt:lpstr>Wingdings</vt:lpstr>
      <vt:lpstr>Office Theme</vt:lpstr>
      <vt:lpstr>Exercise and Movement in People with Substance Use Disorders Rural Opioid Technical Assistance Course Pacific Southwest Region</vt:lpstr>
      <vt:lpstr>Module 2: Exercise and SUD:     Rationale and Mechanisms </vt:lpstr>
      <vt:lpstr>Dopamine (DA) Levels in the Brain Increase with Natural Rewards and Exogenous Substances</vt:lpstr>
      <vt:lpstr> Brain “On Drugs” (Chronic Misuse) vs. “On Exercise” </vt:lpstr>
      <vt:lpstr>Chronic Stimulant Misuse Decreases Dopamine Receptor (D2) and Frontal Brain Activity </vt:lpstr>
      <vt:lpstr> Brain “On Drugs” vs. Brain “On Exercise” </vt:lpstr>
      <vt:lpstr>Exercise May Induce Structural and Functional Plasticity in the Hippocampus </vt:lpstr>
      <vt:lpstr>Exercise May Improve Learning, Memory, Executive Function and Other Brain Processes </vt:lpstr>
      <vt:lpstr>Exercise May Be Most Efficacious in SUD as an Adjunctive Treatment During Early Abstinence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Cameran Rynearson</cp:lastModifiedBy>
  <cp:revision>12</cp:revision>
  <dcterms:created xsi:type="dcterms:W3CDTF">2021-02-18T07:10:18Z</dcterms:created>
  <dcterms:modified xsi:type="dcterms:W3CDTF">2025-07-29T20:09:17Z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