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17"/>
  </p:notesMasterIdLst>
  <p:sldIdLst>
    <p:sldId id="276" r:id="rId5"/>
    <p:sldId id="258" r:id="rId6"/>
    <p:sldId id="266" r:id="rId7"/>
    <p:sldId id="267" r:id="rId8"/>
    <p:sldId id="268" r:id="rId9"/>
    <p:sldId id="269" r:id="rId10"/>
    <p:sldId id="270" r:id="rId11"/>
    <p:sldId id="271" r:id="rId12"/>
    <p:sldId id="272" r:id="rId13"/>
    <p:sldId id="273" r:id="rId14"/>
    <p:sldId id="274" r:id="rId15"/>
    <p:sldId id="275" r:id="rId16"/>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4387"/>
    <a:srgbClr val="FF2625"/>
    <a:srgbClr val="007788"/>
    <a:srgbClr val="297C2A"/>
    <a:srgbClr val="F69000"/>
    <a:srgbClr val="01C2D1"/>
    <a:srgbClr val="D6D734"/>
    <a:srgbClr val="005C68"/>
    <a:srgbClr val="3B2E58"/>
    <a:srgbClr val="6B292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521" autoAdjust="0"/>
    <p:restoredTop sz="94658" autoAdjust="0"/>
  </p:normalViewPr>
  <p:slideViewPr>
    <p:cSldViewPr snapToGrid="0">
      <p:cViewPr varScale="1">
        <p:scale>
          <a:sx n="59" d="100"/>
          <a:sy n="59" d="100"/>
        </p:scale>
        <p:origin x="1320" y="52"/>
      </p:cViewPr>
      <p:guideLst>
        <p:guide orient="horz" pos="2160"/>
        <p:guide pos="480"/>
        <p:guide pos="7200"/>
        <p:guide pos="4368"/>
      </p:guideLst>
    </p:cSldViewPr>
  </p:slideViewPr>
  <p:notesTextViewPr>
    <p:cViewPr>
      <p:scale>
        <a:sx n="1" d="1"/>
        <a:sy n="1" d="1"/>
      </p:scale>
      <p:origin x="0" y="0"/>
    </p:cViewPr>
  </p:notesTextViewPr>
  <p:sorterViewPr>
    <p:cViewPr>
      <p:scale>
        <a:sx n="94" d="100"/>
        <a:sy n="94"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-Welcome to</a:t>
            </a:r>
            <a:r>
              <a:rPr lang="en-US" baseline="0" dirty="0"/>
              <a:t> </a:t>
            </a:r>
            <a:r>
              <a:rPr lang="en-US" dirty="0"/>
              <a:t>Exercise and</a:t>
            </a:r>
            <a:r>
              <a:rPr lang="en-US" baseline="0" dirty="0"/>
              <a:t> Movement in people with substance use disorders</a:t>
            </a:r>
            <a:endParaRPr lang="en-US" dirty="0"/>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a:t>
            </a:fld>
            <a:endParaRPr lang="en-US" altLang="en-US" dirty="0"/>
          </a:p>
        </p:txBody>
      </p:sp>
    </p:spTree>
    <p:extLst>
      <p:ext uri="{BB962C8B-B14F-4D97-AF65-F5344CB8AC3E}">
        <p14:creationId xmlns:p14="http://schemas.microsoft.com/office/powerpoint/2010/main" val="3668770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There is at least one study shown here that shows acute or a single bout of exercise decreases cravings for alcohol  </a:t>
            </a:r>
          </a:p>
          <a:p>
            <a:pPr marL="171450" indent="-171450">
              <a:buFontTx/>
              <a:buChar char="-"/>
            </a:pPr>
            <a:r>
              <a:rPr lang="en-US" baseline="0" dirty="0"/>
              <a:t>And improves mood and anxiety in people with an alcohol use disorder </a:t>
            </a:r>
            <a:endParaRPr lang="en-US" dirty="0"/>
          </a:p>
        </p:txBody>
      </p:sp>
      <p:sp>
        <p:nvSpPr>
          <p:cNvPr id="4" name="Slide Number Placeholder 3"/>
          <p:cNvSpPr>
            <a:spLocks noGrp="1"/>
          </p:cNvSpPr>
          <p:nvPr>
            <p:ph type="sldNum" sz="quarter" idx="10"/>
          </p:nvPr>
        </p:nvSpPr>
        <p:spPr/>
        <p:txBody>
          <a:bodyPr/>
          <a:lstStyle/>
          <a:p>
            <a:fld id="{58B991B3-8A4D-4CBE-BE7B-BD0CA56577FD}" type="slidenum">
              <a:rPr lang="en-US" smtClean="0"/>
              <a:t>10</a:t>
            </a:fld>
            <a:endParaRPr lang="en-US"/>
          </a:p>
        </p:txBody>
      </p:sp>
    </p:spTree>
    <p:extLst>
      <p:ext uri="{BB962C8B-B14F-4D97-AF65-F5344CB8AC3E}">
        <p14:creationId xmlns:p14="http://schemas.microsoft.com/office/powerpoint/2010/main" val="2102977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baseline="0" dirty="0"/>
              <a:t> in people with a </a:t>
            </a:r>
            <a:r>
              <a:rPr lang="en-US" u="sng" baseline="0" dirty="0"/>
              <a:t>methamphetamine</a:t>
            </a:r>
            <a:r>
              <a:rPr lang="en-US" baseline="0" dirty="0"/>
              <a:t> use disorder, which is a stimulant,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Exercise has been shown to increase abstinence as well as decrease cravings, depression and anxiety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and improve fitness </a:t>
            </a:r>
            <a:endParaRPr lang="en-US" dirty="0"/>
          </a:p>
        </p:txBody>
      </p:sp>
      <p:sp>
        <p:nvSpPr>
          <p:cNvPr id="4" name="Slide Number Placeholder 3"/>
          <p:cNvSpPr>
            <a:spLocks noGrp="1"/>
          </p:cNvSpPr>
          <p:nvPr>
            <p:ph type="sldNum" sz="quarter" idx="5"/>
          </p:nvPr>
        </p:nvSpPr>
        <p:spPr/>
        <p:txBody>
          <a:bodyPr/>
          <a:lstStyle/>
          <a:p>
            <a:fld id="{1CA38389-7543-495B-99CC-E547603BF098}" type="slidenum">
              <a:rPr lang="en-US" smtClean="0"/>
              <a:t>11</a:t>
            </a:fld>
            <a:endParaRPr lang="en-US"/>
          </a:p>
        </p:txBody>
      </p:sp>
    </p:spTree>
    <p:extLst>
      <p:ext uri="{BB962C8B-B14F-4D97-AF65-F5344CB8AC3E}">
        <p14:creationId xmlns:p14="http://schemas.microsoft.com/office/powerpoint/2010/main" val="17393562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In summary, although there is a fair amount of evidence showing that exercise improves abstinence and decreases anxiety &amp; depression in people with SUD collectively</a:t>
            </a:r>
          </a:p>
          <a:p>
            <a:pPr marL="171450" indent="-171450">
              <a:buFontTx/>
              <a:buChar char="-"/>
            </a:pPr>
            <a:r>
              <a:rPr lang="en-US" baseline="0" dirty="0"/>
              <a:t>we do not currently have enough large, well done studies in people with opioid use disorders and many other specific substances to draw conclusions about whether or not there are differences in effects by types of substances</a:t>
            </a:r>
          </a:p>
          <a:p>
            <a:pPr marL="171450" indent="-171450">
              <a:buFontTx/>
              <a:buChar char="-"/>
            </a:pPr>
            <a:r>
              <a:rPr lang="en-US" baseline="0" dirty="0"/>
              <a:t>We also do not have enough evidence </a:t>
            </a:r>
            <a:r>
              <a:rPr lang="en-US" dirty="0"/>
              <a:t>to determine if exercise can improve </a:t>
            </a:r>
            <a:r>
              <a:rPr lang="en-US" u="sng" dirty="0"/>
              <a:t>cravings</a:t>
            </a:r>
            <a:r>
              <a:rPr lang="en-US" dirty="0"/>
              <a:t> ,</a:t>
            </a:r>
            <a:r>
              <a:rPr lang="en-US" baseline="0" dirty="0"/>
              <a:t> quality of life and other </a:t>
            </a:r>
            <a:r>
              <a:rPr lang="en-US" dirty="0"/>
              <a:t>outcomes for these specific substances</a:t>
            </a:r>
            <a:endParaRPr lang="en-US" baseline="0" dirty="0"/>
          </a:p>
          <a:p>
            <a:endParaRPr lang="en-US" dirty="0"/>
          </a:p>
        </p:txBody>
      </p:sp>
      <p:sp>
        <p:nvSpPr>
          <p:cNvPr id="4" name="Slide Number Placeholder 3"/>
          <p:cNvSpPr>
            <a:spLocks noGrp="1"/>
          </p:cNvSpPr>
          <p:nvPr>
            <p:ph type="sldNum" sz="quarter" idx="10"/>
          </p:nvPr>
        </p:nvSpPr>
        <p:spPr/>
        <p:txBody>
          <a:bodyPr/>
          <a:lstStyle/>
          <a:p>
            <a:fld id="{98C46870-62E8-46C2-959B-E0AFD6E6AA6E}" type="slidenum">
              <a:rPr lang="en-US" smtClean="0"/>
              <a:t>12</a:t>
            </a:fld>
            <a:endParaRPr lang="en-US"/>
          </a:p>
        </p:txBody>
      </p:sp>
    </p:spTree>
    <p:extLst>
      <p:ext uri="{BB962C8B-B14F-4D97-AF65-F5344CB8AC3E}">
        <p14:creationId xmlns:p14="http://schemas.microsoft.com/office/powerpoint/2010/main" val="126767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We will start with the current evidence for promoting exercise in people with a substance use disorder </a:t>
            </a:r>
          </a:p>
          <a:p>
            <a:pPr marL="171450" indent="-171450">
              <a:buFontTx/>
              <a:buChar char="-"/>
            </a:pPr>
            <a:r>
              <a:rPr lang="en-US" baseline="0" dirty="0"/>
              <a:t>Then discuss the underlying mechanisms</a:t>
            </a:r>
          </a:p>
          <a:p>
            <a:pPr marL="171450" indent="-171450">
              <a:buFontTx/>
              <a:buChar char="-"/>
            </a:pPr>
            <a:r>
              <a:rPr lang="en-US" baseline="0" dirty="0"/>
              <a:t>And cover Exercise Prescriptions and </a:t>
            </a:r>
          </a:p>
          <a:p>
            <a:pPr marL="171450" indent="-171450">
              <a:buFontTx/>
              <a:buChar char="-"/>
            </a:pPr>
            <a:r>
              <a:rPr lang="en-US" baseline="0" dirty="0"/>
              <a:t>Special Considerations needed for people with substance use disorders </a:t>
            </a:r>
          </a:p>
          <a:p>
            <a:pPr marL="171450" indent="-171450">
              <a:buFontTx/>
              <a:buChar char="-"/>
            </a:pPr>
            <a:r>
              <a:rPr lang="en-US" baseline="0" dirty="0"/>
              <a:t>Then we will discuss a recent “Call to Action” and provide a “take home” summary of key aspects covered</a:t>
            </a:r>
            <a:endParaRPr lang="en-US" dirty="0"/>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2</a:t>
            </a:fld>
            <a:endParaRPr lang="en-US" altLang="en-US" dirty="0"/>
          </a:p>
        </p:txBody>
      </p:sp>
    </p:spTree>
    <p:extLst>
      <p:ext uri="{BB962C8B-B14F-4D97-AF65-F5344CB8AC3E}">
        <p14:creationId xmlns:p14="http://schemas.microsoft.com/office/powerpoint/2010/main" val="2334783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First, we will look at the evidence with substance use disorders collectively </a:t>
            </a:r>
          </a:p>
          <a:p>
            <a:pPr marL="171450" indent="-171450">
              <a:buFontTx/>
              <a:buChar char="-"/>
            </a:pPr>
            <a:r>
              <a:rPr lang="en-US" baseline="0" dirty="0"/>
              <a:t>and then examine evidence with some specific types of substances including </a:t>
            </a:r>
            <a:r>
              <a:rPr lang="en-US" sz="1200" kern="1200" baseline="0" dirty="0">
                <a:solidFill>
                  <a:schemeClr val="tx1"/>
                </a:solidFill>
                <a:effectLst/>
                <a:latin typeface="+mn-lt"/>
                <a:ea typeface="+mn-ea"/>
                <a:cs typeface="+mn-cs"/>
              </a:rPr>
              <a:t>alcohol and methamphetamines</a:t>
            </a:r>
            <a:endParaRPr lang="en-US" baseline="0" dirty="0"/>
          </a:p>
        </p:txBody>
      </p:sp>
      <p:sp>
        <p:nvSpPr>
          <p:cNvPr id="4" name="Slide Number Placeholder 3"/>
          <p:cNvSpPr>
            <a:spLocks noGrp="1"/>
          </p:cNvSpPr>
          <p:nvPr>
            <p:ph type="sldNum" sz="quarter" idx="10"/>
          </p:nvPr>
        </p:nvSpPr>
        <p:spPr/>
        <p:txBody>
          <a:bodyPr/>
          <a:lstStyle/>
          <a:p>
            <a:fld id="{58B991B3-8A4D-4CBE-BE7B-BD0CA56577FD}" type="slidenum">
              <a:rPr lang="en-US" smtClean="0"/>
              <a:t>3</a:t>
            </a:fld>
            <a:endParaRPr lang="en-US"/>
          </a:p>
        </p:txBody>
      </p:sp>
    </p:spTree>
    <p:extLst>
      <p:ext uri="{BB962C8B-B14F-4D97-AF65-F5344CB8AC3E}">
        <p14:creationId xmlns:p14="http://schemas.microsoft.com/office/powerpoint/2010/main" val="1697771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I will present evidence from </a:t>
            </a:r>
            <a:r>
              <a:rPr lang="en-US" dirty="0"/>
              <a:t>systematic</a:t>
            </a:r>
            <a:r>
              <a:rPr lang="en-US" baseline="0" dirty="0"/>
              <a:t> reviews and “meta analyses”</a:t>
            </a:r>
          </a:p>
          <a:p>
            <a:pPr marL="171450" indent="-171450">
              <a:buFontTx/>
              <a:buChar char="-"/>
            </a:pPr>
            <a:r>
              <a:rPr lang="en-US" baseline="0" dirty="0"/>
              <a:t>For those that might not be familiar, a meta analysis is different than a systematic review in that a meta analysis uses statistical methods to summarize the collective evidence and calculates a “summary effect” estimate </a:t>
            </a:r>
          </a:p>
          <a:p>
            <a:pPr marL="171450" indent="-171450">
              <a:buFontTx/>
              <a:buChar char="-"/>
            </a:pPr>
            <a:r>
              <a:rPr lang="en-US" baseline="0" dirty="0"/>
              <a:t>The summary effect estimate basically tells us how robust and similar results are across studies and the confidence intervals tell us how precise this estimate is  </a:t>
            </a:r>
          </a:p>
        </p:txBody>
      </p:sp>
      <p:sp>
        <p:nvSpPr>
          <p:cNvPr id="4" name="Slide Number Placeholder 3"/>
          <p:cNvSpPr>
            <a:spLocks noGrp="1"/>
          </p:cNvSpPr>
          <p:nvPr>
            <p:ph type="sldNum" sz="quarter" idx="10"/>
          </p:nvPr>
        </p:nvSpPr>
        <p:spPr/>
        <p:txBody>
          <a:bodyPr/>
          <a:lstStyle/>
          <a:p>
            <a:fld id="{58B991B3-8A4D-4CBE-BE7B-BD0CA56577FD}" type="slidenum">
              <a:rPr lang="en-US" smtClean="0"/>
              <a:t>4</a:t>
            </a:fld>
            <a:endParaRPr lang="en-US"/>
          </a:p>
        </p:txBody>
      </p:sp>
    </p:spTree>
    <p:extLst>
      <p:ext uri="{BB962C8B-B14F-4D97-AF65-F5344CB8AC3E}">
        <p14:creationId xmlns:p14="http://schemas.microsoft.com/office/powerpoint/2010/main" val="39682927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An important product of a meta analysis is the “forest plot”  </a:t>
            </a:r>
          </a:p>
          <a:p>
            <a:pPr marL="171450" indent="-171450">
              <a:buFontTx/>
              <a:buChar char="-"/>
            </a:pPr>
            <a:r>
              <a:rPr lang="en-US" baseline="0" dirty="0"/>
              <a:t>An example of the forest plot is shown on the left panel </a:t>
            </a:r>
          </a:p>
          <a:p>
            <a:pPr marL="171450" indent="-171450">
              <a:buFontTx/>
              <a:buChar char="-"/>
            </a:pPr>
            <a:r>
              <a:rPr lang="en-US" baseline="0" dirty="0"/>
              <a:t>You can see each individual study’s author &amp; year is followed by information on the study sample size </a:t>
            </a:r>
          </a:p>
          <a:p>
            <a:pPr marL="171450" indent="-171450">
              <a:buFontTx/>
              <a:buChar char="-"/>
            </a:pPr>
            <a:r>
              <a:rPr lang="en-US" baseline="0" dirty="0"/>
              <a:t>Then, the results from each study are shown on a horizontal line followed by the actual individual effect estimates and CIs </a:t>
            </a:r>
          </a:p>
          <a:p>
            <a:pPr marL="171450" indent="-171450">
              <a:buFontTx/>
              <a:buChar char="-"/>
            </a:pPr>
            <a:r>
              <a:rPr lang="en-US" baseline="0" dirty="0"/>
              <a:t>The “W” is the weight each study has in the overall “summary effect estimate”</a:t>
            </a:r>
          </a:p>
          <a:p>
            <a:pPr marL="171450" indent="-171450">
              <a:buFontTx/>
              <a:buChar char="-"/>
            </a:pPr>
            <a:r>
              <a:rPr lang="en-US" baseline="0" dirty="0"/>
              <a:t>And the “summary effect estimate“ in shown in bold text at the bottom on the right hand side of the figure </a:t>
            </a:r>
          </a:p>
          <a:p>
            <a:pPr marL="0" indent="0">
              <a:buFontTx/>
              <a:buNone/>
            </a:pPr>
            <a:r>
              <a:rPr lang="en-US" baseline="0" dirty="0"/>
              <a:t>-   in this case, the Summary Effect Estimate is 1.69 and the confidence intervals are 1.44 and 1.99 </a:t>
            </a:r>
          </a:p>
          <a:p>
            <a:pPr marL="171450" indent="-171450">
              <a:buFontTx/>
              <a:buChar char="-"/>
            </a:pPr>
            <a:r>
              <a:rPr lang="en-US" baseline="0" dirty="0"/>
              <a:t>this summary effect is considered “statistically significant” because the Confidence Intervals do NOT cross the solid vertical line, which represents the null hypothesis   </a:t>
            </a:r>
          </a:p>
          <a:p>
            <a:pPr marL="171450" indent="-171450">
              <a:buFontTx/>
              <a:buChar char="-"/>
            </a:pPr>
            <a:r>
              <a:rPr lang="en-US" baseline="0" dirty="0"/>
              <a:t>So, in summary, we can conclude from this meta analysis that Exercise compared to not exercising INCREASES drug Abstinence by 69% </a:t>
            </a:r>
          </a:p>
          <a:p>
            <a:pPr marL="171450" indent="-171450">
              <a:buFontTx/>
              <a:buChar char="-"/>
            </a:pPr>
            <a:r>
              <a:rPr lang="en-US" baseline="0" dirty="0"/>
              <a:t>In the figures on the right hand side, we see that the Summary Effect Estimate &amp; the Confidence Intervals are to the left of the vertical line </a:t>
            </a:r>
          </a:p>
          <a:p>
            <a:pPr marL="171450" indent="-171450">
              <a:buFontTx/>
              <a:buChar char="-"/>
            </a:pPr>
            <a:r>
              <a:rPr lang="en-US" baseline="0" dirty="0"/>
              <a:t>Here, we conclude that Exercise DECREASES Anxiety in people with SUD by 31% </a:t>
            </a:r>
          </a:p>
          <a:p>
            <a:pPr marL="171450" indent="-171450">
              <a:buFontTx/>
              <a:buChar char="-"/>
            </a:pPr>
            <a:r>
              <a:rPr lang="en-US" baseline="0" dirty="0"/>
              <a:t>And exercise DECREASES Depression in people with SUD by 47%</a:t>
            </a:r>
          </a:p>
          <a:p>
            <a:pPr marL="171450" indent="-171450">
              <a:buFontTx/>
              <a:buChar char="-"/>
            </a:pPr>
            <a:r>
              <a:rPr lang="en-US" dirty="0"/>
              <a:t>All of these results are “statistically significant” because the CIs for the Summary</a:t>
            </a:r>
            <a:r>
              <a:rPr lang="en-US" baseline="0" dirty="0"/>
              <a:t> Effect Estimate </a:t>
            </a:r>
            <a:r>
              <a:rPr lang="en-US" dirty="0"/>
              <a:t>do not cross the vertical line</a:t>
            </a:r>
            <a:endParaRPr lang="en-US" baseline="0" dirty="0"/>
          </a:p>
        </p:txBody>
      </p:sp>
      <p:sp>
        <p:nvSpPr>
          <p:cNvPr id="4" name="Slide Number Placeholder 3"/>
          <p:cNvSpPr>
            <a:spLocks noGrp="1"/>
          </p:cNvSpPr>
          <p:nvPr>
            <p:ph type="sldNum" sz="quarter" idx="10"/>
          </p:nvPr>
        </p:nvSpPr>
        <p:spPr/>
        <p:txBody>
          <a:bodyPr/>
          <a:lstStyle/>
          <a:p>
            <a:fld id="{98C46870-62E8-46C2-959B-E0AFD6E6AA6E}" type="slidenum">
              <a:rPr lang="en-US" smtClean="0"/>
              <a:t>5</a:t>
            </a:fld>
            <a:endParaRPr lang="en-US"/>
          </a:p>
        </p:txBody>
      </p:sp>
    </p:spTree>
    <p:extLst>
      <p:ext uri="{BB962C8B-B14F-4D97-AF65-F5344CB8AC3E}">
        <p14:creationId xmlns:p14="http://schemas.microsoft.com/office/powerpoint/2010/main" val="3295736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Here is another meta analysis published earlier this year that shows that exercise helps to improve cognitive levels in people with SUD [by 52%]</a:t>
            </a:r>
          </a:p>
          <a:p>
            <a:pPr marL="171450" indent="-171450">
              <a:buFontTx/>
              <a:buChar char="-"/>
            </a:pPr>
            <a:r>
              <a:rPr lang="en-US" baseline="0" dirty="0"/>
              <a:t>and confirms previous evidence that exercise decreases anxiety &amp; depression in people with SUD [by 73% and 67%, respectively]</a:t>
            </a:r>
          </a:p>
          <a:p>
            <a:pPr marL="171450" indent="-171450">
              <a:buFontTx/>
              <a:buChar char="-"/>
            </a:pPr>
            <a:r>
              <a:rPr lang="en-US" baseline="0" dirty="0"/>
              <a:t>And all of these results are “statistically significant” because the confidence intervals do not cross the vertical line </a:t>
            </a:r>
          </a:p>
        </p:txBody>
      </p:sp>
      <p:sp>
        <p:nvSpPr>
          <p:cNvPr id="4" name="Slide Number Placeholder 3"/>
          <p:cNvSpPr>
            <a:spLocks noGrp="1"/>
          </p:cNvSpPr>
          <p:nvPr>
            <p:ph type="sldNum" sz="quarter" idx="10"/>
          </p:nvPr>
        </p:nvSpPr>
        <p:spPr/>
        <p:txBody>
          <a:bodyPr/>
          <a:lstStyle/>
          <a:p>
            <a:fld id="{98C46870-62E8-46C2-959B-E0AFD6E6AA6E}" type="slidenum">
              <a:rPr lang="en-US" smtClean="0"/>
              <a:t>6</a:t>
            </a:fld>
            <a:endParaRPr lang="en-US"/>
          </a:p>
        </p:txBody>
      </p:sp>
    </p:spTree>
    <p:extLst>
      <p:ext uri="{BB962C8B-B14F-4D97-AF65-F5344CB8AC3E}">
        <p14:creationId xmlns:p14="http://schemas.microsoft.com/office/powerpoint/2010/main" val="4022926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This is another meta analysis that shows exercise improves social and emotional domains of quality of life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And that exercise improves physical function and pain in people with SUD </a:t>
            </a:r>
          </a:p>
          <a:p>
            <a:pPr marL="171450" indent="-171450">
              <a:buFontTx/>
              <a:buChar char="-"/>
            </a:pPr>
            <a:endParaRPr lang="en-US" baseline="0" dirty="0"/>
          </a:p>
        </p:txBody>
      </p:sp>
      <p:sp>
        <p:nvSpPr>
          <p:cNvPr id="4" name="Slide Number Placeholder 3"/>
          <p:cNvSpPr>
            <a:spLocks noGrp="1"/>
          </p:cNvSpPr>
          <p:nvPr>
            <p:ph type="sldNum" sz="quarter" idx="10"/>
          </p:nvPr>
        </p:nvSpPr>
        <p:spPr/>
        <p:txBody>
          <a:bodyPr/>
          <a:lstStyle/>
          <a:p>
            <a:fld id="{98C46870-62E8-46C2-959B-E0AFD6E6AA6E}" type="slidenum">
              <a:rPr lang="en-US" smtClean="0"/>
              <a:t>7</a:t>
            </a:fld>
            <a:endParaRPr lang="en-US"/>
          </a:p>
        </p:txBody>
      </p:sp>
    </p:spTree>
    <p:extLst>
      <p:ext uri="{BB962C8B-B14F-4D97-AF65-F5344CB8AC3E}">
        <p14:creationId xmlns:p14="http://schemas.microsoft.com/office/powerpoint/2010/main" val="2008456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In terms of specific substances, people with </a:t>
            </a:r>
            <a:r>
              <a:rPr lang="en-US" u="sng" baseline="0" dirty="0"/>
              <a:t>alcohol</a:t>
            </a:r>
            <a:r>
              <a:rPr lang="en-US" baseline="0" dirty="0"/>
              <a:t> use disorders have been the most well studied</a:t>
            </a:r>
          </a:p>
          <a:p>
            <a:pPr marL="171450" indent="-171450">
              <a:buFontTx/>
              <a:buChar char="-"/>
            </a:pPr>
            <a:r>
              <a:rPr lang="en-US" baseline="0" dirty="0"/>
              <a:t>This meta analysis shows that exercise decreases drinking volume [By 30%] &amp; improves fitness [by 64%] in people with AUD </a:t>
            </a:r>
          </a:p>
          <a:p>
            <a:endParaRPr lang="en-US" dirty="0"/>
          </a:p>
        </p:txBody>
      </p:sp>
      <p:sp>
        <p:nvSpPr>
          <p:cNvPr id="4" name="Slide Number Placeholder 3"/>
          <p:cNvSpPr>
            <a:spLocks noGrp="1"/>
          </p:cNvSpPr>
          <p:nvPr>
            <p:ph type="sldNum" sz="quarter" idx="10"/>
          </p:nvPr>
        </p:nvSpPr>
        <p:spPr/>
        <p:txBody>
          <a:bodyPr/>
          <a:lstStyle/>
          <a:p>
            <a:fld id="{98C46870-62E8-46C2-959B-E0AFD6E6AA6E}" type="slidenum">
              <a:rPr lang="en-US" smtClean="0"/>
              <a:t>8</a:t>
            </a:fld>
            <a:endParaRPr lang="en-US"/>
          </a:p>
        </p:txBody>
      </p:sp>
    </p:spTree>
    <p:extLst>
      <p:ext uri="{BB962C8B-B14F-4D97-AF65-F5344CB8AC3E}">
        <p14:creationId xmlns:p14="http://schemas.microsoft.com/office/powerpoint/2010/main" val="3818444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baseline="0" dirty="0">
                <a:solidFill>
                  <a:schemeClr val="tx1"/>
                </a:solidFill>
                <a:effectLst/>
                <a:latin typeface="+mn-lt"/>
                <a:ea typeface="+mn-ea"/>
                <a:cs typeface="+mn-cs"/>
              </a:rPr>
              <a:t>other individual studies also show that exercise increases abstinence from alcohol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baseline="0" dirty="0">
                <a:solidFill>
                  <a:schemeClr val="tx1"/>
                </a:solidFill>
                <a:effectLst/>
                <a:latin typeface="+mn-lt"/>
                <a:ea typeface="+mn-ea"/>
                <a:cs typeface="+mn-cs"/>
              </a:rPr>
              <a:t>and confirm that exercise improves fitness in people with an alcohol use disorder </a:t>
            </a:r>
          </a:p>
          <a:p>
            <a:endParaRPr lang="en-US" dirty="0"/>
          </a:p>
        </p:txBody>
      </p:sp>
      <p:sp>
        <p:nvSpPr>
          <p:cNvPr id="4" name="Slide Number Placeholder 3"/>
          <p:cNvSpPr>
            <a:spLocks noGrp="1"/>
          </p:cNvSpPr>
          <p:nvPr>
            <p:ph type="sldNum" sz="quarter" idx="5"/>
          </p:nvPr>
        </p:nvSpPr>
        <p:spPr/>
        <p:txBody>
          <a:bodyPr/>
          <a:lstStyle/>
          <a:p>
            <a:fld id="{1CA38389-7543-495B-99CC-E547603BF098}" type="slidenum">
              <a:rPr lang="en-US" smtClean="0"/>
              <a:t>9</a:t>
            </a:fld>
            <a:endParaRPr lang="en-US"/>
          </a:p>
        </p:txBody>
      </p:sp>
    </p:spTree>
    <p:extLst>
      <p:ext uri="{BB962C8B-B14F-4D97-AF65-F5344CB8AC3E}">
        <p14:creationId xmlns:p14="http://schemas.microsoft.com/office/powerpoint/2010/main" val="17226324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08763B0-E511-3DC4-9159-089D0DFF8490}"/>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E7964CB-E75A-4A03-88D3-6A48EF650A09}"/>
              </a:ext>
            </a:extLst>
          </p:cNvPr>
          <p:cNvSpPr>
            <a:spLocks noGrp="1"/>
          </p:cNvSpPr>
          <p:nvPr>
            <p:ph type="title" hasCustomPrompt="1"/>
          </p:nvPr>
        </p:nvSpPr>
        <p:spPr>
          <a:xfrm>
            <a:off x="5015155" y="1639958"/>
            <a:ext cx="6220101" cy="1785812"/>
          </a:xfrm>
          <a:prstGeom prst="rect">
            <a:avLst/>
          </a:prstGeom>
        </p:spPr>
        <p:txBody>
          <a:bodyPr anchor="b"/>
          <a:lstStyle>
            <a:lvl1pPr algn="ctr">
              <a:defRPr sz="4400" b="1">
                <a:latin typeface="Arial" panose="020B0604020202020204" pitchFamily="34" charset="0"/>
                <a:cs typeface="Arial" panose="020B0604020202020204" pitchFamily="34" charset="0"/>
              </a:defRPr>
            </a:lvl1pPr>
          </a:lstStyle>
          <a:p>
            <a:r>
              <a:rPr lang="en-US" dirty="0"/>
              <a:t>Insert title here</a:t>
            </a:r>
          </a:p>
        </p:txBody>
      </p:sp>
      <p:sp>
        <p:nvSpPr>
          <p:cNvPr id="3" name="Picture Placeholder 2">
            <a:extLst>
              <a:ext uri="{FF2B5EF4-FFF2-40B4-BE49-F238E27FC236}">
                <a16:creationId xmlns:a16="http://schemas.microsoft.com/office/drawing/2014/main" id="{CE06772D-5E4A-1CC2-C59E-A6ADC898EDAF}"/>
              </a:ext>
            </a:extLst>
          </p:cNvPr>
          <p:cNvSpPr>
            <a:spLocks noGrp="1"/>
          </p:cNvSpPr>
          <p:nvPr>
            <p:ph type="pic" sz="quarter" idx="10"/>
          </p:nvPr>
        </p:nvSpPr>
        <p:spPr>
          <a:xfrm>
            <a:off x="0" y="0"/>
            <a:ext cx="4059936" cy="6729984"/>
          </a:xfrm>
          <a:prstGeom prst="rect">
            <a:avLst/>
          </a:prstGeom>
          <a:solidFill>
            <a:schemeClr val="bg1">
              <a:lumMod val="20000"/>
              <a:lumOff val="80000"/>
            </a:schemeClr>
          </a:solidFill>
          <a:ln>
            <a:noFill/>
          </a:ln>
        </p:spPr>
        <p:txBody>
          <a:bodyPr/>
          <a:lstStyle/>
          <a:p>
            <a:endParaRPr lang="en-US" dirty="0"/>
          </a:p>
        </p:txBody>
      </p:sp>
      <p:sp>
        <p:nvSpPr>
          <p:cNvPr id="6" name="Rectangle 5">
            <a:extLst>
              <a:ext uri="{FF2B5EF4-FFF2-40B4-BE49-F238E27FC236}">
                <a16:creationId xmlns:a16="http://schemas.microsoft.com/office/drawing/2014/main" id="{70E6E7D9-36CE-F080-FC82-F9C1B45AE2DA}"/>
              </a:ext>
            </a:extLst>
          </p:cNvPr>
          <p:cNvSpPr/>
          <p:nvPr userDrawn="1"/>
        </p:nvSpPr>
        <p:spPr>
          <a:xfrm>
            <a:off x="1524" y="6729984"/>
            <a:ext cx="12188952" cy="12801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67C6EBD7-3F1A-DD62-3420-AA11EB8E9EE7}"/>
              </a:ext>
            </a:extLst>
          </p:cNvPr>
          <p:cNvSpPr>
            <a:spLocks noGrp="1"/>
          </p:cNvSpPr>
          <p:nvPr>
            <p:ph type="body" sz="quarter" idx="11" hasCustomPrompt="1"/>
          </p:nvPr>
        </p:nvSpPr>
        <p:spPr>
          <a:xfrm>
            <a:off x="5022016" y="3618610"/>
            <a:ext cx="6220100" cy="1262062"/>
          </a:xfrm>
          <a:prstGeom prst="rect">
            <a:avLst/>
          </a:prstGeom>
        </p:spPr>
        <p:txBody>
          <a:bodyPr/>
          <a:lstStyle>
            <a:lvl1pPr marL="0" indent="0" algn="ctr">
              <a:buNone/>
              <a:defRPr b="0" i="1">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Insert subtitle here</a:t>
            </a:r>
          </a:p>
        </p:txBody>
      </p:sp>
      <p:pic>
        <p:nvPicPr>
          <p:cNvPr id="12" name="Picture 11" descr="Pacific Southwest Rural Opioid Technical Assistance Regional Center (ROTA-R) logo">
            <a:extLst>
              <a:ext uri="{FF2B5EF4-FFF2-40B4-BE49-F238E27FC236}">
                <a16:creationId xmlns:a16="http://schemas.microsoft.com/office/drawing/2014/main" id="{9AC2B4E2-6F8A-0B8B-0188-A86AE81BAF2A}"/>
              </a:ext>
            </a:extLst>
          </p:cNvPr>
          <p:cNvPicPr>
            <a:picLocks noChangeAspect="1"/>
          </p:cNvPicPr>
          <p:nvPr userDrawn="1"/>
        </p:nvPicPr>
        <p:blipFill>
          <a:blip r:embed="rId2"/>
          <a:stretch>
            <a:fillRect/>
          </a:stretch>
        </p:blipFill>
        <p:spPr>
          <a:xfrm>
            <a:off x="6080760" y="6099048"/>
            <a:ext cx="1536700" cy="508000"/>
          </a:xfrm>
          <a:prstGeom prst="rect">
            <a:avLst/>
          </a:prstGeom>
        </p:spPr>
      </p:pic>
      <p:pic>
        <p:nvPicPr>
          <p:cNvPr id="13" name="Picture 12" descr="SAMHSA logo">
            <a:extLst>
              <a:ext uri="{FF2B5EF4-FFF2-40B4-BE49-F238E27FC236}">
                <a16:creationId xmlns:a16="http://schemas.microsoft.com/office/drawing/2014/main" id="{E7E76A39-3B75-A150-2566-2EB5B075E1EE}"/>
              </a:ext>
            </a:extLst>
          </p:cNvPr>
          <p:cNvPicPr>
            <a:picLocks noChangeAspect="1"/>
          </p:cNvPicPr>
          <p:nvPr userDrawn="1"/>
        </p:nvPicPr>
        <p:blipFill>
          <a:blip r:embed="rId3"/>
          <a:stretch>
            <a:fillRect/>
          </a:stretch>
        </p:blipFill>
        <p:spPr>
          <a:xfrm>
            <a:off x="7863840" y="6135624"/>
            <a:ext cx="1625600" cy="419100"/>
          </a:xfrm>
          <a:prstGeom prst="rect">
            <a:avLst/>
          </a:prstGeom>
        </p:spPr>
      </p:pic>
      <p:pic>
        <p:nvPicPr>
          <p:cNvPr id="14" name="Picture 13" descr="University of Nevada, Reno Block-N">
            <a:extLst>
              <a:ext uri="{FF2B5EF4-FFF2-40B4-BE49-F238E27FC236}">
                <a16:creationId xmlns:a16="http://schemas.microsoft.com/office/drawing/2014/main" id="{F7C6F80E-6FF0-D525-161A-CBF8062F404A}"/>
              </a:ext>
            </a:extLst>
          </p:cNvPr>
          <p:cNvPicPr>
            <a:picLocks noChangeAspect="1"/>
          </p:cNvPicPr>
          <p:nvPr userDrawn="1"/>
        </p:nvPicPr>
        <p:blipFill>
          <a:blip r:embed="rId4"/>
          <a:stretch>
            <a:fillRect/>
          </a:stretch>
        </p:blipFill>
        <p:spPr>
          <a:xfrm>
            <a:off x="9747504" y="6135624"/>
            <a:ext cx="419100" cy="419100"/>
          </a:xfrm>
          <a:prstGeom prst="rect">
            <a:avLst/>
          </a:prstGeom>
        </p:spPr>
      </p:pic>
      <p:pic>
        <p:nvPicPr>
          <p:cNvPr id="7" name="Picture 6" descr="An icon of a bike">
            <a:extLst>
              <a:ext uri="{FF2B5EF4-FFF2-40B4-BE49-F238E27FC236}">
                <a16:creationId xmlns:a16="http://schemas.microsoft.com/office/drawing/2014/main" id="{BE7F2A72-D211-D539-2591-E2FF0A2E718E}"/>
              </a:ext>
            </a:extLst>
          </p:cNvPr>
          <p:cNvPicPr>
            <a:picLocks noChangeAspect="1"/>
          </p:cNvPicPr>
          <p:nvPr userDrawn="1"/>
        </p:nvPicPr>
        <p:blipFill>
          <a:blip r:embed="rId5"/>
          <a:stretch>
            <a:fillRect/>
          </a:stretch>
        </p:blipFill>
        <p:spPr>
          <a:xfrm>
            <a:off x="7671816" y="457200"/>
            <a:ext cx="914400" cy="914400"/>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33B5EA-63F2-43F4-9A52-579103E5E909}" type="datetimeFigureOut">
              <a:rPr lang="en-US" smtClean="0"/>
              <a:t>7/29/2025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51ADFC-09C5-4863-875D-C257A572C188}" type="slidenum">
              <a:rPr lang="en-US" smtClean="0"/>
              <a:t>‹#›</a:t>
            </a:fld>
            <a:endParaRPr lang="en-US"/>
          </a:p>
        </p:txBody>
      </p:sp>
    </p:spTree>
    <p:extLst>
      <p:ext uri="{BB962C8B-B14F-4D97-AF65-F5344CB8AC3E}">
        <p14:creationId xmlns:p14="http://schemas.microsoft.com/office/powerpoint/2010/main" val="3937858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33B5EA-63F2-43F4-9A52-579103E5E909}" type="datetimeFigureOut">
              <a:rPr lang="en-US" smtClean="0"/>
              <a:t>7/29/2025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51ADFC-09C5-4863-875D-C257A572C188}" type="slidenum">
              <a:rPr lang="en-US" smtClean="0"/>
              <a:t>‹#›</a:t>
            </a:fld>
            <a:endParaRPr lang="en-US"/>
          </a:p>
        </p:txBody>
      </p:sp>
    </p:spTree>
    <p:extLst>
      <p:ext uri="{BB962C8B-B14F-4D97-AF65-F5344CB8AC3E}">
        <p14:creationId xmlns:p14="http://schemas.microsoft.com/office/powerpoint/2010/main" val="3418597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f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8257031" y="377952"/>
            <a:ext cx="3556000" cy="6096000"/>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1179575" y="715961"/>
            <a:ext cx="6693407"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1179576"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a:extLst>
              <a:ext uri="{FF2B5EF4-FFF2-40B4-BE49-F238E27FC236}">
                <a16:creationId xmlns:a16="http://schemas.microsoft.com/office/drawing/2014/main" id="{C93F0423-E38B-74A0-CC12-3B29320AA122}"/>
              </a:ext>
            </a:extLst>
          </p:cNvPr>
          <p:cNvSpPr/>
          <p:nvPr userDrawn="1"/>
        </p:nvSpPr>
        <p:spPr>
          <a:xfrm rot="5400000">
            <a:off x="8129017" y="256033"/>
            <a:ext cx="952499" cy="952499"/>
          </a:xfrm>
          <a:prstGeom prst="r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ight Triangle 5">
            <a:extLst>
              <a:ext uri="{FF2B5EF4-FFF2-40B4-BE49-F238E27FC236}">
                <a16:creationId xmlns:a16="http://schemas.microsoft.com/office/drawing/2014/main" id="{58073477-9E10-E395-1E00-C4B0FF8EA7AA}"/>
              </a:ext>
            </a:extLst>
          </p:cNvPr>
          <p:cNvSpPr/>
          <p:nvPr userDrawn="1"/>
        </p:nvSpPr>
        <p:spPr>
          <a:xfrm rot="16200000">
            <a:off x="10991088" y="5650993"/>
            <a:ext cx="952499" cy="952499"/>
          </a:xfrm>
          <a:prstGeom prst="r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092B24DF-51C6-07A5-D63D-6D4646ECDC4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18872" y="502920"/>
            <a:ext cx="914400" cy="914400"/>
          </a:xfrm>
          <a:prstGeom prst="rect">
            <a:avLst/>
          </a:prstGeom>
        </p:spPr>
      </p:pic>
    </p:spTree>
    <p:extLst>
      <p:ext uri="{BB962C8B-B14F-4D97-AF65-F5344CB8AC3E}">
        <p14:creationId xmlns:p14="http://schemas.microsoft.com/office/powerpoint/2010/main" val="172072613"/>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ente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1524000" y="1691640"/>
            <a:ext cx="9144000" cy="3276600"/>
          </a:xfrm>
          <a:prstGeom prst="rect">
            <a:avLst/>
          </a:prstGeom>
        </p:spPr>
        <p:txBody>
          <a:bodyPr/>
          <a:lstStyle>
            <a:lvl1pPr marL="0" indent="0" algn="ctr">
              <a:lnSpc>
                <a:spcPct val="100000"/>
              </a:lnSpc>
              <a:buNone/>
              <a:defRPr sz="18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8294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847663"/>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5" name="Picture Placeholder 16">
            <a:extLst>
              <a:ext uri="{FF2B5EF4-FFF2-40B4-BE49-F238E27FC236}">
                <a16:creationId xmlns:a16="http://schemas.microsoft.com/office/drawing/2014/main" id="{437B1982-DD7E-75CC-63B5-714B83AA441F}"/>
              </a:ext>
            </a:extLst>
          </p:cNvPr>
          <p:cNvSpPr>
            <a:spLocks noGrp="1"/>
          </p:cNvSpPr>
          <p:nvPr>
            <p:ph type="pic" sz="quarter" idx="12"/>
          </p:nvPr>
        </p:nvSpPr>
        <p:spPr>
          <a:xfrm>
            <a:off x="0" y="0"/>
            <a:ext cx="12188952" cy="6729984"/>
          </a:xfrm>
          <a:prstGeom prst="rect">
            <a:avLst/>
          </a:prstGeom>
          <a:solidFill>
            <a:schemeClr val="bg1">
              <a:lumMod val="20000"/>
              <a:lumOff val="80000"/>
            </a:schemeClr>
          </a:solidFill>
        </p:spPr>
        <p:txBody>
          <a:bodyPr/>
          <a:lstStyle/>
          <a:p>
            <a:endParaRPr lang="en-US" dirty="0"/>
          </a:p>
        </p:txBody>
      </p:sp>
      <p:pic>
        <p:nvPicPr>
          <p:cNvPr id="4" name="Picture 3">
            <a:extLst>
              <a:ext uri="{FF2B5EF4-FFF2-40B4-BE49-F238E27FC236}">
                <a16:creationId xmlns:a16="http://schemas.microsoft.com/office/drawing/2014/main" id="{49F066A5-C4FD-3286-6113-0B70C14D018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18872" y="118872"/>
            <a:ext cx="914400" cy="914400"/>
          </a:xfrm>
          <a:prstGeom prst="rect">
            <a:avLst/>
          </a:prstGeom>
        </p:spPr>
      </p:pic>
    </p:spTree>
    <p:extLst>
      <p:ext uri="{BB962C8B-B14F-4D97-AF65-F5344CB8AC3E}">
        <p14:creationId xmlns:p14="http://schemas.microsoft.com/office/powerpoint/2010/main" val="15199382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Content 2">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6473952" y="512064"/>
            <a:ext cx="5202936" cy="5843016"/>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256032" y="715961"/>
            <a:ext cx="5715000"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5715000"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256032"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4257577"/>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igh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384048" y="384048"/>
            <a:ext cx="3557016" cy="2980944"/>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4315968" y="715961"/>
            <a:ext cx="7626096"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4325112"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4325113"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B007895-E7E8-0084-56E3-CFF36D73A966}"/>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6">
            <a:extLst>
              <a:ext uri="{FF2B5EF4-FFF2-40B4-BE49-F238E27FC236}">
                <a16:creationId xmlns:a16="http://schemas.microsoft.com/office/drawing/2014/main" id="{05C86F5C-3F29-2B8A-76C8-1AAA689C4644}"/>
              </a:ext>
            </a:extLst>
          </p:cNvPr>
          <p:cNvSpPr>
            <a:spLocks noGrp="1"/>
          </p:cNvSpPr>
          <p:nvPr>
            <p:ph type="pic" sz="quarter" idx="13"/>
          </p:nvPr>
        </p:nvSpPr>
        <p:spPr>
          <a:xfrm>
            <a:off x="384048" y="3493008"/>
            <a:ext cx="3557016" cy="2980944"/>
          </a:xfrm>
          <a:prstGeom prst="rect">
            <a:avLst/>
          </a:prstGeom>
          <a:solidFill>
            <a:schemeClr val="bg1">
              <a:lumMod val="20000"/>
              <a:lumOff val="80000"/>
            </a:schemeClr>
          </a:solidFill>
        </p:spPr>
        <p:txBody>
          <a:bodyPr/>
          <a:lstStyle/>
          <a:p>
            <a:endParaRPr lang="en-US" dirty="0"/>
          </a:p>
        </p:txBody>
      </p:sp>
      <p:sp>
        <p:nvSpPr>
          <p:cNvPr id="8" name="Right Triangle 7">
            <a:extLst>
              <a:ext uri="{FF2B5EF4-FFF2-40B4-BE49-F238E27FC236}">
                <a16:creationId xmlns:a16="http://schemas.microsoft.com/office/drawing/2014/main" id="{6A4F883E-54AF-604E-8436-650BF37DAC76}"/>
              </a:ext>
            </a:extLst>
          </p:cNvPr>
          <p:cNvSpPr/>
          <p:nvPr userDrawn="1"/>
        </p:nvSpPr>
        <p:spPr>
          <a:xfrm rot="10800000">
            <a:off x="3118106" y="256033"/>
            <a:ext cx="952499" cy="952499"/>
          </a:xfrm>
          <a:prstGeom prst="r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a:extLst>
              <a:ext uri="{FF2B5EF4-FFF2-40B4-BE49-F238E27FC236}">
                <a16:creationId xmlns:a16="http://schemas.microsoft.com/office/drawing/2014/main" id="{CBFBC5D2-30C8-2D6A-DA68-B17A5E37BCCD}"/>
              </a:ext>
            </a:extLst>
          </p:cNvPr>
          <p:cNvSpPr/>
          <p:nvPr userDrawn="1"/>
        </p:nvSpPr>
        <p:spPr>
          <a:xfrm>
            <a:off x="256032" y="5650992"/>
            <a:ext cx="952499" cy="952499"/>
          </a:xfrm>
          <a:prstGeom prst="r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1007961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256032" y="1691640"/>
            <a:ext cx="5715000" cy="3276600"/>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5">
            <a:extLst>
              <a:ext uri="{FF2B5EF4-FFF2-40B4-BE49-F238E27FC236}">
                <a16:creationId xmlns:a16="http://schemas.microsoft.com/office/drawing/2014/main" id="{36BB9F15-A293-9C44-0B35-9F332AFBC67D}"/>
              </a:ext>
            </a:extLst>
          </p:cNvPr>
          <p:cNvSpPr>
            <a:spLocks noGrp="1"/>
          </p:cNvSpPr>
          <p:nvPr>
            <p:ph type="body" sz="quarter" idx="12" hasCustomPrompt="1"/>
          </p:nvPr>
        </p:nvSpPr>
        <p:spPr>
          <a:xfrm>
            <a:off x="6217920" y="1691640"/>
            <a:ext cx="5715000" cy="3276600"/>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pic>
        <p:nvPicPr>
          <p:cNvPr id="6" name="Picture 5">
            <a:extLst>
              <a:ext uri="{FF2B5EF4-FFF2-40B4-BE49-F238E27FC236}">
                <a16:creationId xmlns:a16="http://schemas.microsoft.com/office/drawing/2014/main" id="{9AC03C6D-5431-C15D-2FD3-B22954679E0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18872" y="118872"/>
            <a:ext cx="914400" cy="914400"/>
          </a:xfrm>
          <a:prstGeom prst="rect">
            <a:avLst/>
          </a:prstGeom>
        </p:spPr>
      </p:pic>
    </p:spTree>
    <p:extLst>
      <p:ext uri="{BB962C8B-B14F-4D97-AF65-F5344CB8AC3E}">
        <p14:creationId xmlns:p14="http://schemas.microsoft.com/office/powerpoint/2010/main" val="192635979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lumns w/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256032"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5">
            <a:extLst>
              <a:ext uri="{FF2B5EF4-FFF2-40B4-BE49-F238E27FC236}">
                <a16:creationId xmlns:a16="http://schemas.microsoft.com/office/drawing/2014/main" id="{36BB9F15-A293-9C44-0B35-9F332AFBC67D}"/>
              </a:ext>
            </a:extLst>
          </p:cNvPr>
          <p:cNvSpPr>
            <a:spLocks noGrp="1"/>
          </p:cNvSpPr>
          <p:nvPr>
            <p:ph type="body" sz="quarter" idx="12" hasCustomPrompt="1"/>
          </p:nvPr>
        </p:nvSpPr>
        <p:spPr>
          <a:xfrm>
            <a:off x="6217920"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8" name="Text Placeholder 15">
            <a:extLst>
              <a:ext uri="{FF2B5EF4-FFF2-40B4-BE49-F238E27FC236}">
                <a16:creationId xmlns:a16="http://schemas.microsoft.com/office/drawing/2014/main" id="{FFE35809-5C15-88B2-B83A-6B64F62468AC}"/>
              </a:ext>
            </a:extLst>
          </p:cNvPr>
          <p:cNvSpPr>
            <a:spLocks noGrp="1"/>
          </p:cNvSpPr>
          <p:nvPr>
            <p:ph type="body" sz="quarter" idx="13" hasCustomPrompt="1"/>
          </p:nvPr>
        </p:nvSpPr>
        <p:spPr>
          <a:xfrm>
            <a:off x="256032"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
        <p:nvSpPr>
          <p:cNvPr id="9" name="Text Placeholder 15">
            <a:extLst>
              <a:ext uri="{FF2B5EF4-FFF2-40B4-BE49-F238E27FC236}">
                <a16:creationId xmlns:a16="http://schemas.microsoft.com/office/drawing/2014/main" id="{443DB4B5-E155-187A-DFF3-CBA77C87CA70}"/>
              </a:ext>
            </a:extLst>
          </p:cNvPr>
          <p:cNvSpPr>
            <a:spLocks noGrp="1"/>
          </p:cNvSpPr>
          <p:nvPr>
            <p:ph type="body" sz="quarter" idx="14" hasCustomPrompt="1"/>
          </p:nvPr>
        </p:nvSpPr>
        <p:spPr>
          <a:xfrm>
            <a:off x="6227064"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Tree>
    <p:extLst>
      <p:ext uri="{BB962C8B-B14F-4D97-AF65-F5344CB8AC3E}">
        <p14:creationId xmlns:p14="http://schemas.microsoft.com/office/powerpoint/2010/main" val="26129093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enter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16">
            <a:extLst>
              <a:ext uri="{FF2B5EF4-FFF2-40B4-BE49-F238E27FC236}">
                <a16:creationId xmlns:a16="http://schemas.microsoft.com/office/drawing/2014/main" id="{8F449237-BA79-E6DF-C958-27DF77A17D9F}"/>
              </a:ext>
            </a:extLst>
          </p:cNvPr>
          <p:cNvSpPr>
            <a:spLocks noGrp="1"/>
          </p:cNvSpPr>
          <p:nvPr>
            <p:ph type="pic" sz="quarter" idx="12"/>
          </p:nvPr>
        </p:nvSpPr>
        <p:spPr>
          <a:xfrm>
            <a:off x="512064" y="1691640"/>
            <a:ext cx="11173968" cy="4187952"/>
          </a:xfrm>
          <a:prstGeom prst="rect">
            <a:avLst/>
          </a:prstGeom>
          <a:solidFill>
            <a:schemeClr val="bg1">
              <a:lumMod val="20000"/>
              <a:lumOff val="80000"/>
            </a:schemeClr>
          </a:solidFill>
        </p:spPr>
        <p:txBody>
          <a:bodyPr/>
          <a:lstStyle/>
          <a:p>
            <a:endParaRPr lang="en-US" dirty="0"/>
          </a:p>
        </p:txBody>
      </p:sp>
      <p:pic>
        <p:nvPicPr>
          <p:cNvPr id="3" name="Picture 2">
            <a:extLst>
              <a:ext uri="{FF2B5EF4-FFF2-40B4-BE49-F238E27FC236}">
                <a16:creationId xmlns:a16="http://schemas.microsoft.com/office/drawing/2014/main" id="{ACB5195F-6A8B-C72E-D4EC-E206089EB71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18872" y="118872"/>
            <a:ext cx="914400" cy="914400"/>
          </a:xfrm>
          <a:prstGeom prst="rect">
            <a:avLst/>
          </a:prstGeom>
        </p:spPr>
      </p:pic>
    </p:spTree>
    <p:extLst>
      <p:ext uri="{BB962C8B-B14F-4D97-AF65-F5344CB8AC3E}">
        <p14:creationId xmlns:p14="http://schemas.microsoft.com/office/powerpoint/2010/main" val="2335601339"/>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8A5A94-C5A7-982B-C654-64D74512E75C}"/>
              </a:ext>
              <a:ext uri="{C183D7F6-B498-43B3-948B-1728B52AA6E4}">
                <adec:decorative xmlns:adec="http://schemas.microsoft.com/office/drawing/2017/decorative" val="1"/>
              </a:ext>
            </a:extLst>
          </p:cNvPr>
          <p:cNvSpPr/>
          <p:nvPr userDrawn="1"/>
        </p:nvSpPr>
        <p:spPr>
          <a:xfrm>
            <a:off x="1524" y="6729984"/>
            <a:ext cx="12188952" cy="12801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Pacific Southwest Rural Opioid Technical Assistance Regional Center (ROTA-R) logo">
            <a:extLst>
              <a:ext uri="{FF2B5EF4-FFF2-40B4-BE49-F238E27FC236}">
                <a16:creationId xmlns:a16="http://schemas.microsoft.com/office/drawing/2014/main" id="{49AFF9D1-19B8-D531-26B7-5E8F3D398AED}"/>
              </a:ext>
            </a:extLst>
          </p:cNvPr>
          <p:cNvPicPr>
            <a:picLocks noChangeAspect="1"/>
          </p:cNvPicPr>
          <p:nvPr userDrawn="1"/>
        </p:nvPicPr>
        <p:blipFill>
          <a:blip r:embed="rId13"/>
          <a:stretch>
            <a:fillRect/>
          </a:stretch>
        </p:blipFill>
        <p:spPr>
          <a:xfrm>
            <a:off x="256032" y="6099048"/>
            <a:ext cx="1536700" cy="508000"/>
          </a:xfrm>
          <a:prstGeom prst="rect">
            <a:avLst/>
          </a:prstGeom>
        </p:spPr>
      </p:pic>
      <p:pic>
        <p:nvPicPr>
          <p:cNvPr id="4" name="Picture 3" descr="SAMHSA logo">
            <a:extLst>
              <a:ext uri="{FF2B5EF4-FFF2-40B4-BE49-F238E27FC236}">
                <a16:creationId xmlns:a16="http://schemas.microsoft.com/office/drawing/2014/main" id="{0A9A0998-7941-D2F7-1378-AADFE06EE493}"/>
              </a:ext>
            </a:extLst>
          </p:cNvPr>
          <p:cNvPicPr>
            <a:picLocks noChangeAspect="1"/>
          </p:cNvPicPr>
          <p:nvPr userDrawn="1"/>
        </p:nvPicPr>
        <p:blipFill>
          <a:blip r:embed="rId14"/>
          <a:stretch>
            <a:fillRect/>
          </a:stretch>
        </p:blipFill>
        <p:spPr>
          <a:xfrm>
            <a:off x="2039112" y="6135624"/>
            <a:ext cx="1625600" cy="419100"/>
          </a:xfrm>
          <a:prstGeom prst="rect">
            <a:avLst/>
          </a:prstGeom>
        </p:spPr>
      </p:pic>
      <p:pic>
        <p:nvPicPr>
          <p:cNvPr id="5" name="Picture 4" descr="University of Nevada, Reno Block-N">
            <a:extLst>
              <a:ext uri="{FF2B5EF4-FFF2-40B4-BE49-F238E27FC236}">
                <a16:creationId xmlns:a16="http://schemas.microsoft.com/office/drawing/2014/main" id="{27BF559B-1285-2604-DBF7-507CB0D20814}"/>
              </a:ext>
            </a:extLst>
          </p:cNvPr>
          <p:cNvPicPr>
            <a:picLocks noChangeAspect="1"/>
          </p:cNvPicPr>
          <p:nvPr userDrawn="1"/>
        </p:nvPicPr>
        <p:blipFill>
          <a:blip r:embed="rId15"/>
          <a:stretch>
            <a:fillRect/>
          </a:stretch>
        </p:blipFill>
        <p:spPr>
          <a:xfrm>
            <a:off x="3922776" y="6135624"/>
            <a:ext cx="419100" cy="419100"/>
          </a:xfrm>
          <a:prstGeom prst="rect">
            <a:avLst/>
          </a:prstGeom>
        </p:spPr>
      </p:pic>
    </p:spTree>
    <p:extLst>
      <p:ext uri="{BB962C8B-B14F-4D97-AF65-F5344CB8AC3E}">
        <p14:creationId xmlns:p14="http://schemas.microsoft.com/office/powerpoint/2010/main" val="3429690444"/>
      </p:ext>
    </p:extLst>
  </p:cSld>
  <p:clrMap bg1="dk1" tx1="lt1" bg2="dk2" tx2="lt2" accent1="accent1" accent2="accent2" accent3="accent3" accent4="accent4" accent5="accent5" accent6="accent6" hlink="hlink" folHlink="folHlink"/>
  <p:sldLayoutIdLst>
    <p:sldLayoutId id="2147483689" r:id="rId1"/>
    <p:sldLayoutId id="2147483699" r:id="rId2"/>
    <p:sldLayoutId id="2147483700"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10.xml"/><Relationship Id="rId7" Type="http://schemas.openxmlformats.org/officeDocument/2006/relationships/image" Target="../media/image23.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notesSlide" Target="../notesSlides/notesSlide10.xml"/><Relationship Id="rId9"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8.jp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0.xml"/><Relationship Id="rId7" Type="http://schemas.openxmlformats.org/officeDocument/2006/relationships/image" Target="../media/image10.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9.tiff"/><Relationship Id="rId5" Type="http://schemas.openxmlformats.org/officeDocument/2006/relationships/image" Target="../media/image8.jpg"/><Relationship Id="rId4"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8.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jp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8.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slideLayout" Target="../slideLayouts/slideLayout10.xml"/><Relationship Id="rId7" Type="http://schemas.openxmlformats.org/officeDocument/2006/relationships/image" Target="../media/image11.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0.png"/><Relationship Id="rId5" Type="http://schemas.openxmlformats.org/officeDocument/2006/relationships/image" Target="../media/image9.tiff"/><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slideLayout" Target="../slideLayouts/slideLayout10.xml"/><Relationship Id="rId7" Type="http://schemas.openxmlformats.org/officeDocument/2006/relationships/image" Target="../media/image14.emf"/><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slideLayout" Target="../slideLayouts/slideLayout10.xml"/><Relationship Id="rId7" Type="http://schemas.openxmlformats.org/officeDocument/2006/relationships/image" Target="../media/image17.emf"/><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notesSlide" Target="../notesSlides/notesSlide7.xml"/><Relationship Id="rId9"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8.jp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8.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FFA25-0D68-B3F9-EA8D-3D6820FC7658}"/>
              </a:ext>
            </a:extLst>
          </p:cNvPr>
          <p:cNvSpPr>
            <a:spLocks noGrp="1"/>
          </p:cNvSpPr>
          <p:nvPr>
            <p:ph type="title"/>
          </p:nvPr>
        </p:nvSpPr>
        <p:spPr/>
        <p:txBody>
          <a:bodyPr/>
          <a:lstStyle/>
          <a:p>
            <a:r>
              <a:rPr lang="en-US" sz="3400" dirty="0"/>
              <a:t>Exercise and Movement in People with Substance Use Disorders</a:t>
            </a:r>
            <a:br>
              <a:rPr lang="en-US" sz="3400" dirty="0"/>
            </a:br>
            <a:r>
              <a:rPr lang="en-US" sz="2000" dirty="0"/>
              <a:t>Rural Opioid Technical Assistance Course</a:t>
            </a:r>
            <a:br>
              <a:rPr lang="en-US" sz="2000" dirty="0"/>
            </a:br>
            <a:r>
              <a:rPr lang="en-US" sz="2000" dirty="0"/>
              <a:t>Pacific Southwest Region</a:t>
            </a:r>
            <a:endParaRPr lang="en-US" sz="3400" dirty="0"/>
          </a:p>
        </p:txBody>
      </p:sp>
      <p:sp>
        <p:nvSpPr>
          <p:cNvPr id="4" name="Text Placeholder 3">
            <a:extLst>
              <a:ext uri="{FF2B5EF4-FFF2-40B4-BE49-F238E27FC236}">
                <a16:creationId xmlns:a16="http://schemas.microsoft.com/office/drawing/2014/main" id="{FDF48712-D31E-C89E-FE25-4891FB058BFC}"/>
              </a:ext>
            </a:extLst>
          </p:cNvPr>
          <p:cNvSpPr>
            <a:spLocks noGrp="1"/>
          </p:cNvSpPr>
          <p:nvPr>
            <p:ph type="body" sz="quarter" idx="11"/>
          </p:nvPr>
        </p:nvSpPr>
        <p:spPr/>
        <p:txBody>
          <a:bodyPr/>
          <a:lstStyle/>
          <a:p>
            <a:r>
              <a:rPr lang="en-US" b="1" i="0" dirty="0"/>
              <a:t>Nora L. Nock, PhD, PE, FSBM   </a:t>
            </a:r>
          </a:p>
          <a:p>
            <a:r>
              <a:rPr lang="en-US" sz="1200" dirty="0"/>
              <a:t>Professor</a:t>
            </a:r>
          </a:p>
          <a:p>
            <a:r>
              <a:rPr lang="en-US" sz="1200" dirty="0"/>
              <a:t>Department of Population &amp; Quantitative Health Sciences</a:t>
            </a:r>
          </a:p>
          <a:p>
            <a:r>
              <a:rPr lang="en-US" sz="1200" dirty="0"/>
              <a:t>Case Western Reserve University </a:t>
            </a:r>
          </a:p>
        </p:txBody>
      </p:sp>
      <p:pic>
        <p:nvPicPr>
          <p:cNvPr id="8" name="Picture 7">
            <a:extLst>
              <a:ext uri="{FF2B5EF4-FFF2-40B4-BE49-F238E27FC236}">
                <a16:creationId xmlns:a16="http://schemas.microsoft.com/office/drawing/2014/main" id="{27A3BC49-7D2A-34ED-27D1-3D7884F49A8F}"/>
              </a:ext>
              <a:ext uri="{C183D7F6-B498-43B3-948B-1728B52AA6E4}">
                <adec:decorative xmlns:adec="http://schemas.microsoft.com/office/drawing/2017/decorative" val="1"/>
              </a:ext>
            </a:extLst>
          </p:cNvPr>
          <p:cNvPicPr>
            <a:picLocks noChangeAspect="1"/>
          </p:cNvPicPr>
          <p:nvPr/>
        </p:nvPicPr>
        <p:blipFill>
          <a:blip r:embed="rId5" cstate="print"/>
          <a:stretch>
            <a:fillRect/>
          </a:stretch>
        </p:blipFill>
        <p:spPr>
          <a:xfrm>
            <a:off x="-1" y="5526157"/>
            <a:ext cx="3597965" cy="1152939"/>
          </a:xfrm>
          <a:prstGeom prst="rect">
            <a:avLst/>
          </a:prstGeom>
        </p:spPr>
      </p:pic>
      <p:pic>
        <p:nvPicPr>
          <p:cNvPr id="11" name="Picture 10">
            <a:extLst>
              <a:ext uri="{FF2B5EF4-FFF2-40B4-BE49-F238E27FC236}">
                <a16:creationId xmlns:a16="http://schemas.microsoft.com/office/drawing/2014/main" id="{11D22D77-3B05-5A41-9A0B-A905BAFB346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908659" y="609274"/>
            <a:ext cx="2061367" cy="2061367"/>
          </a:xfrm>
          <a:prstGeom prst="rect">
            <a:avLst/>
          </a:prstGeom>
        </p:spPr>
      </p:pic>
      <p:pic>
        <p:nvPicPr>
          <p:cNvPr id="1028" name="Picture 4">
            <a:extLst>
              <a:ext uri="{FF2B5EF4-FFF2-40B4-BE49-F238E27FC236}">
                <a16:creationId xmlns:a16="http://schemas.microsoft.com/office/drawing/2014/main" id="{15275F6D-70CA-70BC-5A9D-7D838FBB2045}"/>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8398" y="2026777"/>
            <a:ext cx="2364423" cy="2797985"/>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10">
            <a:hlinkClick r:id="" action="ppaction://media"/>
            <a:extLst>
              <a:ext uri="{FF2B5EF4-FFF2-40B4-BE49-F238E27FC236}">
                <a16:creationId xmlns:a16="http://schemas.microsoft.com/office/drawing/2014/main" id="{A4F7DA3B-AA1F-7D6F-1023-81EBA5B8FD28}"/>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t="16667" b="16667"/>
          <a:stretch/>
        </p:blipFill>
        <p:spPr>
          <a:xfrm>
            <a:off x="3790844" y="4497457"/>
            <a:ext cx="2057400" cy="2057400"/>
          </a:xfrm>
          <a:prstGeom prst="ellipse">
            <a:avLst/>
          </a:prstGeom>
        </p:spPr>
      </p:pic>
    </p:spTree>
    <p:extLst>
      <p:ext uri="{BB962C8B-B14F-4D97-AF65-F5344CB8AC3E}">
        <p14:creationId xmlns:p14="http://schemas.microsoft.com/office/powerpoint/2010/main" val="721817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84D348E3-146C-5DAC-14A8-061B39D4FBE4}"/>
              </a:ext>
              <a:ext uri="{C183D7F6-B498-43B3-948B-1728B52AA6E4}">
                <adec:decorative xmlns:adec="http://schemas.microsoft.com/office/drawing/2017/decorative" val="1"/>
              </a:ext>
            </a:extLst>
          </p:cNvPr>
          <p:cNvPicPr>
            <a:picLocks noGrp="1" noChangeAspect="1"/>
          </p:cNvPicPr>
          <p:nvPr>
            <p:ph idx="1"/>
          </p:nvPr>
        </p:nvPicPr>
        <p:blipFill>
          <a:blip r:embed="rId5"/>
          <a:stretch>
            <a:fillRect/>
          </a:stretch>
        </p:blipFill>
        <p:spPr>
          <a:xfrm>
            <a:off x="730702" y="844854"/>
            <a:ext cx="5398846" cy="2426015"/>
          </a:xfrm>
        </p:spPr>
      </p:pic>
      <p:pic>
        <p:nvPicPr>
          <p:cNvPr id="12" name="Picture 11" descr="A chart showing a decrease in anxiety after exercise among people with alcohol use disorder.">
            <a:extLst>
              <a:ext uri="{FF2B5EF4-FFF2-40B4-BE49-F238E27FC236}">
                <a16:creationId xmlns:a16="http://schemas.microsoft.com/office/drawing/2014/main" id="{5C437937-6062-ED3A-18DD-E206DE8D5327}"/>
              </a:ext>
            </a:extLst>
          </p:cNvPr>
          <p:cNvPicPr>
            <a:picLocks noChangeAspect="1"/>
          </p:cNvPicPr>
          <p:nvPr/>
        </p:nvPicPr>
        <p:blipFill>
          <a:blip r:embed="rId6"/>
          <a:stretch>
            <a:fillRect/>
          </a:stretch>
        </p:blipFill>
        <p:spPr>
          <a:xfrm>
            <a:off x="6801933" y="827765"/>
            <a:ext cx="4960722" cy="2459040"/>
          </a:xfrm>
          <a:prstGeom prst="rect">
            <a:avLst/>
          </a:prstGeom>
        </p:spPr>
      </p:pic>
      <p:pic>
        <p:nvPicPr>
          <p:cNvPr id="14" name="Picture 13" descr="A chart showing a decrease in cravings after exercise among people with alcohol use disorder.">
            <a:extLst>
              <a:ext uri="{FF2B5EF4-FFF2-40B4-BE49-F238E27FC236}">
                <a16:creationId xmlns:a16="http://schemas.microsoft.com/office/drawing/2014/main" id="{E67E1257-24C1-BC3D-4388-0470A32594FC}"/>
              </a:ext>
            </a:extLst>
          </p:cNvPr>
          <p:cNvPicPr>
            <a:picLocks noChangeAspect="1"/>
          </p:cNvPicPr>
          <p:nvPr/>
        </p:nvPicPr>
        <p:blipFill>
          <a:blip r:embed="rId7"/>
          <a:stretch>
            <a:fillRect/>
          </a:stretch>
        </p:blipFill>
        <p:spPr>
          <a:xfrm>
            <a:off x="3430125" y="3678689"/>
            <a:ext cx="6110036" cy="2347309"/>
          </a:xfrm>
          <a:prstGeom prst="rect">
            <a:avLst/>
          </a:prstGeom>
        </p:spPr>
      </p:pic>
      <p:sp>
        <p:nvSpPr>
          <p:cNvPr id="20" name="Title 1">
            <a:extLst>
              <a:ext uri="{FF2B5EF4-FFF2-40B4-BE49-F238E27FC236}">
                <a16:creationId xmlns:a16="http://schemas.microsoft.com/office/drawing/2014/main" id="{95FB41A5-83FA-8142-9A93-C338A784FB1F}"/>
              </a:ext>
            </a:extLst>
          </p:cNvPr>
          <p:cNvSpPr txBox="1">
            <a:spLocks/>
          </p:cNvSpPr>
          <p:nvPr/>
        </p:nvSpPr>
        <p:spPr>
          <a:xfrm>
            <a:off x="7392201" y="6452997"/>
            <a:ext cx="4721679" cy="4719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solidFill>
                  <a:schemeClr val="bg1">
                    <a:lumMod val="50000"/>
                  </a:schemeClr>
                </a:solidFill>
                <a:latin typeface="Arial" panose="020B0604020202020204" pitchFamily="34" charset="0"/>
                <a:cs typeface="Arial" panose="020B0604020202020204" pitchFamily="34" charset="0"/>
              </a:rPr>
              <a:t>Brown et al. (2016) </a:t>
            </a:r>
            <a:r>
              <a:rPr lang="en-US" sz="1600" dirty="0" err="1">
                <a:solidFill>
                  <a:schemeClr val="bg1">
                    <a:lumMod val="50000"/>
                  </a:schemeClr>
                </a:solidFill>
                <a:latin typeface="Arial" panose="020B0604020202020204" pitchFamily="34" charset="0"/>
                <a:cs typeface="Arial" panose="020B0604020202020204" pitchFamily="34" charset="0"/>
              </a:rPr>
              <a:t>Ment</a:t>
            </a:r>
            <a:r>
              <a:rPr lang="en-US" sz="1600" dirty="0">
                <a:solidFill>
                  <a:schemeClr val="bg1">
                    <a:lumMod val="50000"/>
                  </a:schemeClr>
                </a:solidFill>
                <a:latin typeface="Arial" panose="020B0604020202020204" pitchFamily="34" charset="0"/>
                <a:cs typeface="Arial" panose="020B0604020202020204" pitchFamily="34" charset="0"/>
              </a:rPr>
              <a:t> Health </a:t>
            </a:r>
            <a:r>
              <a:rPr lang="en-US" sz="1600" dirty="0" err="1">
                <a:solidFill>
                  <a:schemeClr val="bg1">
                    <a:lumMod val="50000"/>
                  </a:schemeClr>
                </a:solidFill>
                <a:latin typeface="Arial" panose="020B0604020202020204" pitchFamily="34" charset="0"/>
                <a:cs typeface="Arial" panose="020B0604020202020204" pitchFamily="34" charset="0"/>
              </a:rPr>
              <a:t>Phys</a:t>
            </a:r>
            <a:r>
              <a:rPr lang="en-US" sz="1600" dirty="0">
                <a:solidFill>
                  <a:schemeClr val="bg1">
                    <a:lumMod val="50000"/>
                  </a:schemeClr>
                </a:solidFill>
                <a:latin typeface="Arial" panose="020B0604020202020204" pitchFamily="34" charset="0"/>
                <a:cs typeface="Arial" panose="020B0604020202020204" pitchFamily="34" charset="0"/>
              </a:rPr>
              <a:t> Act. 11:1-6</a:t>
            </a:r>
          </a:p>
          <a:p>
            <a:pPr algn="ctr"/>
            <a:endParaRPr lang="el-GR" sz="2000" dirty="0"/>
          </a:p>
        </p:txBody>
      </p:sp>
      <p:sp>
        <p:nvSpPr>
          <p:cNvPr id="9" name="TextBox 8"/>
          <p:cNvSpPr txBox="1"/>
          <p:nvPr/>
        </p:nvSpPr>
        <p:spPr>
          <a:xfrm>
            <a:off x="1717041" y="162139"/>
            <a:ext cx="914399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Exercise and Alcohol </a:t>
            </a:r>
            <a:r>
              <a:rPr kumimoji="0" lang="en-US" sz="22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Use Disorder (AUD)</a:t>
            </a:r>
            <a:endParaRPr kumimoji="0" lang="el-GR" sz="2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11" name="Title 10"/>
          <p:cNvSpPr txBox="1">
            <a:spLocks noGrp="1"/>
          </p:cNvSpPr>
          <p:nvPr>
            <p:ph type="title" idx="4294967295"/>
          </p:nvPr>
        </p:nvSpPr>
        <p:spPr>
          <a:xfrm>
            <a:off x="2742805" y="3136722"/>
            <a:ext cx="167944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sng"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Mood</a:t>
            </a:r>
          </a:p>
        </p:txBody>
      </p:sp>
      <p:sp>
        <p:nvSpPr>
          <p:cNvPr id="13" name="TextBox 12"/>
          <p:cNvSpPr txBox="1"/>
          <p:nvPr/>
        </p:nvSpPr>
        <p:spPr>
          <a:xfrm>
            <a:off x="8529202" y="3167600"/>
            <a:ext cx="1679440"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Anxiety</a:t>
            </a:r>
          </a:p>
        </p:txBody>
      </p:sp>
      <p:sp>
        <p:nvSpPr>
          <p:cNvPr id="15" name="TextBox 14"/>
          <p:cNvSpPr txBox="1"/>
          <p:nvPr/>
        </p:nvSpPr>
        <p:spPr>
          <a:xfrm>
            <a:off x="2054072" y="4621510"/>
            <a:ext cx="1679440"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Cravings</a:t>
            </a:r>
          </a:p>
        </p:txBody>
      </p:sp>
      <p:pic>
        <p:nvPicPr>
          <p:cNvPr id="2" name="Content Placeholder 9">
            <a:extLst>
              <a:ext uri="{FF2B5EF4-FFF2-40B4-BE49-F238E27FC236}">
                <a16:creationId xmlns:a16="http://schemas.microsoft.com/office/drawing/2014/main" id="{66B0FD91-8FAA-8CEE-D21E-458E3BA8C36F}"/>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83102" y="997254"/>
            <a:ext cx="5398846" cy="2426015"/>
          </a:xfrm>
        </p:spPr>
      </p:pic>
      <p:pic>
        <p:nvPicPr>
          <p:cNvPr id="4" name="Picture 3" descr="A chart showing an increase in mood after exercise among people with alcohol use disorder.">
            <a:extLst>
              <a:ext uri="{FF2B5EF4-FFF2-40B4-BE49-F238E27FC236}">
                <a16:creationId xmlns:a16="http://schemas.microsoft.com/office/drawing/2014/main" id="{53B66051-F940-5A8B-CBDD-B12E2BFF36A1}"/>
              </a:ext>
            </a:extLst>
          </p:cNvPr>
          <p:cNvPicPr>
            <a:picLocks noChangeAspect="1"/>
          </p:cNvPicPr>
          <p:nvPr/>
        </p:nvPicPr>
        <p:blipFill>
          <a:blip r:embed="rId8"/>
          <a:stretch>
            <a:fillRect/>
          </a:stretch>
        </p:blipFill>
        <p:spPr>
          <a:xfrm>
            <a:off x="883102" y="832002"/>
            <a:ext cx="5401429" cy="2419688"/>
          </a:xfrm>
          <a:prstGeom prst="rect">
            <a:avLst/>
          </a:prstGeom>
        </p:spPr>
      </p:pic>
      <p:pic>
        <p:nvPicPr>
          <p:cNvPr id="3" name="Audio 4">
            <a:hlinkClick r:id="" action="ppaction://media"/>
            <a:extLst>
              <a:ext uri="{FF2B5EF4-FFF2-40B4-BE49-F238E27FC236}">
                <a16:creationId xmlns:a16="http://schemas.microsoft.com/office/drawing/2014/main" id="{2A321F56-6352-6C20-BD52-BB1BC1B074B0}"/>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t="16667" b="16667"/>
          <a:stretch/>
        </p:blipFill>
        <p:spPr>
          <a:xfrm>
            <a:off x="9887514" y="4271740"/>
            <a:ext cx="2057400" cy="2057400"/>
          </a:xfrm>
          <a:prstGeom prst="ellipse">
            <a:avLst/>
          </a:prstGeom>
        </p:spPr>
      </p:pic>
    </p:spTree>
    <p:extLst>
      <p:ext uri="{BB962C8B-B14F-4D97-AF65-F5344CB8AC3E}">
        <p14:creationId xmlns:p14="http://schemas.microsoft.com/office/powerpoint/2010/main" val="116500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93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324091" y="81119"/>
            <a:ext cx="11424213" cy="4308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Exercise and </a:t>
            </a:r>
            <a:r>
              <a:rPr kumimoji="0" lang="en-US" sz="2200" b="1" i="0" u="sng"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Methamphetamine</a:t>
            </a:r>
            <a:r>
              <a:rPr kumimoji="0" lang="en-US" sz="2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(MA) Use Disorder (MUD) </a:t>
            </a:r>
            <a:endParaRPr kumimoji="0" lang="el-GR" sz="2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graphicFrame>
        <p:nvGraphicFramePr>
          <p:cNvPr id="3" name="Table 2">
            <a:extLst>
              <a:ext uri="{FF2B5EF4-FFF2-40B4-BE49-F238E27FC236}">
                <a16:creationId xmlns:a16="http://schemas.microsoft.com/office/drawing/2014/main" id="{031E45A6-BEE2-DFF7-629E-71D95D88B11C}"/>
              </a:ext>
            </a:extLst>
          </p:cNvPr>
          <p:cNvGraphicFramePr>
            <a:graphicFrameLocks noGrp="1"/>
          </p:cNvGraphicFramePr>
          <p:nvPr>
            <p:extLst>
              <p:ext uri="{D42A27DB-BD31-4B8C-83A1-F6EECF244321}">
                <p14:modId xmlns:p14="http://schemas.microsoft.com/office/powerpoint/2010/main" val="1848448646"/>
              </p:ext>
            </p:extLst>
          </p:nvPr>
        </p:nvGraphicFramePr>
        <p:xfrm>
          <a:off x="241295" y="721907"/>
          <a:ext cx="11724641" cy="5316943"/>
        </p:xfrm>
        <a:graphic>
          <a:graphicData uri="http://schemas.openxmlformats.org/drawingml/2006/table">
            <a:tbl>
              <a:tblPr firstRow="1" firstCol="1" bandRow="1"/>
              <a:tblGrid>
                <a:gridCol w="1838083">
                  <a:extLst>
                    <a:ext uri="{9D8B030D-6E8A-4147-A177-3AD203B41FA5}">
                      <a16:colId xmlns:a16="http://schemas.microsoft.com/office/drawing/2014/main" val="550466290"/>
                    </a:ext>
                  </a:extLst>
                </a:gridCol>
                <a:gridCol w="3249860">
                  <a:extLst>
                    <a:ext uri="{9D8B030D-6E8A-4147-A177-3AD203B41FA5}">
                      <a16:colId xmlns:a16="http://schemas.microsoft.com/office/drawing/2014/main" val="2033055211"/>
                    </a:ext>
                  </a:extLst>
                </a:gridCol>
                <a:gridCol w="3086100">
                  <a:extLst>
                    <a:ext uri="{9D8B030D-6E8A-4147-A177-3AD203B41FA5}">
                      <a16:colId xmlns:a16="http://schemas.microsoft.com/office/drawing/2014/main" val="3682885426"/>
                    </a:ext>
                  </a:extLst>
                </a:gridCol>
                <a:gridCol w="3550598">
                  <a:extLst>
                    <a:ext uri="{9D8B030D-6E8A-4147-A177-3AD203B41FA5}">
                      <a16:colId xmlns:a16="http://schemas.microsoft.com/office/drawing/2014/main" val="360515631"/>
                    </a:ext>
                  </a:extLst>
                </a:gridCol>
              </a:tblGrid>
              <a:tr h="439785">
                <a:tc>
                  <a:txBody>
                    <a:bodyPr/>
                    <a:lstStyle/>
                    <a:p>
                      <a:pPr marL="0" marR="0" algn="l" fontAlgn="t">
                        <a:spcBef>
                          <a:spcPts val="0"/>
                        </a:spcBef>
                        <a:spcAft>
                          <a:spcPts val="0"/>
                        </a:spcAft>
                      </a:pPr>
                      <a:r>
                        <a:rPr lang="en-US" sz="20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Reference</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l" fontAlgn="t">
                        <a:spcBef>
                          <a:spcPts val="0"/>
                        </a:spcBef>
                        <a:spcAft>
                          <a:spcPts val="0"/>
                        </a:spcAft>
                      </a:pPr>
                      <a:r>
                        <a:rPr lang="en-US" sz="2000" b="1"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Sample</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l" fontAlgn="t">
                        <a:spcBef>
                          <a:spcPts val="0"/>
                        </a:spcBef>
                        <a:spcAft>
                          <a:spcPts val="0"/>
                        </a:spcAft>
                      </a:pPr>
                      <a:r>
                        <a:rPr lang="en-US" sz="20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Ex Type/Dose</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l" fontAlgn="t">
                        <a:spcBef>
                          <a:spcPts val="0"/>
                        </a:spcBef>
                        <a:spcAft>
                          <a:spcPts val="0"/>
                        </a:spcAft>
                      </a:pPr>
                      <a:r>
                        <a:rPr lang="en-US" sz="20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Outcomes</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extLst>
                  <a:ext uri="{0D108BD9-81ED-4DB2-BD59-A6C34878D82A}">
                    <a16:rowId xmlns:a16="http://schemas.microsoft.com/office/drawing/2014/main" val="2524591824"/>
                  </a:ext>
                </a:extLst>
              </a:tr>
              <a:tr h="446108">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Dolezal et al., 2014</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a:noFill/>
                    </a:lnR>
                    <a:lnT>
                      <a:noFill/>
                    </a:lnT>
                    <a:lnB>
                      <a:noFill/>
                    </a:lnB>
                    <a:solidFill>
                      <a:srgbClr val="E8EEF8"/>
                    </a:solid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50 M (100%), 22 controls, 28 abstinent MA-dependent (14 Ex + 14 no Ex)</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solidFill>
                      <a:srgbClr val="E8EEF8"/>
                    </a:solid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Endurance + resistance (</a:t>
                      </a:r>
                      <a:r>
                        <a:rPr lang="en-US" sz="1400" kern="0" dirty="0" err="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ea</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30m) </a:t>
                      </a: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3 d/</a:t>
                      </a:r>
                      <a:r>
                        <a:rPr lang="en-US" sz="1400" kern="0" dirty="0" err="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wk</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8 </a:t>
                      </a:r>
                      <a:r>
                        <a:rPr lang="en-US" sz="1400" kern="0" dirty="0" err="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wks</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solidFill>
                      <a:srgbClr val="E8EEF8"/>
                    </a:solidFill>
                  </a:tcPr>
                </a:tc>
                <a:tc>
                  <a:txBody>
                    <a:bodyPr/>
                    <a:lstStyle/>
                    <a:p>
                      <a:pPr marL="0" marR="0" algn="l" fontAlgn="t">
                        <a:spcBef>
                          <a:spcPts val="0"/>
                        </a:spcBef>
                        <a:spcAft>
                          <a:spcPts val="0"/>
                        </a:spcAft>
                      </a:pPr>
                      <a:r>
                        <a:rPr lang="en-US" sz="1400" b="1" kern="0" dirty="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EXERCISE</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VO</a:t>
                      </a:r>
                      <a:r>
                        <a:rPr lang="en-US" sz="1400" kern="0" baseline="-2500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2 </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max, strength; body mass, BF, BMI</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w="19050" cap="flat" cmpd="sng" algn="ctr">
                      <a:solidFill>
                        <a:srgbClr val="000000"/>
                      </a:solidFill>
                      <a:prstDash val="solid"/>
                      <a:round/>
                      <a:headEnd type="none" w="med" len="med"/>
                      <a:tailEnd type="none" w="med" len="med"/>
                    </a:lnR>
                    <a:lnT>
                      <a:noFill/>
                    </a:lnT>
                    <a:lnB>
                      <a:noFill/>
                    </a:lnB>
                    <a:solidFill>
                      <a:srgbClr val="E8EEF8"/>
                    </a:solidFill>
                  </a:tcPr>
                </a:tc>
                <a:extLst>
                  <a:ext uri="{0D108BD9-81ED-4DB2-BD59-A6C34878D82A}">
                    <a16:rowId xmlns:a16="http://schemas.microsoft.com/office/drawing/2014/main" val="693039830"/>
                  </a:ext>
                </a:extLst>
              </a:tr>
              <a:tr h="890429">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Haglund et al., 2015</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Rawson et al. 2015a</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Rawson et al., 2015b</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135 M (70%), MA-dependent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(69 Ex + 66 health education)</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no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Endurance (30m)+resistance (15m) </a:t>
                      </a: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3 d/</a:t>
                      </a:r>
                      <a:r>
                        <a:rPr lang="en-US" sz="1400" kern="0" dirty="0" err="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wk</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8 </a:t>
                      </a:r>
                      <a:r>
                        <a:rPr lang="en-US" sz="1400" kern="0" dirty="0" err="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wks</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noFill/>
                  </a:tcPr>
                </a:tc>
                <a:tc>
                  <a:txBody>
                    <a:bodyPr/>
                    <a:lstStyle/>
                    <a:p>
                      <a:pPr marL="0" marR="0" algn="l" fontAlgn="t">
                        <a:spcBef>
                          <a:spcPts val="0"/>
                        </a:spcBef>
                        <a:spcAft>
                          <a:spcPts val="0"/>
                        </a:spcAft>
                      </a:pPr>
                      <a:r>
                        <a:rPr lang="en-US" sz="1400" b="1" kern="0" dirty="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DEPRESSION,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b="1" kern="0" dirty="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DEPRESSION/ANXIETY</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p>
                      <a:pPr marL="0" marR="0" indent="0" algn="l" fontAlgn="t">
                        <a:spcBef>
                          <a:spcPts val="0"/>
                        </a:spcBef>
                        <a:spcAft>
                          <a:spcPts val="0"/>
                        </a:spcAft>
                        <a:buFont typeface="Wingdings" panose="05000000000000000000" pitchFamily="2" charset="2"/>
                        <a:buNone/>
                      </a:pPr>
                      <a:r>
                        <a:rPr lang="en-US" sz="1400" b="1" kern="0" dirty="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10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MA</a:t>
                      </a:r>
                      <a:r>
                        <a:rPr lang="en-US" sz="1400" kern="10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t>
                      </a:r>
                      <a:r>
                        <a:rPr lang="en-US" sz="14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USE</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t>
                      </a:r>
                    </a:p>
                    <a:p>
                      <a:pPr marL="0" marR="0" indent="0" algn="l" fontAlgn="t">
                        <a:spcBef>
                          <a:spcPts val="0"/>
                        </a:spcBef>
                        <a:spcAft>
                          <a:spcPts val="0"/>
                        </a:spcAft>
                        <a:buFont typeface="Wingdings" panose="05000000000000000000" pitchFamily="2" charset="2"/>
                        <a:buNone/>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1-, 3-, and 6-months post treatment</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w="190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149129045"/>
                  </a:ext>
                </a:extLst>
              </a:tr>
              <a:tr h="432208">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Robertson et al, 2016</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a:noFill/>
                    </a:lnR>
                    <a:lnT>
                      <a:noFill/>
                    </a:lnT>
                    <a:lnB>
                      <a:noFill/>
                    </a:lnB>
                    <a:solidFill>
                      <a:srgbClr val="E8EEF8"/>
                    </a:solid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19 M (53%) MA-dependent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(10 Ex + 9 health education)</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solidFill>
                      <a:srgbClr val="E8EEF8"/>
                    </a:solid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Endurance (30m)+resistance (15m) </a:t>
                      </a: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3 d/</a:t>
                      </a:r>
                      <a:r>
                        <a:rPr lang="en-US" sz="1400" kern="0" dirty="0" err="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wk</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8 </a:t>
                      </a:r>
                      <a:r>
                        <a:rPr lang="en-US" sz="1400" kern="0" dirty="0" err="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wks</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solidFill>
                      <a:srgbClr val="E8EEF8"/>
                    </a:solidFill>
                  </a:tcPr>
                </a:tc>
                <a:tc>
                  <a:txBody>
                    <a:bodyPr/>
                    <a:lstStyle/>
                    <a:p>
                      <a:pPr marL="0" marR="0" indent="0" algn="l" fontAlgn="t">
                        <a:spcBef>
                          <a:spcPts val="0"/>
                        </a:spcBef>
                        <a:spcAft>
                          <a:spcPts val="0"/>
                        </a:spcAft>
                        <a:buFont typeface="Wingdings" panose="05000000000000000000" pitchFamily="2" charset="2"/>
                        <a:buNone/>
                      </a:pPr>
                      <a:r>
                        <a:rPr lang="en-US" sz="1400" b="1" kern="0" dirty="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 </a:t>
                      </a:r>
                      <a:r>
                        <a:rPr lang="en-US" sz="14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DOPAMINE</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t>
                      </a:r>
                    </a:p>
                    <a:p>
                      <a:pPr marL="0" marR="0" indent="0" algn="l" fontAlgn="t">
                        <a:spcBef>
                          <a:spcPts val="0"/>
                        </a:spcBef>
                        <a:spcAft>
                          <a:spcPts val="0"/>
                        </a:spcAft>
                        <a:buFont typeface="Wingdings" panose="05000000000000000000" pitchFamily="2" charset="2"/>
                        <a:buNone/>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striatal D2/D3 receptor availability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w="19050" cap="flat" cmpd="sng" algn="ctr">
                      <a:solidFill>
                        <a:srgbClr val="000000"/>
                      </a:solidFill>
                      <a:prstDash val="solid"/>
                      <a:round/>
                      <a:headEnd type="none" w="med" len="med"/>
                      <a:tailEnd type="none" w="med" len="med"/>
                    </a:lnR>
                    <a:lnT>
                      <a:noFill/>
                    </a:lnT>
                    <a:lnB>
                      <a:noFill/>
                    </a:lnB>
                    <a:solidFill>
                      <a:srgbClr val="E8EEF8"/>
                    </a:solidFill>
                  </a:tcPr>
                </a:tc>
                <a:extLst>
                  <a:ext uri="{0D108BD9-81ED-4DB2-BD59-A6C34878D82A}">
                    <a16:rowId xmlns:a16="http://schemas.microsoft.com/office/drawing/2014/main" val="721150003"/>
                  </a:ext>
                </a:extLst>
              </a:tr>
              <a:tr h="459306">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Salem et al, 2022</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138 M (80%) MUD                      </a:t>
                      </a: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(71 Ex + 67 HE)</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no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Endurance + resistance (60m)</a:t>
                      </a:r>
                      <a:r>
                        <a:rPr lang="en-US" sz="1400" kern="100" dirty="0">
                          <a:effectLst/>
                          <a:latin typeface="Arial" panose="020B0604020202020204" pitchFamily="34" charset="0"/>
                          <a:ea typeface="SimSun" panose="02010600030101010101" pitchFamily="2" charset="-122"/>
                          <a:cs typeface="Times New Roman" panose="02020603050405020304" pitchFamily="18" charset="0"/>
                        </a:rPr>
                        <a:t>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100" dirty="0">
                          <a:solidFill>
                            <a:schemeClr val="bg1">
                              <a:lumMod val="50000"/>
                            </a:schemeClr>
                          </a:solidFill>
                          <a:effectLst/>
                          <a:latin typeface="Arial" panose="020B0604020202020204" pitchFamily="34" charset="0"/>
                          <a:ea typeface="SimSun" panose="02010600030101010101" pitchFamily="2" charset="-122"/>
                          <a:cs typeface="Times New Roman" panose="02020603050405020304" pitchFamily="18" charset="0"/>
                        </a:rPr>
                        <a:t>3 d/</a:t>
                      </a:r>
                      <a:r>
                        <a:rPr lang="en-US" sz="1400" kern="100" dirty="0" err="1">
                          <a:solidFill>
                            <a:schemeClr val="bg1">
                              <a:lumMod val="50000"/>
                            </a:schemeClr>
                          </a:solidFill>
                          <a:effectLst/>
                          <a:latin typeface="Arial" panose="020B0604020202020204" pitchFamily="34" charset="0"/>
                          <a:ea typeface="SimSun" panose="02010600030101010101" pitchFamily="2" charset="-122"/>
                          <a:cs typeface="Times New Roman" panose="02020603050405020304" pitchFamily="18" charset="0"/>
                        </a:rPr>
                        <a:t>wk</a:t>
                      </a:r>
                      <a:r>
                        <a:rPr lang="en-US" sz="1400" kern="100" dirty="0">
                          <a:solidFill>
                            <a:schemeClr val="bg1">
                              <a:lumMod val="50000"/>
                            </a:schemeClr>
                          </a:solidFill>
                          <a:effectLst/>
                          <a:latin typeface="Arial" panose="020B0604020202020204" pitchFamily="34" charset="0"/>
                          <a:ea typeface="SimSun" panose="02010600030101010101" pitchFamily="2" charset="-122"/>
                          <a:cs typeface="Times New Roman" panose="02020603050405020304" pitchFamily="18" charset="0"/>
                        </a:rPr>
                        <a:t>, 8 </a:t>
                      </a:r>
                      <a:r>
                        <a:rPr lang="en-US" sz="1400" kern="100" dirty="0" err="1">
                          <a:solidFill>
                            <a:schemeClr val="bg1">
                              <a:lumMod val="50000"/>
                            </a:schemeClr>
                          </a:solidFill>
                          <a:effectLst/>
                          <a:latin typeface="Arial" panose="020B0604020202020204" pitchFamily="34" charset="0"/>
                          <a:ea typeface="SimSun" panose="02010600030101010101" pitchFamily="2" charset="-122"/>
                          <a:cs typeface="Times New Roman" panose="02020603050405020304" pitchFamily="18" charset="0"/>
                        </a:rPr>
                        <a:t>wks</a:t>
                      </a:r>
                      <a:endParaRPr lang="en-US" sz="1800" kern="100" dirty="0">
                        <a:solidFill>
                          <a:schemeClr val="bg1">
                            <a:lumMod val="50000"/>
                          </a:schemeClr>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noFill/>
                  </a:tcPr>
                </a:tc>
                <a:tc>
                  <a:txBody>
                    <a:bodyPr/>
                    <a:lstStyle/>
                    <a:p>
                      <a:pPr marL="0" marR="0" algn="l" fontAlgn="t">
                        <a:spcBef>
                          <a:spcPts val="0"/>
                        </a:spcBef>
                        <a:spcAft>
                          <a:spcPts val="0"/>
                        </a:spcAft>
                      </a:pPr>
                      <a:r>
                        <a:rPr lang="en-US" sz="1400" b="1" kern="0" dirty="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CRAVINGS &amp; MA USE</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after discharge</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w="190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669559618"/>
                  </a:ext>
                </a:extLst>
              </a:tr>
              <a:tr h="432208">
                <a:tc>
                  <a:txBody>
                    <a:bodyPr/>
                    <a:lstStyle/>
                    <a:p>
                      <a:pPr marL="0" marR="0" algn="l" fontAlgn="t">
                        <a:spcBef>
                          <a:spcPts val="0"/>
                        </a:spcBef>
                        <a:spcAft>
                          <a:spcPts val="0"/>
                        </a:spcAft>
                      </a:pPr>
                      <a:r>
                        <a:rPr lang="en-US" sz="1400" u="none" strike="noStrike" kern="10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Wang et al., 2015</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a:noFill/>
                    </a:lnR>
                    <a:lnT>
                      <a:noFill/>
                    </a:lnT>
                    <a:lnB>
                      <a:noFill/>
                    </a:lnB>
                    <a:solidFill>
                      <a:srgbClr val="E8EEF8"/>
                    </a:solidFill>
                  </a:tcPr>
                </a:tc>
                <a:tc>
                  <a:txBody>
                    <a:bodyPr/>
                    <a:lstStyle/>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24 M (83%) MA dependent </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(Ex + reading controls)</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solidFill>
                      <a:srgbClr val="E8EEF8"/>
                    </a:solidFill>
                  </a:tcPr>
                </a:tc>
                <a:tc>
                  <a:txBody>
                    <a:bodyPr/>
                    <a:lstStyle/>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Endurance (20m)</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solidFill>
                      <a:srgbClr val="E8EEF8"/>
                    </a:solidFill>
                  </a:tcPr>
                </a:tc>
                <a:tc>
                  <a:txBody>
                    <a:bodyPr/>
                    <a:lstStyle/>
                    <a:p>
                      <a:pPr marL="0" marR="0" algn="l" fontAlgn="t">
                        <a:spcBef>
                          <a:spcPts val="0"/>
                        </a:spcBef>
                        <a:spcAft>
                          <a:spcPts val="0"/>
                        </a:spcAft>
                      </a:pPr>
                      <a:r>
                        <a:rPr lang="en-US" sz="1400" b="1" kern="0" dirty="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CRAVING</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during, immediately following,</a:t>
                      </a: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and 50 min after the exercise session</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w="19050" cap="flat" cmpd="sng" algn="ctr">
                      <a:solidFill>
                        <a:srgbClr val="000000"/>
                      </a:solidFill>
                      <a:prstDash val="solid"/>
                      <a:round/>
                      <a:headEnd type="none" w="med" len="med"/>
                      <a:tailEnd type="none" w="med" len="med"/>
                    </a:lnR>
                    <a:lnT>
                      <a:noFill/>
                    </a:lnT>
                    <a:lnB>
                      <a:noFill/>
                    </a:lnB>
                    <a:solidFill>
                      <a:srgbClr val="E8EEF8"/>
                    </a:solidFill>
                  </a:tcPr>
                </a:tc>
                <a:extLst>
                  <a:ext uri="{0D108BD9-81ED-4DB2-BD59-A6C34878D82A}">
                    <a16:rowId xmlns:a16="http://schemas.microsoft.com/office/drawing/2014/main" val="578830106"/>
                  </a:ext>
                </a:extLst>
              </a:tr>
              <a:tr h="488067">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Wang et al., 2016</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92 M (87%) MA dependent           </a:t>
                      </a: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(Ex + reading controls)</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noFill/>
                  </a:tcPr>
                </a:tc>
                <a:tc>
                  <a:txBody>
                    <a:bodyPr/>
                    <a:lstStyle/>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Endurance (20 m)</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noFill/>
                  </a:tcPr>
                </a:tc>
                <a:tc>
                  <a:txBody>
                    <a:bodyPr/>
                    <a:lstStyle/>
                    <a:p>
                      <a:pPr marL="0" marR="0" algn="l" fontAlgn="t">
                        <a:spcBef>
                          <a:spcPts val="0"/>
                        </a:spcBef>
                        <a:spcAft>
                          <a:spcPts val="0"/>
                        </a:spcAft>
                      </a:pPr>
                      <a:r>
                        <a:rPr lang="en-US" sz="1400" b="1" kern="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INHIBITORY CONTROL (IC)</a:t>
                      </a: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w="190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883162428"/>
                  </a:ext>
                </a:extLst>
              </a:tr>
              <a:tr h="432208">
                <a:tc>
                  <a:txBody>
                    <a:bodyPr/>
                    <a:lstStyle/>
                    <a:p>
                      <a:pPr marL="0" marR="0" algn="l" fontAlgn="t">
                        <a:spcBef>
                          <a:spcPts val="0"/>
                        </a:spcBef>
                        <a:spcAft>
                          <a:spcPts val="0"/>
                        </a:spcAft>
                      </a:pPr>
                      <a:r>
                        <a:rPr lang="en-US" sz="1400" u="none" strike="noStrike" kern="10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Wang et al., 2017</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a:noFill/>
                    </a:lnR>
                    <a:lnT>
                      <a:noFill/>
                    </a:lnT>
                    <a:lnB>
                      <a:noFill/>
                    </a:lnB>
                    <a:solidFill>
                      <a:srgbClr val="E8EEF8"/>
                    </a:solidFill>
                  </a:tcPr>
                </a:tc>
                <a:tc>
                  <a:txBody>
                    <a:bodyPr/>
                    <a:lstStyle/>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50 M (78%) MA dependent </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(Ex + control group)</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solidFill>
                      <a:srgbClr val="E8EEF8"/>
                    </a:solid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Endurance (30m)</a:t>
                      </a: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3 d/</a:t>
                      </a:r>
                      <a:r>
                        <a:rPr lang="en-US" sz="1400" kern="0" dirty="0" err="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wk</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12 </a:t>
                      </a:r>
                      <a:r>
                        <a:rPr lang="en-US" sz="1400" kern="0" dirty="0" err="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wk</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solidFill>
                      <a:srgbClr val="E8EEF8"/>
                    </a:solidFill>
                  </a:tcPr>
                </a:tc>
                <a:tc>
                  <a:txBody>
                    <a:bodyPr/>
                    <a:lstStyle/>
                    <a:p>
                      <a:pPr marL="0" marR="0" algn="l" fontAlgn="t">
                        <a:spcBef>
                          <a:spcPts val="0"/>
                        </a:spcBef>
                        <a:spcAft>
                          <a:spcPts val="0"/>
                        </a:spcAft>
                      </a:pPr>
                      <a:r>
                        <a:rPr lang="en-US" sz="1400" b="1" kern="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CRAVING/ </a:t>
                      </a:r>
                      <a:r>
                        <a:rPr lang="en-US" sz="1400" b="1" kern="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IC </a:t>
                      </a: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more accuracy </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w="19050" cap="flat" cmpd="sng" algn="ctr">
                      <a:solidFill>
                        <a:srgbClr val="000000"/>
                      </a:solidFill>
                      <a:prstDash val="solid"/>
                      <a:round/>
                      <a:headEnd type="none" w="med" len="med"/>
                      <a:tailEnd type="none" w="med" len="med"/>
                    </a:lnR>
                    <a:lnT>
                      <a:noFill/>
                    </a:lnT>
                    <a:lnB>
                      <a:noFill/>
                    </a:lnB>
                    <a:solidFill>
                      <a:srgbClr val="E8EEF8"/>
                    </a:solidFill>
                  </a:tcPr>
                </a:tc>
                <a:extLst>
                  <a:ext uri="{0D108BD9-81ED-4DB2-BD59-A6C34878D82A}">
                    <a16:rowId xmlns:a16="http://schemas.microsoft.com/office/drawing/2014/main" val="282606033"/>
                  </a:ext>
                </a:extLst>
              </a:tr>
              <a:tr h="432208">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Xu et al., 2022</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60 M (100%) MA dependent </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(30 Ex + 30 non-Ex)</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no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Endurance (30 m) + stretching (20m) 5 d/</a:t>
                      </a:r>
                      <a:r>
                        <a:rPr lang="en-US" sz="1400" kern="0" dirty="0" err="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wk</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12 </a:t>
                      </a:r>
                      <a:r>
                        <a:rPr lang="en-US" sz="1400" kern="0" dirty="0" err="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wk</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noFill/>
                  </a:tcPr>
                </a:tc>
                <a:tc>
                  <a:txBody>
                    <a:bodyPr/>
                    <a:lstStyle/>
                    <a:p>
                      <a:pPr marL="0" marR="0" indent="0" algn="l" fontAlgn="t">
                        <a:spcBef>
                          <a:spcPts val="0"/>
                        </a:spcBef>
                        <a:spcAft>
                          <a:spcPts val="0"/>
                        </a:spcAft>
                        <a:buFont typeface="Wingdings" panose="05000000000000000000" pitchFamily="2" charset="2"/>
                        <a:buNone/>
                      </a:pPr>
                      <a:r>
                        <a:rPr lang="en-US" sz="1400" b="1" kern="0" dirty="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QOL/MENTAL/PHYSICAL FITNESS </a:t>
                      </a:r>
                      <a:endParaRPr lang="en-US" sz="1800" b="1" kern="100" dirty="0">
                        <a:solidFill>
                          <a:schemeClr val="tx1"/>
                        </a:solidFill>
                        <a:effectLst/>
                        <a:latin typeface="Calibri" panose="020F0502020204030204" pitchFamily="34" charset="0"/>
                        <a:ea typeface="SimSun" panose="02010600030101010101" pitchFamily="2" charset="-122"/>
                        <a:cs typeface="Times New Roman" panose="02020603050405020304" pitchFamily="18" charset="0"/>
                      </a:endParaRPr>
                    </a:p>
                    <a:p>
                      <a:pPr marL="0" marR="0" indent="0" algn="l" fontAlgn="t">
                        <a:spcBef>
                          <a:spcPts val="0"/>
                        </a:spcBef>
                        <a:spcAft>
                          <a:spcPts val="0"/>
                        </a:spcAft>
                        <a:buFont typeface="Wingdings" panose="05000000000000000000" pitchFamily="2" charset="2"/>
                        <a:buNone/>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social, mental and physical health</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w="190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662832636"/>
                  </a:ext>
                </a:extLst>
              </a:tr>
              <a:tr h="432208">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Zhu et al., 2016</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a:noFill/>
                    </a:lnR>
                    <a:lnT>
                      <a:noFill/>
                    </a:lnT>
                    <a:lnB>
                      <a:noFill/>
                    </a:lnB>
                    <a:solidFill>
                      <a:srgbClr val="E8EEF8"/>
                    </a:solid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60 M (100%)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(30 Tai Chi + 30 standard care group)</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solidFill>
                      <a:srgbClr val="E8EEF8"/>
                    </a:solidFill>
                  </a:tcPr>
                </a:tc>
                <a:tc>
                  <a:txBody>
                    <a:bodyPr/>
                    <a:lstStyle/>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Tai Chi intervention (30 m) </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5 d/wk, 12 wk</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solidFill>
                      <a:srgbClr val="E8EEF8"/>
                    </a:solidFill>
                  </a:tcPr>
                </a:tc>
                <a:tc>
                  <a:txBody>
                    <a:bodyPr/>
                    <a:lstStyle/>
                    <a:p>
                      <a:pPr marL="0" marR="0" algn="l" fontAlgn="t">
                        <a:spcBef>
                          <a:spcPts val="0"/>
                        </a:spcBef>
                        <a:spcAft>
                          <a:spcPts val="0"/>
                        </a:spcAft>
                      </a:pPr>
                      <a:r>
                        <a:rPr lang="en-US" sz="1400" b="1" kern="0" dirty="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QOL/BALANCE/BODY FAT</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w="19050" cap="flat" cmpd="sng" algn="ctr">
                      <a:solidFill>
                        <a:srgbClr val="000000"/>
                      </a:solidFill>
                      <a:prstDash val="solid"/>
                      <a:round/>
                      <a:headEnd type="none" w="med" len="med"/>
                      <a:tailEnd type="none" w="med" len="med"/>
                    </a:lnR>
                    <a:lnT>
                      <a:noFill/>
                    </a:lnT>
                    <a:lnB>
                      <a:noFill/>
                    </a:lnB>
                    <a:solidFill>
                      <a:srgbClr val="E8EEF8"/>
                    </a:solidFill>
                  </a:tcPr>
                </a:tc>
                <a:extLst>
                  <a:ext uri="{0D108BD9-81ED-4DB2-BD59-A6C34878D82A}">
                    <a16:rowId xmlns:a16="http://schemas.microsoft.com/office/drawing/2014/main" val="3488391769"/>
                  </a:ext>
                </a:extLst>
              </a:tr>
              <a:tr h="432208">
                <a:tc>
                  <a:txBody>
                    <a:bodyPr/>
                    <a:lstStyle/>
                    <a:p>
                      <a:pPr marL="0" marR="0" algn="l" fontAlgn="t">
                        <a:spcBef>
                          <a:spcPts val="0"/>
                        </a:spcBef>
                        <a:spcAft>
                          <a:spcPts val="0"/>
                        </a:spcAft>
                      </a:pPr>
                      <a:r>
                        <a:rPr lang="en-US" sz="1400" u="none" strike="noStrike" kern="100" dirty="0">
                          <a:solidFill>
                            <a:schemeClr val="bg1">
                              <a:lumMod val="50000"/>
                            </a:schemeClr>
                          </a:solidFill>
                          <a:effectLst/>
                          <a:latin typeface="Arial" panose="020B0604020202020204" pitchFamily="34" charset="0"/>
                          <a:ea typeface="SimSun" panose="02010600030101010101" pitchFamily="2" charset="-122"/>
                          <a:cs typeface="Times New Roman" panose="02020603050405020304" pitchFamily="18" charset="0"/>
                        </a:rPr>
                        <a:t>Zhang et al., 2018</a:t>
                      </a:r>
                      <a:endParaRPr lang="en-US" sz="1800" kern="100" dirty="0">
                        <a:solidFill>
                          <a:schemeClr val="bg1">
                            <a:lumMod val="50000"/>
                          </a:schemeClr>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noFill/>
                  </a:tcPr>
                </a:tc>
                <a:tc>
                  <a:txBody>
                    <a:bodyPr/>
                    <a:lstStyle/>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103 M (77%) 68 MA-dependent </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(34 Ex, 34 non-Ex, 35 healthy controls) </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w="19050" cap="flat" cmpd="sng" algn="ctr">
                      <a:solidFill>
                        <a:srgbClr val="000000"/>
                      </a:solidFill>
                      <a:prstDash val="solid"/>
                      <a:round/>
                      <a:headEnd type="none" w="med" len="med"/>
                      <a:tailEnd type="none" w="med" len="med"/>
                    </a:lnB>
                    <a:noFill/>
                  </a:tcPr>
                </a:tc>
                <a:tc>
                  <a:txBody>
                    <a:bodyPr/>
                    <a:lstStyle/>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Endurance (30 m) </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3 d/wk, 12 wk</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w="19050" cap="flat" cmpd="sng" algn="ctr">
                      <a:solidFill>
                        <a:srgbClr val="000000"/>
                      </a:solidFill>
                      <a:prstDash val="solid"/>
                      <a:round/>
                      <a:headEnd type="none" w="med" len="med"/>
                      <a:tailEnd type="none" w="med" len="med"/>
                    </a:lnB>
                    <a:noFill/>
                  </a:tcPr>
                </a:tc>
                <a:tc>
                  <a:txBody>
                    <a:bodyPr/>
                    <a:lstStyle/>
                    <a:p>
                      <a:pPr marL="0" marR="0" algn="l" fontAlgn="t">
                        <a:spcBef>
                          <a:spcPts val="0"/>
                        </a:spcBef>
                        <a:spcAft>
                          <a:spcPts val="0"/>
                        </a:spcAft>
                      </a:pPr>
                      <a:r>
                        <a:rPr lang="en-US" sz="1400" b="1" kern="0" dirty="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PROCESSING SPEED</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763042"/>
                  </a:ext>
                </a:extLst>
              </a:tr>
            </a:tbl>
          </a:graphicData>
        </a:graphic>
      </p:graphicFrame>
      <p:sp>
        <p:nvSpPr>
          <p:cNvPr id="2" name="TextBox 1"/>
          <p:cNvSpPr txBox="1"/>
          <p:nvPr/>
        </p:nvSpPr>
        <p:spPr>
          <a:xfrm flipH="1">
            <a:off x="9102350" y="6413237"/>
            <a:ext cx="3089650" cy="276999"/>
          </a:xfrm>
          <a:prstGeom prst="rect">
            <a:avLst/>
          </a:prstGeom>
          <a:noFill/>
        </p:spPr>
        <p:txBody>
          <a:bodyPr wrap="square" rtlCol="0">
            <a:spAutoFit/>
          </a:bodyPr>
          <a:lstStyle/>
          <a:p>
            <a:r>
              <a:rPr lang="en-US" sz="1200" dirty="0">
                <a:solidFill>
                  <a:schemeClr val="bg1">
                    <a:lumMod val="50000"/>
                  </a:schemeClr>
                </a:solidFill>
                <a:latin typeface="Arial" panose="020B0604020202020204" pitchFamily="34" charset="0"/>
                <a:cs typeface="Arial" panose="020B0604020202020204" pitchFamily="34" charset="0"/>
              </a:rPr>
              <a:t>Lindsay A (2024) ACSM Annual Meeting  </a:t>
            </a:r>
          </a:p>
        </p:txBody>
      </p:sp>
      <p:pic>
        <p:nvPicPr>
          <p:cNvPr id="4" name="Audio 7">
            <a:hlinkClick r:id="" action="ppaction://media"/>
            <a:extLst>
              <a:ext uri="{FF2B5EF4-FFF2-40B4-BE49-F238E27FC236}">
                <a16:creationId xmlns:a16="http://schemas.microsoft.com/office/drawing/2014/main" id="{B404722C-8869-B1B9-7B91-191534F84CD4}"/>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10910950" y="81119"/>
            <a:ext cx="1192155" cy="1192155"/>
          </a:xfrm>
          <a:prstGeom prst="ellipse">
            <a:avLst/>
          </a:prstGeom>
        </p:spPr>
      </p:pic>
    </p:spTree>
    <p:extLst>
      <p:ext uri="{BB962C8B-B14F-4D97-AF65-F5344CB8AC3E}">
        <p14:creationId xmlns:p14="http://schemas.microsoft.com/office/powerpoint/2010/main" val="2675652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53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udio 5">
            <a:hlinkClick r:id="" action="ppaction://media"/>
            <a:extLst>
              <a:ext uri="{FF2B5EF4-FFF2-40B4-BE49-F238E27FC236}">
                <a16:creationId xmlns:a16="http://schemas.microsoft.com/office/drawing/2014/main" id="{88526CD1-58E5-32E3-3B97-3350E3523A88}"/>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10720713" y="50858"/>
            <a:ext cx="1283692" cy="1283692"/>
          </a:xfrm>
          <a:prstGeom prst="ellipse">
            <a:avLst/>
          </a:prstGeom>
        </p:spPr>
      </p:pic>
      <p:sp>
        <p:nvSpPr>
          <p:cNvPr id="3" name="Title 1"/>
          <p:cNvSpPr>
            <a:spLocks noGrp="1"/>
          </p:cNvSpPr>
          <p:nvPr>
            <p:ph type="title"/>
          </p:nvPr>
        </p:nvSpPr>
        <p:spPr>
          <a:xfrm>
            <a:off x="80542" y="157017"/>
            <a:ext cx="12109875" cy="666927"/>
          </a:xfrm>
        </p:spPr>
        <p:txBody>
          <a:bodyPr>
            <a:normAutofit/>
          </a:bodyPr>
          <a:lstStyle/>
          <a:p>
            <a:pPr algn="ctr"/>
            <a:r>
              <a:rPr lang="en-US" sz="2200" b="1" dirty="0">
                <a:latin typeface="Arial" panose="020B0604020202020204" pitchFamily="34" charset="0"/>
                <a:cs typeface="Arial" panose="020B0604020202020204" pitchFamily="34" charset="0"/>
              </a:rPr>
              <a:t>Exercise and </a:t>
            </a:r>
            <a:r>
              <a:rPr lang="en-US" sz="2200" b="1" u="sng" dirty="0">
                <a:latin typeface="Arial" panose="020B0604020202020204" pitchFamily="34" charset="0"/>
                <a:cs typeface="Arial" panose="020B0604020202020204" pitchFamily="34" charset="0"/>
              </a:rPr>
              <a:t>Opioid</a:t>
            </a:r>
            <a:r>
              <a:rPr lang="en-US" sz="2200" b="1" dirty="0">
                <a:latin typeface="Arial" panose="020B0604020202020204" pitchFamily="34" charset="0"/>
                <a:cs typeface="Arial" panose="020B0604020202020204" pitchFamily="34" charset="0"/>
              </a:rPr>
              <a:t> Use Disorders (OUD)</a:t>
            </a:r>
          </a:p>
        </p:txBody>
      </p:sp>
      <p:sp>
        <p:nvSpPr>
          <p:cNvPr id="17" name="TextBox 16"/>
          <p:cNvSpPr txBox="1"/>
          <p:nvPr/>
        </p:nvSpPr>
        <p:spPr>
          <a:xfrm>
            <a:off x="8338235" y="6403529"/>
            <a:ext cx="4255842" cy="297454"/>
          </a:xfrm>
          <a:prstGeom prst="rect">
            <a:avLst/>
          </a:prstGeom>
          <a:noFill/>
        </p:spPr>
        <p:txBody>
          <a:bodyPr wrap="square" rtlCol="0">
            <a:spAutoFit/>
          </a:bodyPr>
          <a:lstStyle/>
          <a:p>
            <a:r>
              <a:rPr lang="en-US" sz="1333" dirty="0">
                <a:solidFill>
                  <a:schemeClr val="bg1">
                    <a:lumMod val="50000"/>
                  </a:schemeClr>
                </a:solidFill>
                <a:latin typeface="Arial" panose="020B0604020202020204" pitchFamily="34" charset="0"/>
                <a:cs typeface="Arial" panose="020B0604020202020204" pitchFamily="34" charset="0"/>
              </a:rPr>
              <a:t>Wang D et al. (2014): </a:t>
            </a:r>
            <a:r>
              <a:rPr lang="en-US" sz="1333" dirty="0" err="1">
                <a:solidFill>
                  <a:schemeClr val="bg1">
                    <a:lumMod val="50000"/>
                  </a:schemeClr>
                </a:solidFill>
                <a:latin typeface="Arial" panose="020B0604020202020204" pitchFamily="34" charset="0"/>
                <a:cs typeface="Arial" panose="020B0604020202020204" pitchFamily="34" charset="0"/>
              </a:rPr>
              <a:t>PLoS</a:t>
            </a:r>
            <a:r>
              <a:rPr lang="en-US" sz="1333" dirty="0">
                <a:solidFill>
                  <a:schemeClr val="bg1">
                    <a:lumMod val="50000"/>
                  </a:schemeClr>
                </a:solidFill>
                <a:latin typeface="Arial" panose="020B0604020202020204" pitchFamily="34" charset="0"/>
                <a:cs typeface="Arial" panose="020B0604020202020204" pitchFamily="34" charset="0"/>
              </a:rPr>
              <a:t> ONE 9(10): e110728  </a:t>
            </a:r>
          </a:p>
        </p:txBody>
      </p:sp>
      <p:pic>
        <p:nvPicPr>
          <p:cNvPr id="18" name="Content Placeholder 4" descr="A list of studies that show the relationship between substance use disorder and exercise. Noted that one a few clinical trials were focused on opioids."/>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2537" y="931248"/>
            <a:ext cx="4538680" cy="4844503"/>
          </a:xfrm>
          <a:prstGeom prst="rect">
            <a:avLst/>
          </a:prstGeom>
        </p:spPr>
      </p:pic>
      <p:sp>
        <p:nvSpPr>
          <p:cNvPr id="19" name="TextBox 18"/>
          <p:cNvSpPr txBox="1"/>
          <p:nvPr/>
        </p:nvSpPr>
        <p:spPr>
          <a:xfrm>
            <a:off x="3940315" y="5465087"/>
            <a:ext cx="1805492"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Abstinence</a:t>
            </a:r>
          </a:p>
        </p:txBody>
      </p:sp>
      <p:sp>
        <p:nvSpPr>
          <p:cNvPr id="20" name="TextBox 19"/>
          <p:cNvSpPr txBox="1"/>
          <p:nvPr/>
        </p:nvSpPr>
        <p:spPr>
          <a:xfrm rot="19694185">
            <a:off x="782377" y="3027352"/>
            <a:ext cx="4450203" cy="420564"/>
          </a:xfrm>
          <a:prstGeom prst="rect">
            <a:avLst/>
          </a:prstGeom>
          <a:noFill/>
        </p:spPr>
        <p:txBody>
          <a:bodyPr wrap="square" rtlCol="0">
            <a:spAutoFit/>
          </a:bodyPr>
          <a:lstStyle/>
          <a:p>
            <a:r>
              <a:rPr lang="en-US" sz="2133" b="1" dirty="0">
                <a:solidFill>
                  <a:srgbClr val="FF0000"/>
                </a:solidFill>
                <a:latin typeface="Arial" panose="020B0604020202020204" pitchFamily="34" charset="0"/>
                <a:cs typeface="Arial" panose="020B0604020202020204" pitchFamily="34" charset="0"/>
              </a:rPr>
              <a:t>Only a few clinical trials in OUD</a:t>
            </a:r>
          </a:p>
        </p:txBody>
      </p:sp>
      <p:sp>
        <p:nvSpPr>
          <p:cNvPr id="21" name="TextBox 20"/>
          <p:cNvSpPr txBox="1"/>
          <p:nvPr/>
        </p:nvSpPr>
        <p:spPr>
          <a:xfrm>
            <a:off x="1322963" y="3131013"/>
            <a:ext cx="210167" cy="502573"/>
          </a:xfrm>
          <a:prstGeom prst="rect">
            <a:avLst/>
          </a:prstGeom>
          <a:noFill/>
        </p:spPr>
        <p:txBody>
          <a:bodyPr wrap="square" rtlCol="0">
            <a:spAutoFit/>
          </a:bodyPr>
          <a:lstStyle/>
          <a:p>
            <a:r>
              <a:rPr lang="en-US" sz="1333" dirty="0">
                <a:solidFill>
                  <a:srgbClr val="FF0000"/>
                </a:solidFill>
                <a:latin typeface="Arial" panose="020B0604020202020204" pitchFamily="34" charset="0"/>
                <a:cs typeface="Arial" panose="020B0604020202020204" pitchFamily="34" charset="0"/>
              </a:rPr>
              <a:t>*</a:t>
            </a:r>
          </a:p>
          <a:p>
            <a:r>
              <a:rPr lang="en-US" sz="1333" dirty="0">
                <a:solidFill>
                  <a:srgbClr val="FF0000"/>
                </a:solidFill>
                <a:latin typeface="Arial" panose="020B0604020202020204" pitchFamily="34" charset="0"/>
                <a:cs typeface="Arial" panose="020B0604020202020204" pitchFamily="34" charset="0"/>
              </a:rPr>
              <a:t>*</a:t>
            </a:r>
          </a:p>
        </p:txBody>
      </p:sp>
      <p:pic>
        <p:nvPicPr>
          <p:cNvPr id="22" name="Content Placeholder 8" descr="List of studies showing a decrease in anxiety after exercise among people with  opioid use disorde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87055" y="931248"/>
            <a:ext cx="5626520" cy="2171529"/>
          </a:xfrm>
          <a:prstGeom prst="rect">
            <a:avLst/>
          </a:prstGeom>
        </p:spPr>
      </p:pic>
      <p:pic>
        <p:nvPicPr>
          <p:cNvPr id="23" name="Picture 22" descr="List of studies showing a decrease in depression after exercise among people with opioid use disorde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87055" y="3482496"/>
            <a:ext cx="5693783" cy="2444256"/>
          </a:xfrm>
          <a:prstGeom prst="rect">
            <a:avLst/>
          </a:prstGeom>
        </p:spPr>
      </p:pic>
      <p:sp>
        <p:nvSpPr>
          <p:cNvPr id="24" name="TextBox 23"/>
          <p:cNvSpPr txBox="1"/>
          <p:nvPr/>
        </p:nvSpPr>
        <p:spPr>
          <a:xfrm>
            <a:off x="10147144" y="2913527"/>
            <a:ext cx="1440020"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Anxiety</a:t>
            </a:r>
          </a:p>
        </p:txBody>
      </p:sp>
      <p:sp>
        <p:nvSpPr>
          <p:cNvPr id="25" name="TextBox 24"/>
          <p:cNvSpPr txBox="1"/>
          <p:nvPr/>
        </p:nvSpPr>
        <p:spPr>
          <a:xfrm>
            <a:off x="10147144" y="5572391"/>
            <a:ext cx="1951961"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Depression</a:t>
            </a:r>
          </a:p>
        </p:txBody>
      </p:sp>
    </p:spTree>
    <p:extLst>
      <p:ext uri="{BB962C8B-B14F-4D97-AF65-F5344CB8AC3E}">
        <p14:creationId xmlns:p14="http://schemas.microsoft.com/office/powerpoint/2010/main" val="2646193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4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54C6D-E70A-ACDD-01F2-A1718C57B520}"/>
              </a:ext>
            </a:extLst>
          </p:cNvPr>
          <p:cNvSpPr>
            <a:spLocks noGrp="1"/>
          </p:cNvSpPr>
          <p:nvPr>
            <p:ph type="title"/>
          </p:nvPr>
        </p:nvSpPr>
        <p:spPr>
          <a:xfrm>
            <a:off x="1775527" y="616569"/>
            <a:ext cx="8640946" cy="544895"/>
          </a:xfrm>
        </p:spPr>
        <p:txBody>
          <a:bodyPr/>
          <a:lstStyle/>
          <a:p>
            <a:r>
              <a:rPr lang="en-US" sz="2200" dirty="0"/>
              <a:t>Exercise and Movement in People with Substance Use Disorders (SUD): Outline</a:t>
            </a:r>
          </a:p>
        </p:txBody>
      </p:sp>
      <p:sp>
        <p:nvSpPr>
          <p:cNvPr id="3" name="Text Placeholder 2">
            <a:extLst>
              <a:ext uri="{FF2B5EF4-FFF2-40B4-BE49-F238E27FC236}">
                <a16:creationId xmlns:a16="http://schemas.microsoft.com/office/drawing/2014/main" id="{E91E4A5E-1D87-BDA5-09B6-607B2DF6D027}"/>
              </a:ext>
            </a:extLst>
          </p:cNvPr>
          <p:cNvSpPr>
            <a:spLocks noGrp="1"/>
          </p:cNvSpPr>
          <p:nvPr>
            <p:ph type="body" sz="quarter" idx="11"/>
          </p:nvPr>
        </p:nvSpPr>
        <p:spPr/>
        <p:txBody>
          <a:bodyPr/>
          <a:lstStyle/>
          <a:p>
            <a:pPr marL="285750" indent="-285750" algn="l">
              <a:buFont typeface="Arial" panose="020B0604020202020204" pitchFamily="34" charset="0"/>
              <a:buChar char="•"/>
            </a:pPr>
            <a:r>
              <a:rPr lang="en-US" sz="2600" dirty="0"/>
              <a:t>Module 1: Current Evidence </a:t>
            </a:r>
          </a:p>
          <a:p>
            <a:pPr marL="285750" indent="-285750" algn="l">
              <a:buFont typeface="Arial" panose="020B0604020202020204" pitchFamily="34" charset="0"/>
              <a:buChar char="•"/>
            </a:pPr>
            <a:r>
              <a:rPr lang="en-US" sz="2600" dirty="0"/>
              <a:t>Module 2: Rationale &amp; Mechanisms</a:t>
            </a:r>
          </a:p>
          <a:p>
            <a:pPr marL="285750" indent="-285750" algn="l">
              <a:buFont typeface="Arial" panose="020B0604020202020204" pitchFamily="34" charset="0"/>
              <a:buChar char="•"/>
            </a:pPr>
            <a:r>
              <a:rPr lang="en-US" sz="2600" dirty="0"/>
              <a:t>Module 3: Current Exercise “Prescriptions”</a:t>
            </a:r>
          </a:p>
          <a:p>
            <a:pPr marL="285750" indent="-285750" algn="l">
              <a:buFont typeface="Arial" panose="020B0604020202020204" pitchFamily="34" charset="0"/>
              <a:buChar char="•"/>
            </a:pPr>
            <a:r>
              <a:rPr lang="en-US" sz="2600" dirty="0"/>
              <a:t>Module 4: Special Considerations for People with SUD</a:t>
            </a:r>
          </a:p>
          <a:p>
            <a:pPr marL="285750" indent="-285750" algn="l">
              <a:buFont typeface="Arial" panose="020B0604020202020204" pitchFamily="34" charset="0"/>
              <a:buChar char="•"/>
            </a:pPr>
            <a:r>
              <a:rPr lang="en-US" sz="2600" dirty="0"/>
              <a:t>Module 5: ACSM “Call to Action” and Summary</a:t>
            </a:r>
          </a:p>
          <a:p>
            <a:endParaRPr lang="en-US" dirty="0"/>
          </a:p>
        </p:txBody>
      </p:sp>
      <p:pic>
        <p:nvPicPr>
          <p:cNvPr id="4" name="Audio 6">
            <a:hlinkClick r:id="" action="ppaction://media"/>
            <a:extLst>
              <a:ext uri="{FF2B5EF4-FFF2-40B4-BE49-F238E27FC236}">
                <a16:creationId xmlns:a16="http://schemas.microsoft.com/office/drawing/2014/main" id="{F0D76A10-9349-A0EB-AF48-BA94EE5C2E8E}"/>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9794463" y="4469716"/>
            <a:ext cx="2057400" cy="2057400"/>
          </a:xfrm>
          <a:prstGeom prst="ellipse">
            <a:avLst/>
          </a:prstGeom>
        </p:spPr>
      </p:pic>
    </p:spTree>
    <p:extLst>
      <p:ext uri="{BB962C8B-B14F-4D97-AF65-F5344CB8AC3E}">
        <p14:creationId xmlns:p14="http://schemas.microsoft.com/office/powerpoint/2010/main" val="2333766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5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000" dirty="0">
                <a:latin typeface="Arial" panose="020B0604020202020204" pitchFamily="34" charset="0"/>
                <a:cs typeface="Arial" panose="020B0604020202020204" pitchFamily="34" charset="0"/>
              </a:rPr>
              <a:t>Module 1: Exercise and SUD: Current Evidence</a:t>
            </a:r>
            <a:br>
              <a:rPr lang="en-US" dirty="0">
                <a:latin typeface="Arial" panose="020B0604020202020204" pitchFamily="34" charset="0"/>
                <a:cs typeface="Arial" panose="020B0604020202020204" pitchFamily="34" charset="0"/>
              </a:rPr>
            </a:br>
            <a:endParaRPr lang="en-US" sz="3600" b="1" dirty="0">
              <a:latin typeface="Arial" panose="020B0604020202020204" pitchFamily="34" charset="0"/>
              <a:cs typeface="Arial" panose="020B0604020202020204" pitchFamily="34" charset="0"/>
            </a:endParaRPr>
          </a:p>
        </p:txBody>
      </p:sp>
      <p:pic>
        <p:nvPicPr>
          <p:cNvPr id="3" name="Audio 5">
            <a:hlinkClick r:id="" action="ppaction://media"/>
            <a:extLst>
              <a:ext uri="{FF2B5EF4-FFF2-40B4-BE49-F238E27FC236}">
                <a16:creationId xmlns:a16="http://schemas.microsoft.com/office/drawing/2014/main" id="{5191C67F-7A31-85DF-0A30-4233954ACA4B}"/>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9915361" y="4562475"/>
            <a:ext cx="2057400" cy="2057400"/>
          </a:xfrm>
          <a:prstGeom prst="ellipse">
            <a:avLst/>
          </a:prstGeom>
        </p:spPr>
      </p:pic>
    </p:spTree>
    <p:extLst>
      <p:ext uri="{BB962C8B-B14F-4D97-AF65-F5344CB8AC3E}">
        <p14:creationId xmlns:p14="http://schemas.microsoft.com/office/powerpoint/2010/main" val="336090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35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865" y="2349755"/>
            <a:ext cx="10796270" cy="2852737"/>
          </a:xfrm>
        </p:spPr>
        <p:txBody>
          <a:bodyPr>
            <a:noAutofit/>
          </a:bodyPr>
          <a:lstStyle/>
          <a:p>
            <a:pPr algn="ctr"/>
            <a:r>
              <a:rPr lang="en-US" sz="2000" b="1" u="sng" dirty="0">
                <a:latin typeface="Arial" panose="020B0604020202020204" pitchFamily="34" charset="0"/>
                <a:cs typeface="Arial" panose="020B0604020202020204" pitchFamily="34" charset="0"/>
              </a:rPr>
              <a:t>Systematic Review</a:t>
            </a:r>
            <a:r>
              <a:rPr lang="en-US" sz="2000" dirty="0">
                <a:latin typeface="Arial" panose="020B0604020202020204" pitchFamily="34" charset="0"/>
                <a:cs typeface="Arial" panose="020B0604020202020204" pitchFamily="34" charset="0"/>
              </a:rPr>
              <a:t>: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 seeks to collate empirical evidence to address a</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  specific research question </a:t>
            </a:r>
            <a:br>
              <a:rPr lang="en-US" sz="2000" dirty="0">
                <a:latin typeface="Arial" panose="020B0604020202020204" pitchFamily="34" charset="0"/>
                <a:cs typeface="Arial" panose="020B0604020202020204" pitchFamily="34" charset="0"/>
              </a:rPr>
            </a:br>
            <a:br>
              <a:rPr lang="en-US" sz="3000" dirty="0">
                <a:latin typeface="Arial" panose="020B0604020202020204" pitchFamily="34" charset="0"/>
                <a:cs typeface="Arial" panose="020B0604020202020204" pitchFamily="34" charset="0"/>
              </a:rPr>
            </a:br>
            <a:r>
              <a:rPr lang="en-US" sz="2000" b="1" u="sng" dirty="0">
                <a:latin typeface="Arial" panose="020B0604020202020204" pitchFamily="34" charset="0"/>
                <a:cs typeface="Arial" panose="020B0604020202020204" pitchFamily="34" charset="0"/>
              </a:rPr>
              <a:t>Meta Analysis</a:t>
            </a:r>
            <a:r>
              <a:rPr lang="en-US" sz="2000" dirty="0">
                <a:latin typeface="Arial" panose="020B0604020202020204" pitchFamily="34" charset="0"/>
                <a:cs typeface="Arial" panose="020B0604020202020204" pitchFamily="34" charset="0"/>
              </a:rPr>
              <a:t>: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 uses statistical methods to quantify a “</a:t>
            </a:r>
            <a:r>
              <a:rPr lang="en-US" sz="2000" b="1" dirty="0">
                <a:latin typeface="Arial" panose="020B0604020202020204" pitchFamily="34" charset="0"/>
                <a:cs typeface="Arial" panose="020B0604020202020204" pitchFamily="34" charset="0"/>
              </a:rPr>
              <a:t>summary</a:t>
            </a:r>
            <a:br>
              <a:rPr lang="en-US" sz="2000" b="1" dirty="0">
                <a:latin typeface="Arial" panose="020B0604020202020204" pitchFamily="34" charset="0"/>
                <a:cs typeface="Arial" panose="020B0604020202020204" pitchFamily="34" charset="0"/>
              </a:rPr>
            </a:br>
            <a:r>
              <a:rPr lang="en-US" sz="2000" b="1" dirty="0">
                <a:latin typeface="Arial" panose="020B0604020202020204" pitchFamily="34" charset="0"/>
                <a:cs typeface="Arial" panose="020B0604020202020204" pitchFamily="34" charset="0"/>
              </a:rPr>
              <a:t>  effect” estimate </a:t>
            </a:r>
            <a:r>
              <a:rPr lang="en-US" sz="2000" dirty="0">
                <a:latin typeface="Arial" panose="020B0604020202020204" pitchFamily="34" charset="0"/>
                <a:cs typeface="Arial" panose="020B0604020202020204" pitchFamily="34" charset="0"/>
              </a:rPr>
              <a:t>(SE) and its corresponding</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confidence intervals </a:t>
            </a:r>
            <a:r>
              <a:rPr lang="en-US" sz="2000" dirty="0">
                <a:latin typeface="Arial" panose="020B0604020202020204" pitchFamily="34" charset="0"/>
                <a:cs typeface="Arial" panose="020B0604020202020204" pitchFamily="34" charset="0"/>
              </a:rPr>
              <a:t>(CIs)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 how similar results are across studies (SE) and</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  how robust and precise the summary effect is (CIs)</a:t>
            </a:r>
            <a:br>
              <a:rPr lang="en-US" sz="2000" dirty="0">
                <a:latin typeface="Arial" panose="020B0604020202020204" pitchFamily="34" charset="0"/>
                <a:cs typeface="Arial" panose="020B0604020202020204" pitchFamily="34" charset="0"/>
              </a:rPr>
            </a:br>
            <a:endParaRPr lang="en-US" sz="2000" b="1" dirty="0">
              <a:latin typeface="Arial" panose="020B0604020202020204" pitchFamily="34" charset="0"/>
              <a:cs typeface="Arial" panose="020B0604020202020204" pitchFamily="34" charset="0"/>
            </a:endParaRPr>
          </a:p>
        </p:txBody>
      </p:sp>
      <p:sp>
        <p:nvSpPr>
          <p:cNvPr id="3" name="Title 1"/>
          <p:cNvSpPr txBox="1">
            <a:spLocks/>
          </p:cNvSpPr>
          <p:nvPr/>
        </p:nvSpPr>
        <p:spPr>
          <a:xfrm>
            <a:off x="498613" y="459984"/>
            <a:ext cx="11194774" cy="942605"/>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n-US" sz="2200" b="1" dirty="0">
                <a:solidFill>
                  <a:schemeClr val="bg1"/>
                </a:solidFill>
                <a:latin typeface="Arial" panose="020B0604020202020204" pitchFamily="34" charset="0"/>
                <a:cs typeface="Arial" panose="020B0604020202020204" pitchFamily="34" charset="0"/>
              </a:rPr>
              <a:t>Summarizing Evidence: </a:t>
            </a:r>
          </a:p>
          <a:p>
            <a:pPr algn="ctr"/>
            <a:r>
              <a:rPr lang="en-US" sz="2200" b="1" dirty="0">
                <a:solidFill>
                  <a:schemeClr val="bg1"/>
                </a:solidFill>
                <a:latin typeface="Arial" panose="020B0604020202020204" pitchFamily="34" charset="0"/>
                <a:cs typeface="Arial" panose="020B0604020202020204" pitchFamily="34" charset="0"/>
              </a:rPr>
              <a:t>Systematic Reviews vs. Meta Analyses </a:t>
            </a:r>
          </a:p>
        </p:txBody>
      </p:sp>
      <p:pic>
        <p:nvPicPr>
          <p:cNvPr id="4" name="Audio 6">
            <a:hlinkClick r:id="" action="ppaction://media"/>
            <a:extLst>
              <a:ext uri="{FF2B5EF4-FFF2-40B4-BE49-F238E27FC236}">
                <a16:creationId xmlns:a16="http://schemas.microsoft.com/office/drawing/2014/main" id="{0933B47E-6B28-D0E8-0B85-6204DF931550}"/>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9850391" y="4526307"/>
            <a:ext cx="2057400" cy="2057400"/>
          </a:xfrm>
          <a:prstGeom prst="ellipse">
            <a:avLst/>
          </a:prstGeom>
        </p:spPr>
      </p:pic>
    </p:spTree>
    <p:extLst>
      <p:ext uri="{BB962C8B-B14F-4D97-AF65-F5344CB8AC3E}">
        <p14:creationId xmlns:p14="http://schemas.microsoft.com/office/powerpoint/2010/main" val="3600653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64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995972" y="237127"/>
            <a:ext cx="8411704" cy="1305040"/>
          </a:xfrm>
        </p:spPr>
        <p:txBody>
          <a:bodyPr>
            <a:normAutofit/>
          </a:bodyPr>
          <a:lstStyle/>
          <a:p>
            <a:pPr algn="ctr"/>
            <a:r>
              <a:rPr lang="en-US" sz="2200" b="1" dirty="0">
                <a:latin typeface="Arial" panose="020B0604020202020204" pitchFamily="34" charset="0"/>
                <a:cs typeface="Arial" panose="020B0604020202020204" pitchFamily="34" charset="0"/>
              </a:rPr>
              <a:t>Exercise Increases Abstinence and Decreases Anxiety and Depression in People with SUD</a:t>
            </a:r>
          </a:p>
        </p:txBody>
      </p:sp>
      <p:sp>
        <p:nvSpPr>
          <p:cNvPr id="17" name="TextBox 16"/>
          <p:cNvSpPr txBox="1"/>
          <p:nvPr/>
        </p:nvSpPr>
        <p:spPr>
          <a:xfrm>
            <a:off x="8387447" y="6451876"/>
            <a:ext cx="4040458" cy="297454"/>
          </a:xfrm>
          <a:prstGeom prst="rect">
            <a:avLst/>
          </a:prstGeom>
          <a:noFill/>
        </p:spPr>
        <p:txBody>
          <a:bodyPr wrap="square" rtlCol="0">
            <a:spAutoFit/>
          </a:bodyPr>
          <a:lstStyle/>
          <a:p>
            <a:r>
              <a:rPr lang="en-US" sz="1333" dirty="0">
                <a:solidFill>
                  <a:schemeClr val="bg1">
                    <a:lumMod val="50000"/>
                  </a:schemeClr>
                </a:solidFill>
                <a:latin typeface="Arial" panose="020B0604020202020204" pitchFamily="34" charset="0"/>
                <a:cs typeface="Arial" panose="020B0604020202020204" pitchFamily="34" charset="0"/>
              </a:rPr>
              <a:t>Wang D et al. (2014): </a:t>
            </a:r>
            <a:r>
              <a:rPr lang="en-US" sz="1333" dirty="0" err="1">
                <a:solidFill>
                  <a:schemeClr val="bg1">
                    <a:lumMod val="50000"/>
                  </a:schemeClr>
                </a:solidFill>
                <a:latin typeface="Arial" panose="020B0604020202020204" pitchFamily="34" charset="0"/>
                <a:cs typeface="Arial" panose="020B0604020202020204" pitchFamily="34" charset="0"/>
              </a:rPr>
              <a:t>PLoS</a:t>
            </a:r>
            <a:r>
              <a:rPr lang="en-US" sz="1333" dirty="0">
                <a:solidFill>
                  <a:schemeClr val="bg1">
                    <a:lumMod val="50000"/>
                  </a:schemeClr>
                </a:solidFill>
                <a:latin typeface="Arial" panose="020B0604020202020204" pitchFamily="34" charset="0"/>
                <a:cs typeface="Arial" panose="020B0604020202020204" pitchFamily="34" charset="0"/>
              </a:rPr>
              <a:t> ONE 9(10): e110728  </a:t>
            </a:r>
          </a:p>
        </p:txBody>
      </p:sp>
      <p:pic>
        <p:nvPicPr>
          <p:cNvPr id="18" name="Content Placeholder 4" descr="List of many studies that show that exercise increases abstinence from substances."/>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5321" y="1399062"/>
            <a:ext cx="4578213" cy="4652013"/>
          </a:xfrm>
          <a:prstGeom prst="rect">
            <a:avLst/>
          </a:prstGeom>
        </p:spPr>
      </p:pic>
      <p:sp>
        <p:nvSpPr>
          <p:cNvPr id="19" name="TextBox 18"/>
          <p:cNvSpPr txBox="1"/>
          <p:nvPr/>
        </p:nvSpPr>
        <p:spPr>
          <a:xfrm>
            <a:off x="4265682" y="5671683"/>
            <a:ext cx="1805492"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Abstinence</a:t>
            </a:r>
          </a:p>
        </p:txBody>
      </p:sp>
      <p:pic>
        <p:nvPicPr>
          <p:cNvPr id="22" name="Content Placeholder 8" descr="List of studies that show that exercise improves anxiety symptoms."/>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11068" y="1727633"/>
            <a:ext cx="5296799" cy="2044275"/>
          </a:xfrm>
          <a:prstGeom prst="rect">
            <a:avLst/>
          </a:prstGeom>
        </p:spPr>
      </p:pic>
      <p:pic>
        <p:nvPicPr>
          <p:cNvPr id="23" name="Picture 22" descr="List of studies that show that exercise improves depressive symptoms."/>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11068" y="3973753"/>
            <a:ext cx="5425611" cy="2286005"/>
          </a:xfrm>
          <a:prstGeom prst="rect">
            <a:avLst/>
          </a:prstGeom>
        </p:spPr>
      </p:pic>
      <p:sp>
        <p:nvSpPr>
          <p:cNvPr id="24" name="TextBox 23"/>
          <p:cNvSpPr txBox="1"/>
          <p:nvPr/>
        </p:nvSpPr>
        <p:spPr>
          <a:xfrm>
            <a:off x="10209553" y="3403605"/>
            <a:ext cx="1440020"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Anxiety</a:t>
            </a:r>
          </a:p>
        </p:txBody>
      </p:sp>
      <p:sp>
        <p:nvSpPr>
          <p:cNvPr id="25" name="TextBox 24"/>
          <p:cNvSpPr txBox="1"/>
          <p:nvPr/>
        </p:nvSpPr>
        <p:spPr>
          <a:xfrm>
            <a:off x="9898794" y="5875594"/>
            <a:ext cx="1951961"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Depression</a:t>
            </a:r>
          </a:p>
        </p:txBody>
      </p:sp>
      <p:pic>
        <p:nvPicPr>
          <p:cNvPr id="2" name="Audio 6">
            <a:hlinkClick r:id="" action="ppaction://media"/>
            <a:extLst>
              <a:ext uri="{FF2B5EF4-FFF2-40B4-BE49-F238E27FC236}">
                <a16:creationId xmlns:a16="http://schemas.microsoft.com/office/drawing/2014/main" id="{C7214622-541A-5F16-AFF2-364283D907FB}"/>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t="16667" b="16667"/>
          <a:stretch/>
        </p:blipFill>
        <p:spPr>
          <a:xfrm>
            <a:off x="10545715" y="237127"/>
            <a:ext cx="1305040" cy="1305040"/>
          </a:xfrm>
          <a:prstGeom prst="ellipse">
            <a:avLst/>
          </a:prstGeom>
        </p:spPr>
      </p:pic>
    </p:spTree>
    <p:extLst>
      <p:ext uri="{BB962C8B-B14F-4D97-AF65-F5344CB8AC3E}">
        <p14:creationId xmlns:p14="http://schemas.microsoft.com/office/powerpoint/2010/main" val="756430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371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2441833" y="425972"/>
            <a:ext cx="7964232" cy="1305040"/>
          </a:xfrm>
        </p:spPr>
        <p:txBody>
          <a:bodyPr>
            <a:normAutofit/>
          </a:bodyPr>
          <a:lstStyle/>
          <a:p>
            <a:pPr algn="ctr"/>
            <a:r>
              <a:rPr lang="en-US" sz="2200" b="1" dirty="0">
                <a:latin typeface="Arial" panose="020B0604020202020204" pitchFamily="34" charset="0"/>
                <a:cs typeface="Arial" panose="020B0604020202020204" pitchFamily="34" charset="0"/>
              </a:rPr>
              <a:t>Exercise Improves Cognition, Anxiety and Depression Scores in People with SUD</a:t>
            </a:r>
          </a:p>
        </p:txBody>
      </p:sp>
      <p:sp>
        <p:nvSpPr>
          <p:cNvPr id="17" name="TextBox 16"/>
          <p:cNvSpPr txBox="1"/>
          <p:nvPr/>
        </p:nvSpPr>
        <p:spPr>
          <a:xfrm>
            <a:off x="4737055" y="6470151"/>
            <a:ext cx="11795086" cy="230832"/>
          </a:xfrm>
          <a:prstGeom prst="rect">
            <a:avLst/>
          </a:prstGeom>
          <a:noFill/>
        </p:spPr>
        <p:txBody>
          <a:bodyPr wrap="square" rtlCol="0">
            <a:spAutoFit/>
          </a:bodyPr>
          <a:lstStyle/>
          <a:p>
            <a:r>
              <a:rPr lang="en-US" sz="900" dirty="0">
                <a:solidFill>
                  <a:schemeClr val="bg1">
                    <a:lumMod val="50000"/>
                  </a:schemeClr>
                </a:solidFill>
                <a:latin typeface="Arial" panose="020B0604020202020204" pitchFamily="34" charset="0"/>
                <a:cs typeface="Arial" panose="020B0604020202020204" pitchFamily="34" charset="0"/>
              </a:rPr>
              <a:t>Zheng et al. (2024) Effect of physical exercise on emotional &amp; cognitive levels of patients with SUD: a meta-analysis. Front Psychol. 15:1348224</a:t>
            </a:r>
          </a:p>
        </p:txBody>
      </p:sp>
      <p:sp>
        <p:nvSpPr>
          <p:cNvPr id="19" name="TextBox 18"/>
          <p:cNvSpPr txBox="1"/>
          <p:nvPr/>
        </p:nvSpPr>
        <p:spPr>
          <a:xfrm>
            <a:off x="676612" y="5051120"/>
            <a:ext cx="2660947"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Cognitive Levels</a:t>
            </a:r>
          </a:p>
        </p:txBody>
      </p:sp>
      <p:pic>
        <p:nvPicPr>
          <p:cNvPr id="2" name="Picture 1" descr="List of studies that show that exercise improve anxiety symptoms in people with substance use disorder."/>
          <p:cNvPicPr>
            <a:picLocks noChangeAspect="1"/>
          </p:cNvPicPr>
          <p:nvPr/>
        </p:nvPicPr>
        <p:blipFill>
          <a:blip r:embed="rId5"/>
          <a:stretch>
            <a:fillRect/>
          </a:stretch>
        </p:blipFill>
        <p:spPr>
          <a:xfrm>
            <a:off x="6872482" y="1411109"/>
            <a:ext cx="4801538" cy="1911250"/>
          </a:xfrm>
          <a:prstGeom prst="rect">
            <a:avLst/>
          </a:prstGeom>
        </p:spPr>
      </p:pic>
      <p:pic>
        <p:nvPicPr>
          <p:cNvPr id="4" name="Picture 3" descr="List of studies that show that exercise improves depressive symptoms in people with substance use disorder."/>
          <p:cNvPicPr>
            <a:picLocks noChangeAspect="1"/>
          </p:cNvPicPr>
          <p:nvPr/>
        </p:nvPicPr>
        <p:blipFill>
          <a:blip r:embed="rId6"/>
          <a:stretch>
            <a:fillRect/>
          </a:stretch>
        </p:blipFill>
        <p:spPr>
          <a:xfrm>
            <a:off x="6872482" y="3664460"/>
            <a:ext cx="4713638" cy="2422750"/>
          </a:xfrm>
          <a:prstGeom prst="rect">
            <a:avLst/>
          </a:prstGeom>
        </p:spPr>
      </p:pic>
      <p:pic>
        <p:nvPicPr>
          <p:cNvPr id="5" name="Picture 4" descr="List of studies that show that exercise improves cognitive levels in people with substance use disorder."/>
          <p:cNvPicPr>
            <a:picLocks noChangeAspect="1"/>
          </p:cNvPicPr>
          <p:nvPr/>
        </p:nvPicPr>
        <p:blipFill>
          <a:blip r:embed="rId7"/>
          <a:stretch>
            <a:fillRect/>
          </a:stretch>
        </p:blipFill>
        <p:spPr>
          <a:xfrm>
            <a:off x="676613" y="2221568"/>
            <a:ext cx="5747336" cy="2829552"/>
          </a:xfrm>
          <a:prstGeom prst="rect">
            <a:avLst/>
          </a:prstGeom>
        </p:spPr>
      </p:pic>
      <p:sp>
        <p:nvSpPr>
          <p:cNvPr id="15" name="TextBox 14"/>
          <p:cNvSpPr txBox="1"/>
          <p:nvPr/>
        </p:nvSpPr>
        <p:spPr>
          <a:xfrm>
            <a:off x="6862674" y="3242790"/>
            <a:ext cx="1951961"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Anxiety</a:t>
            </a:r>
          </a:p>
        </p:txBody>
      </p:sp>
      <p:sp>
        <p:nvSpPr>
          <p:cNvPr id="16" name="TextBox 15"/>
          <p:cNvSpPr txBox="1"/>
          <p:nvPr/>
        </p:nvSpPr>
        <p:spPr>
          <a:xfrm>
            <a:off x="6813291" y="5990607"/>
            <a:ext cx="1951961"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Depression</a:t>
            </a:r>
          </a:p>
        </p:txBody>
      </p:sp>
      <p:pic>
        <p:nvPicPr>
          <p:cNvPr id="6" name="Audio 8">
            <a:hlinkClick r:id="" action="ppaction://media"/>
            <a:extLst>
              <a:ext uri="{FF2B5EF4-FFF2-40B4-BE49-F238E27FC236}">
                <a16:creationId xmlns:a16="http://schemas.microsoft.com/office/drawing/2014/main" id="{5FAFE22E-D6EB-2CED-006D-9ACA0E807997}"/>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t="16667" b="16667"/>
          <a:stretch/>
        </p:blipFill>
        <p:spPr>
          <a:xfrm>
            <a:off x="10634598" y="143744"/>
            <a:ext cx="1254092" cy="1254092"/>
          </a:xfrm>
          <a:prstGeom prst="ellipse">
            <a:avLst/>
          </a:prstGeom>
        </p:spPr>
      </p:pic>
    </p:spTree>
    <p:extLst>
      <p:ext uri="{BB962C8B-B14F-4D97-AF65-F5344CB8AC3E}">
        <p14:creationId xmlns:p14="http://schemas.microsoft.com/office/powerpoint/2010/main" val="4275312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39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2554125" y="231382"/>
            <a:ext cx="7533041" cy="1305040"/>
          </a:xfrm>
        </p:spPr>
        <p:txBody>
          <a:bodyPr>
            <a:normAutofit/>
          </a:bodyPr>
          <a:lstStyle/>
          <a:p>
            <a:pPr algn="ctr"/>
            <a:r>
              <a:rPr lang="en-US" sz="2200" b="1" dirty="0">
                <a:latin typeface="Arial" panose="020B0604020202020204" pitchFamily="34" charset="0"/>
                <a:cs typeface="Arial" panose="020B0604020202020204" pitchFamily="34" charset="0"/>
              </a:rPr>
              <a:t>Exercise Improves Social, Emotional and Functional Domains of </a:t>
            </a:r>
            <a:r>
              <a:rPr lang="en-US" sz="2200" b="1" dirty="0" err="1">
                <a:latin typeface="Arial" panose="020B0604020202020204" pitchFamily="34" charset="0"/>
                <a:cs typeface="Arial" panose="020B0604020202020204" pitchFamily="34" charset="0"/>
              </a:rPr>
              <a:t>QoL</a:t>
            </a:r>
            <a:r>
              <a:rPr lang="en-US" sz="2200" b="1" dirty="0">
                <a:latin typeface="Arial" panose="020B0604020202020204" pitchFamily="34" charset="0"/>
                <a:cs typeface="Arial" panose="020B0604020202020204" pitchFamily="34" charset="0"/>
              </a:rPr>
              <a:t> in People with SUD</a:t>
            </a:r>
          </a:p>
        </p:txBody>
      </p:sp>
      <p:sp>
        <p:nvSpPr>
          <p:cNvPr id="17" name="TextBox 16"/>
          <p:cNvSpPr txBox="1"/>
          <p:nvPr/>
        </p:nvSpPr>
        <p:spPr>
          <a:xfrm>
            <a:off x="5391758" y="6251691"/>
            <a:ext cx="6800242" cy="338554"/>
          </a:xfrm>
          <a:prstGeom prst="rect">
            <a:avLst/>
          </a:prstGeom>
          <a:noFill/>
        </p:spPr>
        <p:txBody>
          <a:bodyPr wrap="square" rtlCol="0">
            <a:spAutoFit/>
          </a:bodyPr>
          <a:lstStyle/>
          <a:p>
            <a:r>
              <a:rPr lang="en-US" sz="800" dirty="0" err="1">
                <a:solidFill>
                  <a:schemeClr val="bg1">
                    <a:lumMod val="50000"/>
                  </a:schemeClr>
                </a:solidFill>
                <a:latin typeface="Arial" panose="020B0604020202020204" pitchFamily="34" charset="0"/>
                <a:cs typeface="Arial" panose="020B0604020202020204" pitchFamily="34" charset="0"/>
              </a:rPr>
              <a:t>Giménez-Meseguer</a:t>
            </a:r>
            <a:r>
              <a:rPr lang="en-US" sz="800" dirty="0">
                <a:solidFill>
                  <a:schemeClr val="bg1">
                    <a:lumMod val="50000"/>
                  </a:schemeClr>
                </a:solidFill>
                <a:latin typeface="Arial" panose="020B0604020202020204" pitchFamily="34" charset="0"/>
                <a:cs typeface="Arial" panose="020B0604020202020204" pitchFamily="34" charset="0"/>
              </a:rPr>
              <a:t> et al. (2020) The Benefits of Physical Exercise on Mental Disorders and Quality of Life in Substance Use Disorders Patients. </a:t>
            </a:r>
          </a:p>
          <a:p>
            <a:r>
              <a:rPr lang="en-US" sz="800" dirty="0">
                <a:solidFill>
                  <a:schemeClr val="bg1">
                    <a:lumMod val="50000"/>
                  </a:schemeClr>
                </a:solidFill>
                <a:latin typeface="Arial" panose="020B0604020202020204" pitchFamily="34" charset="0"/>
                <a:cs typeface="Arial" panose="020B0604020202020204" pitchFamily="34" charset="0"/>
              </a:rPr>
              <a:t>Systematic Review and Meta-Analysis. Int. J. Environ. Res. Public Health. 17: 3680  </a:t>
            </a:r>
          </a:p>
        </p:txBody>
      </p:sp>
      <p:sp>
        <p:nvSpPr>
          <p:cNvPr id="19" name="TextBox 18"/>
          <p:cNvSpPr txBox="1"/>
          <p:nvPr/>
        </p:nvSpPr>
        <p:spPr>
          <a:xfrm>
            <a:off x="2175213" y="5117554"/>
            <a:ext cx="2325847"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Emotional </a:t>
            </a:r>
            <a:r>
              <a:rPr lang="en-US" sz="2400" u="sng" dirty="0" err="1">
                <a:solidFill>
                  <a:srgbClr val="FF0000"/>
                </a:solidFill>
                <a:latin typeface="Arial" panose="020B0604020202020204" pitchFamily="34" charset="0"/>
                <a:cs typeface="Arial" panose="020B0604020202020204" pitchFamily="34" charset="0"/>
              </a:rPr>
              <a:t>QoL</a:t>
            </a:r>
            <a:endParaRPr lang="en-US" sz="2400" u="sng" dirty="0">
              <a:solidFill>
                <a:srgbClr val="FF0000"/>
              </a:solidFill>
              <a:latin typeface="Arial" panose="020B0604020202020204" pitchFamily="34" charset="0"/>
              <a:cs typeface="Arial" panose="020B0604020202020204" pitchFamily="34" charset="0"/>
            </a:endParaRPr>
          </a:p>
        </p:txBody>
      </p:sp>
      <p:sp>
        <p:nvSpPr>
          <p:cNvPr id="15" name="TextBox 14"/>
          <p:cNvSpPr txBox="1"/>
          <p:nvPr/>
        </p:nvSpPr>
        <p:spPr>
          <a:xfrm>
            <a:off x="1473844" y="2983781"/>
            <a:ext cx="4447573"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Social Quality of Life (</a:t>
            </a:r>
            <a:r>
              <a:rPr lang="en-US" sz="2400" u="sng" dirty="0" err="1">
                <a:solidFill>
                  <a:srgbClr val="FF0000"/>
                </a:solidFill>
                <a:latin typeface="Arial" panose="020B0604020202020204" pitchFamily="34" charset="0"/>
                <a:cs typeface="Arial" panose="020B0604020202020204" pitchFamily="34" charset="0"/>
              </a:rPr>
              <a:t>QoL</a:t>
            </a:r>
            <a:r>
              <a:rPr lang="en-US" sz="2400" u="sng" dirty="0">
                <a:solidFill>
                  <a:srgbClr val="FF0000"/>
                </a:solidFill>
                <a:latin typeface="Arial" panose="020B0604020202020204" pitchFamily="34" charset="0"/>
                <a:cs typeface="Arial" panose="020B0604020202020204" pitchFamily="34" charset="0"/>
              </a:rPr>
              <a:t>)</a:t>
            </a:r>
          </a:p>
        </p:txBody>
      </p:sp>
      <p:sp>
        <p:nvSpPr>
          <p:cNvPr id="16" name="TextBox 15"/>
          <p:cNvSpPr txBox="1"/>
          <p:nvPr/>
        </p:nvSpPr>
        <p:spPr>
          <a:xfrm>
            <a:off x="7441907" y="2988536"/>
            <a:ext cx="3240911"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Physical Function </a:t>
            </a:r>
            <a:r>
              <a:rPr lang="en-US" sz="2400" u="sng" dirty="0" err="1">
                <a:solidFill>
                  <a:srgbClr val="FF0000"/>
                </a:solidFill>
                <a:latin typeface="Arial" panose="020B0604020202020204" pitchFamily="34" charset="0"/>
                <a:cs typeface="Arial" panose="020B0604020202020204" pitchFamily="34" charset="0"/>
              </a:rPr>
              <a:t>QoL</a:t>
            </a:r>
            <a:endParaRPr lang="en-US" sz="2400" u="sng" dirty="0">
              <a:solidFill>
                <a:srgbClr val="FF0000"/>
              </a:solidFill>
              <a:latin typeface="Arial" panose="020B0604020202020204" pitchFamily="34" charset="0"/>
              <a:cs typeface="Arial" panose="020B0604020202020204" pitchFamily="34" charset="0"/>
            </a:endParaRPr>
          </a:p>
        </p:txBody>
      </p:sp>
      <p:pic>
        <p:nvPicPr>
          <p:cNvPr id="6" name="Picture 5" descr="List of studies that show that exercise improves social quality of life in people with substance use disorder."/>
          <p:cNvPicPr>
            <a:picLocks noChangeAspect="1"/>
          </p:cNvPicPr>
          <p:nvPr/>
        </p:nvPicPr>
        <p:blipFill>
          <a:blip r:embed="rId5"/>
          <a:stretch>
            <a:fillRect/>
          </a:stretch>
        </p:blipFill>
        <p:spPr>
          <a:xfrm>
            <a:off x="586239" y="1220138"/>
            <a:ext cx="5559676" cy="1828614"/>
          </a:xfrm>
          <a:prstGeom prst="rect">
            <a:avLst/>
          </a:prstGeom>
        </p:spPr>
      </p:pic>
      <p:pic>
        <p:nvPicPr>
          <p:cNvPr id="7" name="Picture 6" descr="List of studies that show that exercise improves emotional quality of life in people with substance use disorder."/>
          <p:cNvPicPr>
            <a:picLocks noChangeAspect="1"/>
          </p:cNvPicPr>
          <p:nvPr/>
        </p:nvPicPr>
        <p:blipFill>
          <a:blip r:embed="rId6"/>
          <a:stretch>
            <a:fillRect/>
          </a:stretch>
        </p:blipFill>
        <p:spPr>
          <a:xfrm>
            <a:off x="580274" y="3468263"/>
            <a:ext cx="5515726" cy="1649291"/>
          </a:xfrm>
          <a:prstGeom prst="rect">
            <a:avLst/>
          </a:prstGeom>
        </p:spPr>
      </p:pic>
      <p:pic>
        <p:nvPicPr>
          <p:cNvPr id="9" name="Picture 8" descr="List of studies that show that exercise improves physical function quality of life in people with substance use disorder."/>
          <p:cNvPicPr>
            <a:picLocks noChangeAspect="1"/>
          </p:cNvPicPr>
          <p:nvPr/>
        </p:nvPicPr>
        <p:blipFill>
          <a:blip r:embed="rId7"/>
          <a:stretch>
            <a:fillRect/>
          </a:stretch>
        </p:blipFill>
        <p:spPr>
          <a:xfrm>
            <a:off x="6320646" y="1397095"/>
            <a:ext cx="5587523" cy="1716620"/>
          </a:xfrm>
          <a:prstGeom prst="rect">
            <a:avLst/>
          </a:prstGeom>
        </p:spPr>
      </p:pic>
      <p:pic>
        <p:nvPicPr>
          <p:cNvPr id="10" name="Picture 9" descr="List of studies that show that exercise improves bodily pain in people with substance use disorder."/>
          <p:cNvPicPr>
            <a:picLocks noChangeAspect="1"/>
          </p:cNvPicPr>
          <p:nvPr/>
        </p:nvPicPr>
        <p:blipFill>
          <a:blip r:embed="rId8"/>
          <a:stretch>
            <a:fillRect/>
          </a:stretch>
        </p:blipFill>
        <p:spPr>
          <a:xfrm>
            <a:off x="6436393" y="3422514"/>
            <a:ext cx="5471776" cy="1740787"/>
          </a:xfrm>
          <a:prstGeom prst="rect">
            <a:avLst/>
          </a:prstGeom>
        </p:spPr>
      </p:pic>
      <p:sp>
        <p:nvSpPr>
          <p:cNvPr id="18" name="TextBox 17"/>
          <p:cNvSpPr txBox="1"/>
          <p:nvPr/>
        </p:nvSpPr>
        <p:spPr>
          <a:xfrm>
            <a:off x="8386767" y="5117553"/>
            <a:ext cx="1932184"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Bodily Pain</a:t>
            </a:r>
          </a:p>
        </p:txBody>
      </p:sp>
      <p:pic>
        <p:nvPicPr>
          <p:cNvPr id="2" name="Audio 7">
            <a:hlinkClick r:id="" action="ppaction://media"/>
            <a:extLst>
              <a:ext uri="{FF2B5EF4-FFF2-40B4-BE49-F238E27FC236}">
                <a16:creationId xmlns:a16="http://schemas.microsoft.com/office/drawing/2014/main" id="{E60C796B-5B16-7158-2A5B-27420E0E822B}"/>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t="16667" b="16667"/>
          <a:stretch/>
        </p:blipFill>
        <p:spPr>
          <a:xfrm>
            <a:off x="10785840" y="5129362"/>
            <a:ext cx="1122329" cy="1122329"/>
          </a:xfrm>
          <a:prstGeom prst="ellipse">
            <a:avLst/>
          </a:prstGeom>
        </p:spPr>
      </p:pic>
    </p:spTree>
    <p:extLst>
      <p:ext uri="{BB962C8B-B14F-4D97-AF65-F5344CB8AC3E}">
        <p14:creationId xmlns:p14="http://schemas.microsoft.com/office/powerpoint/2010/main" val="3472887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4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992909" y="309227"/>
            <a:ext cx="7925322" cy="1305040"/>
          </a:xfrm>
        </p:spPr>
        <p:txBody>
          <a:bodyPr>
            <a:normAutofit/>
          </a:bodyPr>
          <a:lstStyle/>
          <a:p>
            <a:pPr algn="ctr"/>
            <a:r>
              <a:rPr lang="en-US" sz="2200" b="1" dirty="0">
                <a:latin typeface="Arial" panose="020B0604020202020204" pitchFamily="34" charset="0"/>
                <a:cs typeface="Arial" panose="020B0604020202020204" pitchFamily="34" charset="0"/>
              </a:rPr>
              <a:t>Exercise Decreases Drinking Volume and Increases Fitness in </a:t>
            </a:r>
            <a:r>
              <a:rPr lang="en-US" sz="2200" b="1" u="sng" dirty="0">
                <a:latin typeface="Arial" panose="020B0604020202020204" pitchFamily="34" charset="0"/>
                <a:cs typeface="Arial" panose="020B0604020202020204" pitchFamily="34" charset="0"/>
              </a:rPr>
              <a:t>Alcohol</a:t>
            </a:r>
            <a:r>
              <a:rPr lang="en-US" sz="2200" b="1" dirty="0">
                <a:latin typeface="Arial" panose="020B0604020202020204" pitchFamily="34" charset="0"/>
                <a:cs typeface="Arial" panose="020B0604020202020204" pitchFamily="34" charset="0"/>
              </a:rPr>
              <a:t> Use Disorders</a:t>
            </a:r>
          </a:p>
        </p:txBody>
      </p:sp>
      <p:sp>
        <p:nvSpPr>
          <p:cNvPr id="17" name="TextBox 16"/>
          <p:cNvSpPr txBox="1"/>
          <p:nvPr/>
        </p:nvSpPr>
        <p:spPr>
          <a:xfrm>
            <a:off x="4871734" y="6346889"/>
            <a:ext cx="7520291" cy="338554"/>
          </a:xfrm>
          <a:prstGeom prst="rect">
            <a:avLst/>
          </a:prstGeom>
          <a:noFill/>
        </p:spPr>
        <p:txBody>
          <a:bodyPr wrap="square" rtlCol="0">
            <a:spAutoFit/>
          </a:bodyPr>
          <a:lstStyle/>
          <a:p>
            <a:r>
              <a:rPr lang="en-US" sz="800" dirty="0">
                <a:solidFill>
                  <a:schemeClr val="bg1">
                    <a:lumMod val="50000"/>
                  </a:schemeClr>
                </a:solidFill>
                <a:latin typeface="Arial" panose="020B0604020202020204" pitchFamily="34" charset="0"/>
                <a:cs typeface="Arial" panose="020B0604020202020204" pitchFamily="34" charset="0"/>
              </a:rPr>
              <a:t>Lardier et al. (2021) Exercise as a Useful Intervention to Reduce Alcohol Consumption and Improve Physical Fitness in Individuals With Alcohol Use Disorder: </a:t>
            </a:r>
          </a:p>
          <a:p>
            <a:r>
              <a:rPr lang="en-US" sz="800" dirty="0">
                <a:solidFill>
                  <a:schemeClr val="bg1">
                    <a:lumMod val="50000"/>
                  </a:schemeClr>
                </a:solidFill>
                <a:latin typeface="Arial" panose="020B0604020202020204" pitchFamily="34" charset="0"/>
                <a:cs typeface="Arial" panose="020B0604020202020204" pitchFamily="34" charset="0"/>
              </a:rPr>
              <a:t>A Systematic Review and Meta-Analysis. </a:t>
            </a:r>
            <a:r>
              <a:rPr lang="fr-FR" sz="800" dirty="0">
                <a:solidFill>
                  <a:schemeClr val="bg1">
                    <a:lumMod val="50000"/>
                  </a:schemeClr>
                </a:solidFill>
                <a:latin typeface="Arial" panose="020B0604020202020204" pitchFamily="34" charset="0"/>
                <a:cs typeface="Arial" panose="020B0604020202020204" pitchFamily="34" charset="0"/>
              </a:rPr>
              <a:t>Front. </a:t>
            </a:r>
            <a:r>
              <a:rPr lang="fr-FR" sz="800" dirty="0" err="1">
                <a:solidFill>
                  <a:schemeClr val="bg1">
                    <a:lumMod val="50000"/>
                  </a:schemeClr>
                </a:solidFill>
                <a:latin typeface="Arial" panose="020B0604020202020204" pitchFamily="34" charset="0"/>
                <a:cs typeface="Arial" panose="020B0604020202020204" pitchFamily="34" charset="0"/>
              </a:rPr>
              <a:t>Psychol</a:t>
            </a:r>
            <a:r>
              <a:rPr lang="fr-FR" sz="800" dirty="0">
                <a:solidFill>
                  <a:schemeClr val="bg1">
                    <a:lumMod val="50000"/>
                  </a:schemeClr>
                </a:solidFill>
                <a:latin typeface="Arial" panose="020B0604020202020204" pitchFamily="34" charset="0"/>
                <a:cs typeface="Arial" panose="020B0604020202020204" pitchFamily="34" charset="0"/>
              </a:rPr>
              <a:t>. Vol. 12: </a:t>
            </a:r>
            <a:r>
              <a:rPr lang="en-US" sz="800" dirty="0">
                <a:solidFill>
                  <a:schemeClr val="bg1">
                    <a:lumMod val="50000"/>
                  </a:schemeClr>
                </a:solidFill>
              </a:rPr>
              <a:t>675285</a:t>
            </a:r>
            <a:r>
              <a:rPr lang="en-US" sz="800" dirty="0">
                <a:solidFill>
                  <a:schemeClr val="bg1">
                    <a:lumMod val="50000"/>
                  </a:schemeClr>
                </a:solidFill>
                <a:latin typeface="Arial" panose="020B0604020202020204" pitchFamily="34" charset="0"/>
                <a:cs typeface="Arial" panose="020B0604020202020204" pitchFamily="34" charset="0"/>
              </a:rPr>
              <a:t> </a:t>
            </a:r>
          </a:p>
        </p:txBody>
      </p:sp>
      <p:sp>
        <p:nvSpPr>
          <p:cNvPr id="19" name="TextBox 18"/>
          <p:cNvSpPr txBox="1"/>
          <p:nvPr/>
        </p:nvSpPr>
        <p:spPr>
          <a:xfrm>
            <a:off x="7927633" y="5281358"/>
            <a:ext cx="1805492"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Fitness</a:t>
            </a:r>
          </a:p>
        </p:txBody>
      </p:sp>
      <p:sp>
        <p:nvSpPr>
          <p:cNvPr id="16" name="TextBox 15"/>
          <p:cNvSpPr txBox="1"/>
          <p:nvPr/>
        </p:nvSpPr>
        <p:spPr>
          <a:xfrm>
            <a:off x="1836631" y="5269049"/>
            <a:ext cx="2616990"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Drinking Volume</a:t>
            </a:r>
          </a:p>
        </p:txBody>
      </p:sp>
      <p:pic>
        <p:nvPicPr>
          <p:cNvPr id="8" name="Picture 7" descr="List of studies that show that exercise decreases drinking volume in people with an alcohol use disorder."/>
          <p:cNvPicPr>
            <a:picLocks noChangeAspect="1"/>
          </p:cNvPicPr>
          <p:nvPr/>
        </p:nvPicPr>
        <p:blipFill>
          <a:blip r:embed="rId5"/>
          <a:stretch>
            <a:fillRect/>
          </a:stretch>
        </p:blipFill>
        <p:spPr>
          <a:xfrm>
            <a:off x="846144" y="1867748"/>
            <a:ext cx="4597965" cy="3271410"/>
          </a:xfrm>
          <a:prstGeom prst="rect">
            <a:avLst/>
          </a:prstGeom>
        </p:spPr>
      </p:pic>
      <p:pic>
        <p:nvPicPr>
          <p:cNvPr id="9" name="Picture 8" descr="List of studies that show that exercise increases fitness in people with an alcohol use disorder."/>
          <p:cNvPicPr>
            <a:picLocks noChangeAspect="1"/>
          </p:cNvPicPr>
          <p:nvPr/>
        </p:nvPicPr>
        <p:blipFill>
          <a:blip r:embed="rId6"/>
          <a:stretch>
            <a:fillRect/>
          </a:stretch>
        </p:blipFill>
        <p:spPr>
          <a:xfrm>
            <a:off x="5955570" y="1756467"/>
            <a:ext cx="5207285" cy="3382691"/>
          </a:xfrm>
          <a:prstGeom prst="rect">
            <a:avLst/>
          </a:prstGeom>
        </p:spPr>
      </p:pic>
      <p:pic>
        <p:nvPicPr>
          <p:cNvPr id="2" name="Audio 5">
            <a:hlinkClick r:id="" action="ppaction://media"/>
            <a:extLst>
              <a:ext uri="{FF2B5EF4-FFF2-40B4-BE49-F238E27FC236}">
                <a16:creationId xmlns:a16="http://schemas.microsoft.com/office/drawing/2014/main" id="{5BAF873A-F229-58BE-AEB1-55B5C4702DBA}"/>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t="16667" b="16667"/>
          <a:stretch/>
        </p:blipFill>
        <p:spPr>
          <a:xfrm>
            <a:off x="10302321" y="4639347"/>
            <a:ext cx="1721068" cy="1721068"/>
          </a:xfrm>
          <a:prstGeom prst="ellipse">
            <a:avLst/>
          </a:prstGeom>
        </p:spPr>
      </p:pic>
    </p:spTree>
    <p:extLst>
      <p:ext uri="{BB962C8B-B14F-4D97-AF65-F5344CB8AC3E}">
        <p14:creationId xmlns:p14="http://schemas.microsoft.com/office/powerpoint/2010/main" val="4228668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35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717041" y="104267"/>
            <a:ext cx="9143999" cy="4308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Exercise and Alcohol Use Disorder (AUD)</a:t>
            </a:r>
            <a:endParaRPr kumimoji="0" lang="el-GR" sz="2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graphicFrame>
        <p:nvGraphicFramePr>
          <p:cNvPr id="6" name="Table 5">
            <a:extLst>
              <a:ext uri="{FF2B5EF4-FFF2-40B4-BE49-F238E27FC236}">
                <a16:creationId xmlns:a16="http://schemas.microsoft.com/office/drawing/2014/main" id="{1AF9ED70-9073-A012-FD56-07A519DC54C4}"/>
              </a:ext>
            </a:extLst>
          </p:cNvPr>
          <p:cNvGraphicFramePr>
            <a:graphicFrameLocks noGrp="1"/>
          </p:cNvGraphicFramePr>
          <p:nvPr>
            <p:extLst>
              <p:ext uri="{D42A27DB-BD31-4B8C-83A1-F6EECF244321}">
                <p14:modId xmlns:p14="http://schemas.microsoft.com/office/powerpoint/2010/main" val="4072523595"/>
              </p:ext>
            </p:extLst>
          </p:nvPr>
        </p:nvGraphicFramePr>
        <p:xfrm>
          <a:off x="1717041" y="658265"/>
          <a:ext cx="9237533" cy="5304087"/>
        </p:xfrm>
        <a:graphic>
          <a:graphicData uri="http://schemas.openxmlformats.org/drawingml/2006/table">
            <a:tbl>
              <a:tblPr firstRow="1" bandRow="1">
                <a:tableStyleId>{5C22544A-7EE6-4342-B048-85BDC9FD1C3A}</a:tableStyleId>
              </a:tblPr>
              <a:tblGrid>
                <a:gridCol w="1340356">
                  <a:extLst>
                    <a:ext uri="{9D8B030D-6E8A-4147-A177-3AD203B41FA5}">
                      <a16:colId xmlns:a16="http://schemas.microsoft.com/office/drawing/2014/main" val="2105070498"/>
                    </a:ext>
                  </a:extLst>
                </a:gridCol>
                <a:gridCol w="1770577">
                  <a:extLst>
                    <a:ext uri="{9D8B030D-6E8A-4147-A177-3AD203B41FA5}">
                      <a16:colId xmlns:a16="http://schemas.microsoft.com/office/drawing/2014/main" val="231816330"/>
                    </a:ext>
                  </a:extLst>
                </a:gridCol>
                <a:gridCol w="3676665">
                  <a:extLst>
                    <a:ext uri="{9D8B030D-6E8A-4147-A177-3AD203B41FA5}">
                      <a16:colId xmlns:a16="http://schemas.microsoft.com/office/drawing/2014/main" val="801746336"/>
                    </a:ext>
                  </a:extLst>
                </a:gridCol>
                <a:gridCol w="2449935">
                  <a:extLst>
                    <a:ext uri="{9D8B030D-6E8A-4147-A177-3AD203B41FA5}">
                      <a16:colId xmlns:a16="http://schemas.microsoft.com/office/drawing/2014/main" val="3349052381"/>
                    </a:ext>
                  </a:extLst>
                </a:gridCol>
              </a:tblGrid>
              <a:tr h="346362">
                <a:tc>
                  <a:txBody>
                    <a:bodyPr/>
                    <a:lstStyle/>
                    <a:p>
                      <a:pPr indent="0" algn="ctr">
                        <a:lnSpc>
                          <a:spcPct val="100000"/>
                        </a:lnSpc>
                        <a:spcBef>
                          <a:spcPts val="0"/>
                        </a:spcBef>
                        <a:spcAft>
                          <a:spcPts val="0"/>
                        </a:spcAft>
                      </a:pPr>
                      <a:r>
                        <a:rPr lang="en-US" sz="1300" dirty="0">
                          <a:solidFill>
                            <a:schemeClr val="bg1">
                              <a:lumMod val="50000"/>
                            </a:schemeClr>
                          </a:solidFill>
                          <a:effectLst/>
                          <a:latin typeface="Calibri" panose="020F0502020204030204" pitchFamily="34" charset="0"/>
                        </a:rPr>
                        <a:t>Study</a:t>
                      </a:r>
                      <a:endParaRPr lang="el-GR" sz="1300" dirty="0">
                        <a:solidFill>
                          <a:schemeClr val="bg1">
                            <a:lumMod val="50000"/>
                          </a:schemeClr>
                        </a:solidFill>
                        <a:effectLst/>
                        <a:latin typeface="Calibri" panose="020F0502020204030204" pitchFamily="34" charset="0"/>
                        <a:ea typeface="Calibri"/>
                        <a:cs typeface="Times New Roman"/>
                      </a:endParaRPr>
                    </a:p>
                  </a:txBody>
                  <a:tcPr marL="17259" marR="17259" marT="0" marB="0" anchor="ctr">
                    <a:solidFill>
                      <a:schemeClr val="bg2">
                        <a:lumMod val="20000"/>
                        <a:lumOff val="80000"/>
                      </a:schemeClr>
                    </a:solidFill>
                  </a:tcPr>
                </a:tc>
                <a:tc>
                  <a:txBody>
                    <a:bodyPr/>
                    <a:lstStyle/>
                    <a:p>
                      <a:pPr indent="0" algn="ctr">
                        <a:lnSpc>
                          <a:spcPct val="100000"/>
                        </a:lnSpc>
                        <a:spcBef>
                          <a:spcPts val="0"/>
                        </a:spcBef>
                        <a:spcAft>
                          <a:spcPts val="0"/>
                        </a:spcAft>
                      </a:pPr>
                      <a:r>
                        <a:rPr lang="en-US" sz="1200" dirty="0">
                          <a:solidFill>
                            <a:schemeClr val="bg1">
                              <a:lumMod val="50000"/>
                            </a:schemeClr>
                          </a:solidFill>
                          <a:effectLst/>
                          <a:latin typeface="+mn-lt"/>
                        </a:rPr>
                        <a:t>Subjects</a:t>
                      </a:r>
                      <a:endParaRPr lang="el-GR" sz="1200"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indent="0" algn="ctr">
                        <a:lnSpc>
                          <a:spcPct val="100000"/>
                        </a:lnSpc>
                        <a:spcBef>
                          <a:spcPts val="0"/>
                        </a:spcBef>
                        <a:spcAft>
                          <a:spcPts val="0"/>
                        </a:spcAft>
                      </a:pPr>
                      <a:r>
                        <a:rPr lang="en-US" sz="1200" dirty="0">
                          <a:solidFill>
                            <a:schemeClr val="bg1">
                              <a:lumMod val="50000"/>
                            </a:schemeClr>
                          </a:solidFill>
                          <a:effectLst/>
                          <a:latin typeface="+mn-lt"/>
                        </a:rPr>
                        <a:t>Exercise intervention</a:t>
                      </a:r>
                      <a:endParaRPr lang="el-GR" sz="1200"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indent="0" algn="ctr">
                        <a:lnSpc>
                          <a:spcPct val="100000"/>
                        </a:lnSpc>
                        <a:spcBef>
                          <a:spcPts val="0"/>
                        </a:spcBef>
                        <a:spcAft>
                          <a:spcPts val="0"/>
                        </a:spcAft>
                      </a:pPr>
                      <a:r>
                        <a:rPr lang="en-US" sz="1200" dirty="0">
                          <a:solidFill>
                            <a:schemeClr val="bg1">
                              <a:lumMod val="50000"/>
                            </a:schemeClr>
                          </a:solidFill>
                          <a:effectLst/>
                          <a:latin typeface="+mn-lt"/>
                        </a:rPr>
                        <a:t>Results</a:t>
                      </a:r>
                      <a:endParaRPr lang="el-GR" sz="1200"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extLst>
                  <a:ext uri="{0D108BD9-81ED-4DB2-BD59-A6C34878D82A}">
                    <a16:rowId xmlns:a16="http://schemas.microsoft.com/office/drawing/2014/main" val="1330703201"/>
                  </a:ext>
                </a:extLst>
              </a:tr>
              <a:tr h="303563">
                <a:tc>
                  <a:txBody>
                    <a:bodyPr/>
                    <a:lstStyle/>
                    <a:p>
                      <a:pPr indent="0">
                        <a:lnSpc>
                          <a:spcPct val="100000"/>
                        </a:lnSpc>
                        <a:spcBef>
                          <a:spcPts val="0"/>
                        </a:spcBef>
                        <a:spcAft>
                          <a:spcPts val="0"/>
                        </a:spcAft>
                      </a:pPr>
                      <a:r>
                        <a:rPr lang="en-US" sz="1000" dirty="0" err="1">
                          <a:solidFill>
                            <a:schemeClr val="bg1">
                              <a:lumMod val="50000"/>
                            </a:schemeClr>
                          </a:solidFill>
                          <a:effectLst/>
                          <a:latin typeface="Calibri" panose="020F0502020204030204" pitchFamily="34" charset="0"/>
                        </a:rPr>
                        <a:t>Sinyor</a:t>
                      </a:r>
                      <a:r>
                        <a:rPr lang="en-US" sz="1000" dirty="0">
                          <a:solidFill>
                            <a:schemeClr val="bg1">
                              <a:lumMod val="50000"/>
                            </a:schemeClr>
                          </a:solidFill>
                          <a:effectLst/>
                          <a:latin typeface="Calibri" panose="020F0502020204030204" pitchFamily="34" charset="0"/>
                        </a:rPr>
                        <a:t> et al. (1982)</a:t>
                      </a:r>
                      <a:endParaRPr lang="el-GR" sz="1000" dirty="0">
                        <a:solidFill>
                          <a:schemeClr val="bg1">
                            <a:lumMod val="50000"/>
                          </a:schemeClr>
                        </a:solidFill>
                        <a:effectLst/>
                        <a:latin typeface="Calibri" panose="020F0502020204030204" pitchFamily="34" charset="0"/>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58 alcoholics (</a:t>
                      </a:r>
                      <a:r>
                        <a:rPr lang="en-US" sz="1000" dirty="0" err="1">
                          <a:solidFill>
                            <a:schemeClr val="bg1">
                              <a:lumMod val="50000"/>
                            </a:schemeClr>
                          </a:solidFill>
                          <a:effectLst/>
                          <a:latin typeface="+mn-lt"/>
                        </a:rPr>
                        <a:t>m,f</a:t>
                      </a:r>
                      <a:r>
                        <a:rPr lang="en-US" sz="1000" dirty="0">
                          <a:solidFill>
                            <a:schemeClr val="bg1">
                              <a:lumMod val="50000"/>
                            </a:schemeClr>
                          </a:solidFill>
                          <a:effectLst/>
                          <a:latin typeface="+mn-lt"/>
                        </a:rPr>
                        <a:t>)</a:t>
                      </a:r>
                      <a:endParaRPr lang="el-GR" sz="1000" dirty="0">
                        <a:solidFill>
                          <a:schemeClr val="bg1">
                            <a:lumMod val="50000"/>
                          </a:schemeClr>
                        </a:solidFill>
                        <a:effectLst/>
                        <a:latin typeface="+mn-lt"/>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- 6 weeks, </a:t>
                      </a:r>
                      <a:r>
                        <a:rPr lang="en-US" sz="1000" dirty="0">
                          <a:solidFill>
                            <a:srgbClr val="FF0000"/>
                          </a:solidFill>
                          <a:effectLst/>
                          <a:latin typeface="+mn-lt"/>
                        </a:rPr>
                        <a:t>5 times/week</a:t>
                      </a:r>
                      <a:r>
                        <a:rPr lang="en-US" sz="1000" dirty="0">
                          <a:solidFill>
                            <a:schemeClr val="bg1">
                              <a:lumMod val="50000"/>
                            </a:schemeClr>
                          </a:solidFill>
                          <a:effectLst/>
                          <a:latin typeface="+mn-lt"/>
                        </a:rPr>
                        <a:t>,</a:t>
                      </a:r>
                      <a:r>
                        <a:rPr lang="en-US" sz="1000" dirty="0">
                          <a:solidFill>
                            <a:schemeClr val="tx1"/>
                          </a:solidFill>
                          <a:effectLst/>
                          <a:latin typeface="+mn-lt"/>
                        </a:rPr>
                        <a:t> </a:t>
                      </a:r>
                      <a:r>
                        <a:rPr lang="en-US" sz="1000" dirty="0">
                          <a:solidFill>
                            <a:srgbClr val="00B050"/>
                          </a:solidFill>
                          <a:effectLst/>
                          <a:latin typeface="+mn-lt"/>
                        </a:rPr>
                        <a:t>1 hour each</a:t>
                      </a:r>
                      <a:endParaRPr lang="el-GR" sz="1000" dirty="0">
                        <a:solidFill>
                          <a:srgbClr val="00B050"/>
                        </a:solidFill>
                        <a:effectLst/>
                        <a:latin typeface="+mn-lt"/>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sym typeface="Wingdings"/>
                        </a:rPr>
                        <a:t> </a:t>
                      </a:r>
                      <a:r>
                        <a:rPr lang="en-US" sz="1000" b="1" dirty="0">
                          <a:solidFill>
                            <a:schemeClr val="bg1">
                              <a:lumMod val="50000"/>
                            </a:schemeClr>
                          </a:solidFill>
                          <a:effectLst/>
                          <a:latin typeface="+mn-lt"/>
                        </a:rPr>
                        <a:t>abstinence</a:t>
                      </a:r>
                      <a:r>
                        <a:rPr lang="en-US" sz="1000" dirty="0">
                          <a:solidFill>
                            <a:schemeClr val="bg1">
                              <a:lumMod val="50000"/>
                            </a:schemeClr>
                          </a:solidFill>
                          <a:effectLst/>
                          <a:latin typeface="+mn-lt"/>
                        </a:rPr>
                        <a:t> rates </a:t>
                      </a:r>
                      <a:r>
                        <a:rPr lang="el-GR" sz="1000" dirty="0">
                          <a:solidFill>
                            <a:schemeClr val="bg1">
                              <a:lumMod val="50000"/>
                            </a:schemeClr>
                          </a:solidFill>
                          <a:effectLst/>
                          <a:latin typeface="+mn-lt"/>
                        </a:rPr>
                        <a:t>(</a:t>
                      </a:r>
                      <a:r>
                        <a:rPr lang="en-US" sz="1000" dirty="0">
                          <a:solidFill>
                            <a:schemeClr val="bg1">
                              <a:lumMod val="50000"/>
                            </a:schemeClr>
                          </a:solidFill>
                          <a:effectLst/>
                          <a:latin typeface="+mn-lt"/>
                        </a:rPr>
                        <a:t>at 3-month follow up</a:t>
                      </a:r>
                      <a:r>
                        <a:rPr lang="el-GR" sz="1000" dirty="0">
                          <a:solidFill>
                            <a:schemeClr val="bg1">
                              <a:lumMod val="50000"/>
                            </a:schemeClr>
                          </a:solidFill>
                          <a:effectLst/>
                          <a:latin typeface="+mn-lt"/>
                        </a:rPr>
                        <a:t>)</a:t>
                      </a:r>
                      <a:r>
                        <a:rPr lang="en-US" sz="1000" dirty="0">
                          <a:solidFill>
                            <a:schemeClr val="bg1">
                              <a:lumMod val="50000"/>
                            </a:schemeClr>
                          </a:solidFill>
                          <a:effectLst/>
                          <a:latin typeface="+mn-lt"/>
                        </a:rPr>
                        <a:t>,</a:t>
                      </a:r>
                      <a:r>
                        <a:rPr lang="en-US" sz="1000" baseline="0" dirty="0">
                          <a:solidFill>
                            <a:schemeClr val="bg1">
                              <a:lumMod val="50000"/>
                            </a:schemeClr>
                          </a:solidFill>
                          <a:effectLst/>
                          <a:latin typeface="+mn-lt"/>
                        </a:rPr>
                        <a:t> </a:t>
                      </a:r>
                      <a:r>
                        <a:rPr lang="en-US" sz="1000" b="1" dirty="0">
                          <a:solidFill>
                            <a:schemeClr val="bg1">
                              <a:lumMod val="50000"/>
                            </a:schemeClr>
                          </a:solidFill>
                          <a:effectLst/>
                          <a:latin typeface="+mn-lt"/>
                        </a:rPr>
                        <a:t>fitness</a:t>
                      </a:r>
                      <a:endParaRPr lang="el-GR" sz="1000" b="1"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extLst>
                  <a:ext uri="{0D108BD9-81ED-4DB2-BD59-A6C34878D82A}">
                    <a16:rowId xmlns:a16="http://schemas.microsoft.com/office/drawing/2014/main" val="2016465051"/>
                  </a:ext>
                </a:extLst>
              </a:tr>
              <a:tr h="455344">
                <a:tc>
                  <a:txBody>
                    <a:bodyPr/>
                    <a:lstStyle/>
                    <a:p>
                      <a:pPr indent="0">
                        <a:lnSpc>
                          <a:spcPct val="100000"/>
                        </a:lnSpc>
                        <a:spcBef>
                          <a:spcPts val="0"/>
                        </a:spcBef>
                        <a:spcAft>
                          <a:spcPts val="0"/>
                        </a:spcAft>
                      </a:pPr>
                      <a:r>
                        <a:rPr lang="el-GR" sz="1000" dirty="0" err="1">
                          <a:solidFill>
                            <a:schemeClr val="bg1">
                              <a:lumMod val="50000"/>
                            </a:schemeClr>
                          </a:solidFill>
                          <a:effectLst/>
                          <a:latin typeface="Calibri" panose="020F0502020204030204" pitchFamily="34" charset="0"/>
                        </a:rPr>
                        <a:t>Murphy</a:t>
                      </a:r>
                      <a:r>
                        <a:rPr lang="el-GR" sz="1000" dirty="0">
                          <a:solidFill>
                            <a:schemeClr val="bg1">
                              <a:lumMod val="50000"/>
                            </a:schemeClr>
                          </a:solidFill>
                          <a:effectLst/>
                          <a:latin typeface="Calibri" panose="020F0502020204030204" pitchFamily="34" charset="0"/>
                        </a:rPr>
                        <a:t> </a:t>
                      </a:r>
                      <a:r>
                        <a:rPr lang="el-GR" sz="1000" dirty="0" err="1">
                          <a:solidFill>
                            <a:schemeClr val="bg1">
                              <a:lumMod val="50000"/>
                            </a:schemeClr>
                          </a:solidFill>
                          <a:effectLst/>
                          <a:latin typeface="Calibri" panose="020F0502020204030204" pitchFamily="34" charset="0"/>
                        </a:rPr>
                        <a:t>et</a:t>
                      </a:r>
                      <a:r>
                        <a:rPr lang="el-GR" sz="1000" dirty="0">
                          <a:solidFill>
                            <a:schemeClr val="bg1">
                              <a:lumMod val="50000"/>
                            </a:schemeClr>
                          </a:solidFill>
                          <a:effectLst/>
                          <a:latin typeface="Calibri" panose="020F0502020204030204" pitchFamily="34" charset="0"/>
                        </a:rPr>
                        <a:t> </a:t>
                      </a:r>
                      <a:r>
                        <a:rPr lang="el-GR" sz="1000" dirty="0" err="1">
                          <a:solidFill>
                            <a:schemeClr val="bg1">
                              <a:lumMod val="50000"/>
                            </a:schemeClr>
                          </a:solidFill>
                          <a:effectLst/>
                          <a:latin typeface="Calibri" panose="020F0502020204030204" pitchFamily="34" charset="0"/>
                        </a:rPr>
                        <a:t>al</a:t>
                      </a:r>
                      <a:r>
                        <a:rPr lang="el-GR" sz="1000" dirty="0">
                          <a:solidFill>
                            <a:schemeClr val="bg1">
                              <a:lumMod val="50000"/>
                            </a:schemeClr>
                          </a:solidFill>
                          <a:effectLst/>
                          <a:latin typeface="Calibri" panose="020F0502020204030204" pitchFamily="34" charset="0"/>
                        </a:rPr>
                        <a:t>. (1986)</a:t>
                      </a:r>
                      <a:endParaRPr lang="el-GR" sz="1000" dirty="0">
                        <a:solidFill>
                          <a:schemeClr val="bg1">
                            <a:lumMod val="50000"/>
                          </a:schemeClr>
                        </a:solidFill>
                        <a:effectLst/>
                        <a:latin typeface="Calibri" panose="020F0502020204030204" pitchFamily="34" charset="0"/>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48 students, heavy social drinkers (m)</a:t>
                      </a:r>
                      <a:endParaRPr lang="el-GR" sz="1000" dirty="0">
                        <a:solidFill>
                          <a:schemeClr val="bg1">
                            <a:lumMod val="50000"/>
                          </a:schemeClr>
                        </a:solidFill>
                        <a:effectLst/>
                        <a:latin typeface="+mn-lt"/>
                      </a:endParaRPr>
                    </a:p>
                  </a:txBody>
                  <a:tcPr marL="17259" marR="17259" marT="0" marB="0" anchor="ctr">
                    <a:solidFill>
                      <a:schemeClr val="bg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lumMod val="50000"/>
                            </a:schemeClr>
                          </a:solidFill>
                          <a:effectLst/>
                          <a:latin typeface="+mn-lt"/>
                        </a:rPr>
                        <a:t>- Randomized to CON 1, 2 and EX</a:t>
                      </a:r>
                    </a:p>
                    <a:p>
                      <a:pPr indent="0" algn="l">
                        <a:lnSpc>
                          <a:spcPct val="100000"/>
                        </a:lnSpc>
                        <a:spcBef>
                          <a:spcPts val="0"/>
                        </a:spcBef>
                        <a:spcAft>
                          <a:spcPts val="0"/>
                        </a:spcAft>
                      </a:pPr>
                      <a:r>
                        <a:rPr lang="en-US" sz="1000" dirty="0">
                          <a:solidFill>
                            <a:schemeClr val="bg1">
                              <a:lumMod val="50000"/>
                            </a:schemeClr>
                          </a:solidFill>
                          <a:effectLst/>
                          <a:latin typeface="+mn-lt"/>
                        </a:rPr>
                        <a:t>- 8 weeks, </a:t>
                      </a:r>
                      <a:r>
                        <a:rPr lang="en-US" sz="1000" dirty="0">
                          <a:solidFill>
                            <a:srgbClr val="FF0000"/>
                          </a:solidFill>
                          <a:effectLst/>
                          <a:latin typeface="+mn-lt"/>
                        </a:rPr>
                        <a:t>3 times/week</a:t>
                      </a:r>
                      <a:r>
                        <a:rPr lang="en-US" sz="1000" dirty="0">
                          <a:solidFill>
                            <a:schemeClr val="tx1"/>
                          </a:solidFill>
                          <a:effectLst/>
                          <a:latin typeface="+mn-lt"/>
                        </a:rPr>
                        <a:t>, </a:t>
                      </a:r>
                      <a:r>
                        <a:rPr lang="en-US" sz="1000" dirty="0">
                          <a:solidFill>
                            <a:srgbClr val="00B050"/>
                          </a:solidFill>
                          <a:effectLst/>
                          <a:latin typeface="+mn-lt"/>
                        </a:rPr>
                        <a:t>30min each</a:t>
                      </a:r>
                      <a:endParaRPr lang="el-GR" sz="1000" dirty="0">
                        <a:solidFill>
                          <a:srgbClr val="00B050"/>
                        </a:solidFill>
                        <a:effectLst/>
                        <a:latin typeface="+mn-lt"/>
                      </a:endParaRPr>
                    </a:p>
                    <a:p>
                      <a:pPr indent="0" algn="l">
                        <a:lnSpc>
                          <a:spcPct val="100000"/>
                        </a:lnSpc>
                        <a:spcBef>
                          <a:spcPts val="0"/>
                        </a:spcBef>
                        <a:spcAft>
                          <a:spcPts val="0"/>
                        </a:spcAft>
                      </a:pPr>
                      <a:r>
                        <a:rPr lang="en-US" sz="1000" dirty="0">
                          <a:solidFill>
                            <a:schemeClr val="bg1">
                              <a:lumMod val="50000"/>
                            </a:schemeClr>
                          </a:solidFill>
                          <a:effectLst/>
                          <a:latin typeface="+mn-lt"/>
                        </a:rPr>
                        <a:t>- Running </a:t>
                      </a:r>
                      <a:r>
                        <a:rPr lang="en-US" sz="1000" dirty="0">
                          <a:solidFill>
                            <a:schemeClr val="accent2">
                              <a:lumMod val="75000"/>
                            </a:schemeClr>
                          </a:solidFill>
                          <a:effectLst/>
                          <a:latin typeface="+mn-lt"/>
                        </a:rPr>
                        <a:t>at individual intensity</a:t>
                      </a:r>
                      <a:endParaRPr lang="el-GR" sz="1000" dirty="0">
                        <a:solidFill>
                          <a:schemeClr val="accent2">
                            <a:lumMod val="75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sym typeface="Wingdings"/>
                        </a:rPr>
                        <a:t> </a:t>
                      </a:r>
                      <a:r>
                        <a:rPr lang="en-US" sz="1000" b="1" dirty="0">
                          <a:solidFill>
                            <a:schemeClr val="bg1">
                              <a:lumMod val="50000"/>
                            </a:schemeClr>
                          </a:solidFill>
                          <a:effectLst/>
                          <a:latin typeface="+mn-lt"/>
                        </a:rPr>
                        <a:t>alcohol consumption</a:t>
                      </a:r>
                      <a:endParaRPr lang="el-GR" sz="1000" b="1" dirty="0">
                        <a:solidFill>
                          <a:schemeClr val="bg1">
                            <a:lumMod val="50000"/>
                          </a:schemeClr>
                        </a:solidFill>
                        <a:effectLst/>
                        <a:latin typeface="+mn-lt"/>
                      </a:endParaRPr>
                    </a:p>
                    <a:p>
                      <a:pPr indent="0" algn="l">
                        <a:lnSpc>
                          <a:spcPct val="100000"/>
                        </a:lnSpc>
                        <a:spcBef>
                          <a:spcPts val="0"/>
                        </a:spcBef>
                        <a:spcAft>
                          <a:spcPts val="0"/>
                        </a:spcAft>
                      </a:pPr>
                      <a:r>
                        <a:rPr lang="en-US" sz="1000" dirty="0">
                          <a:solidFill>
                            <a:schemeClr val="bg1">
                              <a:lumMod val="50000"/>
                            </a:schemeClr>
                          </a:solidFill>
                          <a:effectLst/>
                          <a:latin typeface="+mn-lt"/>
                          <a:sym typeface="Wingdings"/>
                        </a:rPr>
                        <a:t></a:t>
                      </a:r>
                      <a:r>
                        <a:rPr lang="en-US" sz="1000" dirty="0">
                          <a:solidFill>
                            <a:schemeClr val="bg1">
                              <a:lumMod val="50000"/>
                            </a:schemeClr>
                          </a:solidFill>
                          <a:effectLst/>
                          <a:latin typeface="+mn-lt"/>
                        </a:rPr>
                        <a:t> </a:t>
                      </a:r>
                      <a:r>
                        <a:rPr lang="en-US" sz="1000" b="1" dirty="0">
                          <a:solidFill>
                            <a:schemeClr val="bg1">
                              <a:lumMod val="50000"/>
                            </a:schemeClr>
                          </a:solidFill>
                          <a:effectLst/>
                          <a:latin typeface="+mn-lt"/>
                        </a:rPr>
                        <a:t>fitness</a:t>
                      </a:r>
                      <a:endParaRPr lang="el-GR" sz="1000" b="1"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extLst>
                  <a:ext uri="{0D108BD9-81ED-4DB2-BD59-A6C34878D82A}">
                    <a16:rowId xmlns:a16="http://schemas.microsoft.com/office/drawing/2014/main" val="3240592594"/>
                  </a:ext>
                </a:extLst>
              </a:tr>
              <a:tr h="607126">
                <a:tc>
                  <a:txBody>
                    <a:bodyPr/>
                    <a:lstStyle/>
                    <a:p>
                      <a:pPr indent="0">
                        <a:lnSpc>
                          <a:spcPct val="100000"/>
                        </a:lnSpc>
                        <a:spcBef>
                          <a:spcPts val="0"/>
                        </a:spcBef>
                        <a:spcAft>
                          <a:spcPts val="0"/>
                        </a:spcAft>
                      </a:pPr>
                      <a:r>
                        <a:rPr lang="en-US" sz="1000" dirty="0">
                          <a:solidFill>
                            <a:schemeClr val="bg1">
                              <a:lumMod val="50000"/>
                            </a:schemeClr>
                          </a:solidFill>
                          <a:effectLst/>
                          <a:latin typeface="Calibri" panose="020F0502020204030204" pitchFamily="34" charset="0"/>
                          <a:ea typeface="Calibri"/>
                          <a:cs typeface="Times New Roman"/>
                        </a:rPr>
                        <a:t>Palmer et al. (1988)</a:t>
                      </a:r>
                      <a:endParaRPr lang="el-GR" sz="1000" dirty="0">
                        <a:solidFill>
                          <a:schemeClr val="bg1">
                            <a:lumMod val="50000"/>
                          </a:schemeClr>
                        </a:solidFill>
                        <a:effectLst/>
                        <a:latin typeface="Calibri" panose="020F0502020204030204" pitchFamily="34" charset="0"/>
                        <a:ea typeface="Calibri"/>
                        <a:cs typeface="Times New Roman"/>
                      </a:endParaRPr>
                    </a:p>
                  </a:txBody>
                  <a:tcPr marL="17259" marR="17259" marT="0" marB="0" anchor="ctr">
                    <a:solidFill>
                      <a:schemeClr val="bg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000" kern="1200" dirty="0">
                          <a:solidFill>
                            <a:schemeClr val="bg1">
                              <a:lumMod val="50000"/>
                            </a:schemeClr>
                          </a:solidFill>
                          <a:effectLst/>
                          <a:latin typeface="+mn-lt"/>
                          <a:ea typeface="+mn-ea"/>
                          <a:cs typeface="+mn-cs"/>
                        </a:rPr>
                        <a:t>27</a:t>
                      </a:r>
                      <a:r>
                        <a:rPr lang="en-US" sz="1000" dirty="0">
                          <a:solidFill>
                            <a:schemeClr val="bg1">
                              <a:lumMod val="50000"/>
                            </a:schemeClr>
                          </a:solidFill>
                          <a:effectLst/>
                          <a:latin typeface="+mn-lt"/>
                        </a:rPr>
                        <a:t> alcoholics (</a:t>
                      </a:r>
                      <a:r>
                        <a:rPr lang="en-US" sz="1000" dirty="0" err="1">
                          <a:solidFill>
                            <a:schemeClr val="bg1">
                              <a:lumMod val="50000"/>
                            </a:schemeClr>
                          </a:solidFill>
                          <a:effectLst/>
                          <a:latin typeface="+mn-lt"/>
                        </a:rPr>
                        <a:t>m,f</a:t>
                      </a:r>
                      <a:r>
                        <a:rPr lang="en-US" sz="1000" dirty="0">
                          <a:solidFill>
                            <a:schemeClr val="bg1">
                              <a:lumMod val="50000"/>
                            </a:schemeClr>
                          </a:solidFill>
                          <a:effectLst/>
                          <a:latin typeface="+mn-lt"/>
                        </a:rPr>
                        <a:t>)</a:t>
                      </a:r>
                      <a:r>
                        <a:rPr kumimoji="0" lang="en-US" sz="1000" kern="1200" dirty="0">
                          <a:solidFill>
                            <a:schemeClr val="bg1">
                              <a:lumMod val="50000"/>
                            </a:schemeClr>
                          </a:solidFill>
                          <a:effectLst/>
                          <a:latin typeface="+mn-lt"/>
                          <a:ea typeface="+mn-ea"/>
                          <a:cs typeface="+mn-cs"/>
                        </a:rPr>
                        <a:t> </a:t>
                      </a:r>
                      <a:endParaRPr kumimoji="0" lang="el-GR" sz="1000" kern="1200" dirty="0">
                        <a:solidFill>
                          <a:schemeClr val="bg1">
                            <a:lumMod val="50000"/>
                          </a:schemeClr>
                        </a:solidFill>
                        <a:effectLst/>
                        <a:latin typeface="+mn-lt"/>
                        <a:ea typeface="+mn-ea"/>
                        <a:cs typeface="+mn-cs"/>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ea typeface="Calibri"/>
                          <a:cs typeface="Times New Roman"/>
                        </a:rPr>
                        <a:t>- </a:t>
                      </a:r>
                      <a:r>
                        <a:rPr lang="en-US" sz="1000" dirty="0">
                          <a:solidFill>
                            <a:srgbClr val="FF0000"/>
                          </a:solidFill>
                          <a:effectLst/>
                          <a:latin typeface="+mn-lt"/>
                          <a:ea typeface="Calibri"/>
                          <a:cs typeface="Times New Roman"/>
                        </a:rPr>
                        <a:t>3 times</a:t>
                      </a:r>
                      <a:r>
                        <a:rPr lang="en-US" sz="1000" dirty="0">
                          <a:solidFill>
                            <a:schemeClr val="bg1">
                              <a:lumMod val="50000"/>
                            </a:schemeClr>
                          </a:solidFill>
                          <a:effectLst/>
                          <a:latin typeface="+mn-lt"/>
                          <a:ea typeface="Calibri"/>
                          <a:cs typeface="Times New Roman"/>
                        </a:rPr>
                        <a:t>/week, </a:t>
                      </a:r>
                      <a:r>
                        <a:rPr lang="en-US" sz="1000" dirty="0">
                          <a:solidFill>
                            <a:srgbClr val="00B050"/>
                          </a:solidFill>
                          <a:effectLst/>
                          <a:latin typeface="+mn-lt"/>
                          <a:ea typeface="Calibri"/>
                          <a:cs typeface="Times New Roman"/>
                        </a:rPr>
                        <a:t>20-30 min</a:t>
                      </a:r>
                      <a:r>
                        <a:rPr lang="en-US" sz="1000" dirty="0">
                          <a:solidFill>
                            <a:schemeClr val="bg1">
                              <a:lumMod val="50000"/>
                            </a:schemeClr>
                          </a:solidFill>
                          <a:effectLst/>
                          <a:latin typeface="+mn-lt"/>
                          <a:ea typeface="Calibri"/>
                          <a:cs typeface="Times New Roman"/>
                        </a:rPr>
                        <a:t>, 28 days</a:t>
                      </a:r>
                    </a:p>
                    <a:p>
                      <a:pPr indent="0" algn="l">
                        <a:lnSpc>
                          <a:spcPct val="100000"/>
                        </a:lnSpc>
                        <a:spcBef>
                          <a:spcPts val="0"/>
                        </a:spcBef>
                        <a:spcAft>
                          <a:spcPts val="0"/>
                        </a:spcAft>
                      </a:pPr>
                      <a:r>
                        <a:rPr lang="en-US" sz="1000" dirty="0">
                          <a:solidFill>
                            <a:schemeClr val="bg1">
                              <a:lumMod val="50000"/>
                            </a:schemeClr>
                          </a:solidFill>
                          <a:effectLst/>
                          <a:latin typeface="+mn-lt"/>
                          <a:ea typeface="Calibri"/>
                          <a:cs typeface="Times New Roman"/>
                        </a:rPr>
                        <a:t>- Walking or</a:t>
                      </a:r>
                      <a:r>
                        <a:rPr lang="en-US" sz="1000" baseline="0" dirty="0">
                          <a:solidFill>
                            <a:schemeClr val="bg1">
                              <a:lumMod val="50000"/>
                            </a:schemeClr>
                          </a:solidFill>
                          <a:effectLst/>
                          <a:latin typeface="+mn-lt"/>
                          <a:ea typeface="Calibri"/>
                          <a:cs typeface="Times New Roman"/>
                        </a:rPr>
                        <a:t> jogging at </a:t>
                      </a:r>
                      <a:r>
                        <a:rPr lang="en-US" sz="1000" dirty="0">
                          <a:solidFill>
                            <a:schemeClr val="accent2">
                              <a:lumMod val="75000"/>
                            </a:schemeClr>
                          </a:solidFill>
                          <a:effectLst/>
                          <a:latin typeface="+mn-lt"/>
                          <a:ea typeface="Calibri"/>
                          <a:cs typeface="Times New Roman"/>
                        </a:rPr>
                        <a:t>60-80% </a:t>
                      </a:r>
                      <a:r>
                        <a:rPr lang="en-US" sz="1000" dirty="0" err="1">
                          <a:solidFill>
                            <a:schemeClr val="accent2">
                              <a:lumMod val="75000"/>
                            </a:schemeClr>
                          </a:solidFill>
                          <a:effectLst/>
                          <a:latin typeface="+mn-lt"/>
                          <a:ea typeface="Calibri"/>
                          <a:cs typeface="Times New Roman"/>
                        </a:rPr>
                        <a:t>maxHR</a:t>
                      </a:r>
                      <a:endParaRPr lang="el-GR" sz="1000" dirty="0">
                        <a:solidFill>
                          <a:schemeClr val="accent2">
                            <a:lumMod val="75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marL="0" indent="0" algn="l">
                        <a:lnSpc>
                          <a:spcPct val="100000"/>
                        </a:lnSpc>
                        <a:spcBef>
                          <a:spcPts val="0"/>
                        </a:spcBef>
                        <a:spcAft>
                          <a:spcPts val="0"/>
                        </a:spcAft>
                        <a:buFont typeface="Wingdings"/>
                        <a:buNone/>
                      </a:pPr>
                      <a:r>
                        <a:rPr lang="en-US" sz="1000" dirty="0">
                          <a:solidFill>
                            <a:schemeClr val="bg1">
                              <a:lumMod val="50000"/>
                            </a:schemeClr>
                          </a:solidFill>
                          <a:effectLst/>
                          <a:latin typeface="+mn-lt"/>
                          <a:sym typeface="Wingdings"/>
                        </a:rPr>
                        <a:t> </a:t>
                      </a:r>
                      <a:r>
                        <a:rPr kumimoji="0" lang="en-US" sz="1000" kern="1200" dirty="0">
                          <a:solidFill>
                            <a:schemeClr val="bg1">
                              <a:lumMod val="50000"/>
                            </a:schemeClr>
                          </a:solidFill>
                          <a:effectLst/>
                          <a:latin typeface="+mn-lt"/>
                          <a:ea typeface="+mn-ea"/>
                          <a:cs typeface="+mn-cs"/>
                        </a:rPr>
                        <a:t>state anxiety, trait anxiety and depression</a:t>
                      </a:r>
                    </a:p>
                    <a:p>
                      <a:pPr marL="0" indent="0" algn="l">
                        <a:lnSpc>
                          <a:spcPct val="100000"/>
                        </a:lnSpc>
                        <a:spcBef>
                          <a:spcPts val="0"/>
                        </a:spcBef>
                        <a:spcAft>
                          <a:spcPts val="0"/>
                        </a:spcAft>
                        <a:buFont typeface="Wingdings"/>
                        <a:buNone/>
                      </a:pPr>
                      <a:r>
                        <a:rPr kumimoji="0" lang="en-US" sz="1000" kern="1200" dirty="0">
                          <a:solidFill>
                            <a:schemeClr val="bg1">
                              <a:lumMod val="50000"/>
                            </a:schemeClr>
                          </a:solidFill>
                          <a:effectLst/>
                          <a:latin typeface="+mn-lt"/>
                          <a:ea typeface="+mn-ea"/>
                          <a:cs typeface="+mn-cs"/>
                        </a:rPr>
                        <a:t>↔ self-concept, aerobic capacity/</a:t>
                      </a:r>
                      <a:r>
                        <a:rPr kumimoji="0" lang="en-US" sz="1000" b="1" kern="1200" dirty="0">
                          <a:solidFill>
                            <a:schemeClr val="bg1">
                              <a:lumMod val="50000"/>
                            </a:schemeClr>
                          </a:solidFill>
                          <a:effectLst/>
                          <a:latin typeface="+mn-lt"/>
                          <a:ea typeface="+mn-ea"/>
                          <a:cs typeface="+mn-cs"/>
                        </a:rPr>
                        <a:t>fitness</a:t>
                      </a:r>
                      <a:endParaRPr kumimoji="0" lang="el-GR" sz="1000" b="1" kern="1200" dirty="0">
                        <a:solidFill>
                          <a:schemeClr val="bg1">
                            <a:lumMod val="50000"/>
                          </a:schemeClr>
                        </a:solidFill>
                        <a:effectLst/>
                        <a:latin typeface="+mn-lt"/>
                        <a:ea typeface="+mn-ea"/>
                        <a:cs typeface="+mn-cs"/>
                      </a:endParaRPr>
                    </a:p>
                  </a:txBody>
                  <a:tcPr marL="17259" marR="17259" marT="0" marB="0" anchor="ctr">
                    <a:solidFill>
                      <a:schemeClr val="bg2">
                        <a:lumMod val="20000"/>
                        <a:lumOff val="80000"/>
                      </a:schemeClr>
                    </a:solidFill>
                  </a:tcPr>
                </a:tc>
                <a:extLst>
                  <a:ext uri="{0D108BD9-81ED-4DB2-BD59-A6C34878D82A}">
                    <a16:rowId xmlns:a16="http://schemas.microsoft.com/office/drawing/2014/main" val="3993699034"/>
                  </a:ext>
                </a:extLst>
              </a:tr>
              <a:tr h="607126">
                <a:tc>
                  <a:txBody>
                    <a:bodyPr/>
                    <a:lstStyle/>
                    <a:p>
                      <a:pPr indent="0">
                        <a:lnSpc>
                          <a:spcPct val="100000"/>
                        </a:lnSpc>
                        <a:spcBef>
                          <a:spcPts val="0"/>
                        </a:spcBef>
                        <a:spcAft>
                          <a:spcPts val="0"/>
                        </a:spcAft>
                      </a:pPr>
                      <a:r>
                        <a:rPr lang="el-GR" sz="1000" dirty="0">
                          <a:solidFill>
                            <a:schemeClr val="bg1">
                              <a:lumMod val="50000"/>
                            </a:schemeClr>
                          </a:solidFill>
                          <a:effectLst/>
                          <a:latin typeface="Calibri" panose="020F0502020204030204" pitchFamily="34" charset="0"/>
                        </a:rPr>
                        <a:t>Donaghy</a:t>
                      </a:r>
                    </a:p>
                    <a:p>
                      <a:pPr indent="0">
                        <a:lnSpc>
                          <a:spcPct val="100000"/>
                        </a:lnSpc>
                        <a:spcBef>
                          <a:spcPts val="0"/>
                        </a:spcBef>
                        <a:spcAft>
                          <a:spcPts val="0"/>
                        </a:spcAft>
                      </a:pPr>
                      <a:r>
                        <a:rPr lang="el-GR" sz="1000" dirty="0">
                          <a:solidFill>
                            <a:schemeClr val="bg1">
                              <a:lumMod val="50000"/>
                            </a:schemeClr>
                          </a:solidFill>
                          <a:effectLst/>
                          <a:latin typeface="Calibri" panose="020F0502020204030204" pitchFamily="34" charset="0"/>
                        </a:rPr>
                        <a:t>(1997)</a:t>
                      </a:r>
                      <a:endParaRPr lang="el-GR" sz="1000" dirty="0">
                        <a:solidFill>
                          <a:schemeClr val="bg1">
                            <a:lumMod val="50000"/>
                          </a:schemeClr>
                        </a:solidFill>
                        <a:effectLst/>
                        <a:latin typeface="Calibri" panose="020F0502020204030204" pitchFamily="34" charset="0"/>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165 alcoholics (</a:t>
                      </a:r>
                      <a:r>
                        <a:rPr lang="en-US" sz="1000" dirty="0" err="1">
                          <a:solidFill>
                            <a:schemeClr val="bg1">
                              <a:lumMod val="50000"/>
                            </a:schemeClr>
                          </a:solidFill>
                          <a:effectLst/>
                          <a:latin typeface="+mn-lt"/>
                        </a:rPr>
                        <a:t>m,f</a:t>
                      </a:r>
                      <a:r>
                        <a:rPr lang="en-US" sz="1000" dirty="0">
                          <a:solidFill>
                            <a:schemeClr val="bg1">
                              <a:lumMod val="50000"/>
                            </a:schemeClr>
                          </a:solidFill>
                          <a:effectLst/>
                          <a:latin typeface="+mn-lt"/>
                        </a:rPr>
                        <a:t>)</a:t>
                      </a:r>
                      <a:endParaRPr lang="el-GR" sz="1000"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- 3 weeks of supervised exercise, followed by 12 weeks of home-based exercise</a:t>
                      </a:r>
                      <a:endParaRPr lang="el-GR" sz="1000" dirty="0">
                        <a:solidFill>
                          <a:schemeClr val="bg1">
                            <a:lumMod val="50000"/>
                          </a:schemeClr>
                        </a:solidFill>
                        <a:effectLst/>
                        <a:latin typeface="+mn-lt"/>
                      </a:endParaRPr>
                    </a:p>
                    <a:p>
                      <a:pPr indent="0" algn="l">
                        <a:lnSpc>
                          <a:spcPct val="100000"/>
                        </a:lnSpc>
                        <a:spcBef>
                          <a:spcPts val="0"/>
                        </a:spcBef>
                        <a:spcAft>
                          <a:spcPts val="0"/>
                        </a:spcAft>
                      </a:pPr>
                      <a:r>
                        <a:rPr lang="en-US" sz="1000" dirty="0">
                          <a:solidFill>
                            <a:schemeClr val="bg1">
                              <a:lumMod val="50000"/>
                            </a:schemeClr>
                          </a:solidFill>
                          <a:effectLst/>
                          <a:latin typeface="+mn-lt"/>
                        </a:rPr>
                        <a:t>- </a:t>
                      </a:r>
                      <a:r>
                        <a:rPr lang="en-US" sz="1000" dirty="0">
                          <a:solidFill>
                            <a:srgbClr val="FF0000"/>
                          </a:solidFill>
                          <a:effectLst/>
                          <a:latin typeface="+mn-lt"/>
                        </a:rPr>
                        <a:t>3 times/week, </a:t>
                      </a:r>
                      <a:r>
                        <a:rPr lang="en-US" sz="1000" dirty="0">
                          <a:solidFill>
                            <a:srgbClr val="00B050"/>
                          </a:solidFill>
                          <a:effectLst/>
                          <a:latin typeface="+mn-lt"/>
                        </a:rPr>
                        <a:t>30min each</a:t>
                      </a:r>
                      <a:endParaRPr lang="el-GR" sz="1000" dirty="0">
                        <a:solidFill>
                          <a:srgbClr val="00B050"/>
                        </a:solidFill>
                        <a:effectLst/>
                        <a:latin typeface="+mn-lt"/>
                      </a:endParaRPr>
                    </a:p>
                    <a:p>
                      <a:pPr indent="0" algn="l">
                        <a:lnSpc>
                          <a:spcPct val="100000"/>
                        </a:lnSpc>
                        <a:spcBef>
                          <a:spcPts val="0"/>
                        </a:spcBef>
                        <a:spcAft>
                          <a:spcPts val="0"/>
                        </a:spcAft>
                      </a:pPr>
                      <a:r>
                        <a:rPr lang="en-US" sz="1000" dirty="0">
                          <a:solidFill>
                            <a:schemeClr val="bg1">
                              <a:lumMod val="50000"/>
                            </a:schemeClr>
                          </a:solidFill>
                          <a:effectLst/>
                          <a:latin typeface="+mn-lt"/>
                        </a:rPr>
                        <a:t>- Aerobic and muscle-strengthening training</a:t>
                      </a:r>
                      <a:endParaRPr lang="el-GR" sz="1000"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a:t>
                      </a:r>
                      <a:r>
                        <a:rPr lang="el-GR" sz="1000" dirty="0">
                          <a:solidFill>
                            <a:schemeClr val="bg1">
                              <a:lumMod val="50000"/>
                            </a:schemeClr>
                          </a:solidFill>
                          <a:effectLst/>
                          <a:latin typeface="+mn-lt"/>
                        </a:rPr>
                        <a:t> </a:t>
                      </a:r>
                      <a:r>
                        <a:rPr lang="en-US" sz="1000" b="1" dirty="0">
                          <a:solidFill>
                            <a:schemeClr val="bg1">
                              <a:lumMod val="50000"/>
                            </a:schemeClr>
                          </a:solidFill>
                          <a:effectLst/>
                          <a:latin typeface="+mn-lt"/>
                        </a:rPr>
                        <a:t>abstinence</a:t>
                      </a:r>
                      <a:r>
                        <a:rPr lang="en-US" sz="1000" dirty="0">
                          <a:solidFill>
                            <a:schemeClr val="bg1">
                              <a:lumMod val="50000"/>
                            </a:schemeClr>
                          </a:solidFill>
                          <a:effectLst/>
                          <a:latin typeface="+mn-lt"/>
                        </a:rPr>
                        <a:t> rates, body weight, HRR</a:t>
                      </a:r>
                      <a:endParaRPr lang="el-GR" sz="1000" dirty="0">
                        <a:solidFill>
                          <a:schemeClr val="bg1">
                            <a:lumMod val="50000"/>
                          </a:schemeClr>
                        </a:solidFill>
                        <a:effectLst/>
                        <a:latin typeface="+mn-lt"/>
                      </a:endParaRPr>
                    </a:p>
                    <a:p>
                      <a:pPr indent="0" algn="l">
                        <a:lnSpc>
                          <a:spcPct val="100000"/>
                        </a:lnSpc>
                        <a:spcBef>
                          <a:spcPts val="0"/>
                        </a:spcBef>
                        <a:spcAft>
                          <a:spcPts val="0"/>
                        </a:spcAft>
                      </a:pPr>
                      <a:r>
                        <a:rPr lang="en-US" sz="1000" dirty="0">
                          <a:solidFill>
                            <a:schemeClr val="bg1">
                              <a:lumMod val="50000"/>
                            </a:schemeClr>
                          </a:solidFill>
                          <a:effectLst/>
                          <a:latin typeface="+mn-lt"/>
                          <a:sym typeface="Wingdings"/>
                        </a:rPr>
                        <a:t> </a:t>
                      </a:r>
                      <a:r>
                        <a:rPr lang="en-US" sz="1000" dirty="0">
                          <a:solidFill>
                            <a:schemeClr val="bg1">
                              <a:lumMod val="50000"/>
                            </a:schemeClr>
                          </a:solidFill>
                          <a:effectLst/>
                          <a:latin typeface="+mn-lt"/>
                        </a:rPr>
                        <a:t>power, </a:t>
                      </a:r>
                      <a:r>
                        <a:rPr lang="en-US" sz="1000" b="1" dirty="0">
                          <a:solidFill>
                            <a:schemeClr val="bg1">
                              <a:lumMod val="50000"/>
                            </a:schemeClr>
                          </a:solidFill>
                          <a:effectLst/>
                          <a:latin typeface="+mn-lt"/>
                        </a:rPr>
                        <a:t>fitness</a:t>
                      </a:r>
                      <a:r>
                        <a:rPr lang="en-US" sz="1000" dirty="0">
                          <a:solidFill>
                            <a:schemeClr val="bg1">
                              <a:lumMod val="50000"/>
                            </a:schemeClr>
                          </a:solidFill>
                          <a:effectLst/>
                          <a:latin typeface="+mn-lt"/>
                        </a:rPr>
                        <a:t>, body self-perception, self-esteem</a:t>
                      </a:r>
                    </a:p>
                  </a:txBody>
                  <a:tcPr marL="17259" marR="17259" marT="0" marB="0" anchor="ctr">
                    <a:solidFill>
                      <a:schemeClr val="bg2">
                        <a:lumMod val="20000"/>
                        <a:lumOff val="80000"/>
                      </a:schemeClr>
                    </a:solidFill>
                  </a:tcPr>
                </a:tc>
                <a:extLst>
                  <a:ext uri="{0D108BD9-81ED-4DB2-BD59-A6C34878D82A}">
                    <a16:rowId xmlns:a16="http://schemas.microsoft.com/office/drawing/2014/main" val="1681700203"/>
                  </a:ext>
                </a:extLst>
              </a:tr>
              <a:tr h="607126">
                <a:tc>
                  <a:txBody>
                    <a:bodyPr/>
                    <a:lstStyle/>
                    <a:p>
                      <a:pPr indent="0">
                        <a:lnSpc>
                          <a:spcPct val="100000"/>
                        </a:lnSpc>
                        <a:spcBef>
                          <a:spcPts val="0"/>
                        </a:spcBef>
                        <a:spcAft>
                          <a:spcPts val="0"/>
                        </a:spcAft>
                      </a:pPr>
                      <a:r>
                        <a:rPr lang="el-GR" sz="1000" dirty="0" err="1">
                          <a:solidFill>
                            <a:schemeClr val="bg1">
                              <a:lumMod val="50000"/>
                            </a:schemeClr>
                          </a:solidFill>
                          <a:effectLst/>
                          <a:latin typeface="Calibri" panose="020F0502020204030204" pitchFamily="34" charset="0"/>
                        </a:rPr>
                        <a:t>Brown</a:t>
                      </a:r>
                      <a:r>
                        <a:rPr lang="el-GR" sz="1000" dirty="0">
                          <a:solidFill>
                            <a:schemeClr val="bg1">
                              <a:lumMod val="50000"/>
                            </a:schemeClr>
                          </a:solidFill>
                          <a:effectLst/>
                          <a:latin typeface="Calibri" panose="020F0502020204030204" pitchFamily="34" charset="0"/>
                        </a:rPr>
                        <a:t> </a:t>
                      </a:r>
                      <a:r>
                        <a:rPr lang="el-GR" sz="1000" dirty="0" err="1">
                          <a:solidFill>
                            <a:schemeClr val="bg1">
                              <a:lumMod val="50000"/>
                            </a:schemeClr>
                          </a:solidFill>
                          <a:effectLst/>
                          <a:latin typeface="Calibri" panose="020F0502020204030204" pitchFamily="34" charset="0"/>
                        </a:rPr>
                        <a:t>et</a:t>
                      </a:r>
                      <a:r>
                        <a:rPr lang="el-GR" sz="1000" dirty="0">
                          <a:solidFill>
                            <a:schemeClr val="bg1">
                              <a:lumMod val="50000"/>
                            </a:schemeClr>
                          </a:solidFill>
                          <a:effectLst/>
                          <a:latin typeface="Calibri" panose="020F0502020204030204" pitchFamily="34" charset="0"/>
                        </a:rPr>
                        <a:t> </a:t>
                      </a:r>
                      <a:r>
                        <a:rPr lang="el-GR" sz="1000" dirty="0" err="1">
                          <a:solidFill>
                            <a:schemeClr val="bg1">
                              <a:lumMod val="50000"/>
                            </a:schemeClr>
                          </a:solidFill>
                          <a:effectLst/>
                          <a:latin typeface="Calibri" panose="020F0502020204030204" pitchFamily="34" charset="0"/>
                        </a:rPr>
                        <a:t>al</a:t>
                      </a:r>
                      <a:r>
                        <a:rPr lang="el-GR" sz="1000" dirty="0">
                          <a:solidFill>
                            <a:schemeClr val="bg1">
                              <a:lumMod val="50000"/>
                            </a:schemeClr>
                          </a:solidFill>
                          <a:effectLst/>
                          <a:latin typeface="Calibri" panose="020F0502020204030204" pitchFamily="34" charset="0"/>
                        </a:rPr>
                        <a:t>. (2009)</a:t>
                      </a:r>
                      <a:endParaRPr lang="el-GR" sz="1000" dirty="0">
                        <a:solidFill>
                          <a:schemeClr val="bg1">
                            <a:lumMod val="50000"/>
                          </a:schemeClr>
                        </a:solidFill>
                        <a:effectLst/>
                        <a:latin typeface="Calibri" panose="020F0502020204030204" pitchFamily="34" charset="0"/>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19 alcoholics</a:t>
                      </a:r>
                      <a:r>
                        <a:rPr lang="en-US" sz="1000" baseline="0" dirty="0">
                          <a:solidFill>
                            <a:schemeClr val="bg1">
                              <a:lumMod val="50000"/>
                            </a:schemeClr>
                          </a:solidFill>
                          <a:effectLst/>
                          <a:latin typeface="+mn-lt"/>
                        </a:rPr>
                        <a:t> </a:t>
                      </a:r>
                      <a:r>
                        <a:rPr lang="en-US" sz="1000" dirty="0">
                          <a:solidFill>
                            <a:schemeClr val="bg1">
                              <a:lumMod val="50000"/>
                            </a:schemeClr>
                          </a:solidFill>
                          <a:effectLst/>
                          <a:latin typeface="+mn-lt"/>
                        </a:rPr>
                        <a:t>after detoxification (</a:t>
                      </a:r>
                      <a:r>
                        <a:rPr lang="en-US" sz="1000" dirty="0" err="1">
                          <a:solidFill>
                            <a:schemeClr val="bg1">
                              <a:lumMod val="50000"/>
                            </a:schemeClr>
                          </a:solidFill>
                          <a:effectLst/>
                          <a:latin typeface="+mn-lt"/>
                        </a:rPr>
                        <a:t>m,f</a:t>
                      </a:r>
                      <a:r>
                        <a:rPr lang="en-US" sz="1000" dirty="0">
                          <a:solidFill>
                            <a:schemeClr val="bg1">
                              <a:lumMod val="50000"/>
                            </a:schemeClr>
                          </a:solidFill>
                          <a:effectLst/>
                          <a:latin typeface="+mn-lt"/>
                        </a:rPr>
                        <a:t>)</a:t>
                      </a:r>
                      <a:endParaRPr lang="el-GR" sz="1000"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- 12 weeks,</a:t>
                      </a:r>
                      <a:r>
                        <a:rPr lang="en-US" sz="1000" dirty="0">
                          <a:solidFill>
                            <a:srgbClr val="FF0000"/>
                          </a:solidFill>
                          <a:effectLst/>
                          <a:latin typeface="+mn-lt"/>
                        </a:rPr>
                        <a:t>1/week supervised</a:t>
                      </a:r>
                      <a:r>
                        <a:rPr lang="en-US" sz="1000" dirty="0">
                          <a:solidFill>
                            <a:schemeClr val="tx1"/>
                          </a:solidFill>
                          <a:effectLst/>
                          <a:latin typeface="+mn-lt"/>
                        </a:rPr>
                        <a:t>, </a:t>
                      </a:r>
                      <a:r>
                        <a:rPr lang="en-US" sz="1000" dirty="0">
                          <a:solidFill>
                            <a:srgbClr val="00B050"/>
                          </a:solidFill>
                          <a:effectLst/>
                          <a:latin typeface="+mn-lt"/>
                        </a:rPr>
                        <a:t>20–40 min each</a:t>
                      </a:r>
                      <a:r>
                        <a:rPr lang="en-US" sz="1000" dirty="0">
                          <a:solidFill>
                            <a:schemeClr val="bg1">
                              <a:lumMod val="50000"/>
                            </a:schemeClr>
                          </a:solidFill>
                          <a:effectLst/>
                          <a:latin typeface="+mn-lt"/>
                        </a:rPr>
                        <a:t>,</a:t>
                      </a:r>
                      <a:r>
                        <a:rPr lang="en-US" sz="1000" baseline="0" dirty="0">
                          <a:solidFill>
                            <a:schemeClr val="bg1">
                              <a:lumMod val="50000"/>
                            </a:schemeClr>
                          </a:solidFill>
                          <a:effectLst/>
                          <a:latin typeface="+mn-lt"/>
                        </a:rPr>
                        <a:t> a</a:t>
                      </a:r>
                      <a:r>
                        <a:rPr lang="en-US" sz="1000" dirty="0">
                          <a:solidFill>
                            <a:schemeClr val="bg1">
                              <a:lumMod val="50000"/>
                            </a:schemeClr>
                          </a:solidFill>
                          <a:effectLst/>
                          <a:latin typeface="+mn-lt"/>
                        </a:rPr>
                        <a:t>erobic training,</a:t>
                      </a:r>
                      <a:r>
                        <a:rPr lang="en-US" sz="1000" baseline="0" dirty="0">
                          <a:solidFill>
                            <a:schemeClr val="tx1"/>
                          </a:solidFill>
                          <a:effectLst/>
                          <a:latin typeface="+mn-lt"/>
                        </a:rPr>
                        <a:t> </a:t>
                      </a:r>
                      <a:r>
                        <a:rPr lang="en-US" sz="1000" dirty="0">
                          <a:solidFill>
                            <a:schemeClr val="accent2">
                              <a:lumMod val="75000"/>
                            </a:schemeClr>
                          </a:solidFill>
                          <a:effectLst/>
                          <a:latin typeface="+mn-lt"/>
                        </a:rPr>
                        <a:t>50–69% MHR</a:t>
                      </a:r>
                      <a:endParaRPr lang="el-GR" sz="1000" dirty="0">
                        <a:solidFill>
                          <a:schemeClr val="accent2">
                            <a:lumMod val="75000"/>
                          </a:schemeClr>
                        </a:solidFill>
                        <a:effectLst/>
                        <a:latin typeface="+mn-lt"/>
                      </a:endParaRPr>
                    </a:p>
                    <a:p>
                      <a:pPr indent="0" algn="l">
                        <a:lnSpc>
                          <a:spcPct val="100000"/>
                        </a:lnSpc>
                        <a:spcBef>
                          <a:spcPts val="0"/>
                        </a:spcBef>
                        <a:spcAft>
                          <a:spcPts val="0"/>
                        </a:spcAft>
                      </a:pPr>
                      <a:r>
                        <a:rPr lang="en-US" sz="1000" dirty="0">
                          <a:solidFill>
                            <a:schemeClr val="bg1">
                              <a:lumMod val="50000"/>
                            </a:schemeClr>
                          </a:solidFill>
                          <a:effectLst/>
                          <a:latin typeface="+mn-lt"/>
                        </a:rPr>
                        <a:t>- Including CBT-based exercise counseling, 2-3 times/week alone</a:t>
                      </a:r>
                      <a:endParaRPr lang="el-GR" sz="1000"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sym typeface="Wingdings"/>
                        </a:rPr>
                        <a:t></a:t>
                      </a:r>
                      <a:r>
                        <a:rPr lang="en-US" sz="1000" b="1" dirty="0">
                          <a:solidFill>
                            <a:schemeClr val="bg1">
                              <a:lumMod val="50000"/>
                            </a:schemeClr>
                          </a:solidFill>
                          <a:effectLst/>
                          <a:latin typeface="+mn-lt"/>
                        </a:rPr>
                        <a:t>abstinent days, fitness</a:t>
                      </a:r>
                    </a:p>
                    <a:p>
                      <a:pPr indent="0" algn="l">
                        <a:lnSpc>
                          <a:spcPct val="100000"/>
                        </a:lnSpc>
                        <a:spcBef>
                          <a:spcPts val="0"/>
                        </a:spcBef>
                        <a:spcAft>
                          <a:spcPts val="0"/>
                        </a:spcAft>
                      </a:pPr>
                      <a:r>
                        <a:rPr lang="en-US" sz="1000" dirty="0">
                          <a:solidFill>
                            <a:schemeClr val="bg1">
                              <a:lumMod val="50000"/>
                            </a:schemeClr>
                          </a:solidFill>
                          <a:effectLst/>
                          <a:latin typeface="+mn-lt"/>
                          <a:sym typeface="Wingdings"/>
                        </a:rPr>
                        <a:t></a:t>
                      </a:r>
                      <a:r>
                        <a:rPr lang="en-US" sz="1000" dirty="0">
                          <a:solidFill>
                            <a:schemeClr val="bg1">
                              <a:lumMod val="50000"/>
                            </a:schemeClr>
                          </a:solidFill>
                          <a:effectLst/>
                          <a:latin typeface="+mn-lt"/>
                        </a:rPr>
                        <a:t>BMI</a:t>
                      </a:r>
                      <a:endParaRPr lang="el-GR" sz="1000"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extLst>
                  <a:ext uri="{0D108BD9-81ED-4DB2-BD59-A6C34878D82A}">
                    <a16:rowId xmlns:a16="http://schemas.microsoft.com/office/drawing/2014/main" val="127436013"/>
                  </a:ext>
                </a:extLst>
              </a:tr>
              <a:tr h="607126">
                <a:tc>
                  <a:txBody>
                    <a:bodyPr/>
                    <a:lstStyle/>
                    <a:p>
                      <a:pPr indent="0">
                        <a:lnSpc>
                          <a:spcPct val="100000"/>
                        </a:lnSpc>
                        <a:spcBef>
                          <a:spcPts val="0"/>
                        </a:spcBef>
                        <a:spcAft>
                          <a:spcPts val="0"/>
                        </a:spcAft>
                      </a:pPr>
                      <a:r>
                        <a:rPr lang="el-GR" sz="1000" dirty="0" err="1">
                          <a:solidFill>
                            <a:schemeClr val="bg1">
                              <a:lumMod val="50000"/>
                            </a:schemeClr>
                          </a:solidFill>
                          <a:effectLst/>
                          <a:latin typeface="Calibri" panose="020F0502020204030204" pitchFamily="34" charset="0"/>
                        </a:rPr>
                        <a:t>Brown</a:t>
                      </a:r>
                      <a:r>
                        <a:rPr lang="el-GR" sz="1000" dirty="0">
                          <a:solidFill>
                            <a:schemeClr val="bg1">
                              <a:lumMod val="50000"/>
                            </a:schemeClr>
                          </a:solidFill>
                          <a:effectLst/>
                          <a:latin typeface="Calibri" panose="020F0502020204030204" pitchFamily="34" charset="0"/>
                        </a:rPr>
                        <a:t> </a:t>
                      </a:r>
                      <a:r>
                        <a:rPr lang="el-GR" sz="1000" dirty="0" err="1">
                          <a:solidFill>
                            <a:schemeClr val="bg1">
                              <a:lumMod val="50000"/>
                            </a:schemeClr>
                          </a:solidFill>
                          <a:effectLst/>
                          <a:latin typeface="Calibri" panose="020F0502020204030204" pitchFamily="34" charset="0"/>
                        </a:rPr>
                        <a:t>et</a:t>
                      </a:r>
                      <a:r>
                        <a:rPr lang="el-GR" sz="1000" dirty="0">
                          <a:solidFill>
                            <a:schemeClr val="bg1">
                              <a:lumMod val="50000"/>
                            </a:schemeClr>
                          </a:solidFill>
                          <a:effectLst/>
                          <a:latin typeface="Calibri" panose="020F0502020204030204" pitchFamily="34" charset="0"/>
                        </a:rPr>
                        <a:t> </a:t>
                      </a:r>
                      <a:r>
                        <a:rPr lang="el-GR" sz="1000" dirty="0" err="1">
                          <a:solidFill>
                            <a:schemeClr val="bg1">
                              <a:lumMod val="50000"/>
                            </a:schemeClr>
                          </a:solidFill>
                          <a:effectLst/>
                          <a:latin typeface="Calibri" panose="020F0502020204030204" pitchFamily="34" charset="0"/>
                        </a:rPr>
                        <a:t>al</a:t>
                      </a:r>
                      <a:r>
                        <a:rPr lang="el-GR" sz="1000" dirty="0">
                          <a:solidFill>
                            <a:schemeClr val="bg1">
                              <a:lumMod val="50000"/>
                            </a:schemeClr>
                          </a:solidFill>
                          <a:effectLst/>
                          <a:latin typeface="Calibri" panose="020F0502020204030204" pitchFamily="34" charset="0"/>
                        </a:rPr>
                        <a:t>. (20</a:t>
                      </a:r>
                      <a:r>
                        <a:rPr lang="en-US" sz="1000" dirty="0">
                          <a:solidFill>
                            <a:schemeClr val="bg1">
                              <a:lumMod val="50000"/>
                            </a:schemeClr>
                          </a:solidFill>
                          <a:effectLst/>
                          <a:latin typeface="Calibri" panose="020F0502020204030204" pitchFamily="34" charset="0"/>
                        </a:rPr>
                        <a:t>14</a:t>
                      </a:r>
                      <a:r>
                        <a:rPr lang="el-GR" sz="1000" dirty="0">
                          <a:solidFill>
                            <a:schemeClr val="bg1">
                              <a:lumMod val="50000"/>
                            </a:schemeClr>
                          </a:solidFill>
                          <a:effectLst/>
                          <a:latin typeface="Calibri" panose="020F0502020204030204" pitchFamily="34" charset="0"/>
                        </a:rPr>
                        <a:t>)</a:t>
                      </a:r>
                      <a:endParaRPr lang="el-GR" sz="1000" dirty="0">
                        <a:solidFill>
                          <a:schemeClr val="bg1">
                            <a:lumMod val="50000"/>
                          </a:schemeClr>
                        </a:solidFill>
                        <a:effectLst/>
                        <a:latin typeface="Calibri" panose="020F0502020204030204" pitchFamily="34" charset="0"/>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49 alcoholics</a:t>
                      </a:r>
                      <a:r>
                        <a:rPr lang="en-US" sz="1000" baseline="0" dirty="0">
                          <a:solidFill>
                            <a:schemeClr val="bg1">
                              <a:lumMod val="50000"/>
                            </a:schemeClr>
                          </a:solidFill>
                          <a:effectLst/>
                          <a:latin typeface="+mn-lt"/>
                        </a:rPr>
                        <a:t> </a:t>
                      </a:r>
                      <a:r>
                        <a:rPr lang="en-US" sz="1000" dirty="0">
                          <a:solidFill>
                            <a:schemeClr val="bg1">
                              <a:lumMod val="50000"/>
                            </a:schemeClr>
                          </a:solidFill>
                          <a:effectLst/>
                          <a:latin typeface="+mn-lt"/>
                        </a:rPr>
                        <a:t>(</a:t>
                      </a:r>
                      <a:r>
                        <a:rPr lang="en-US" sz="1000" dirty="0" err="1">
                          <a:solidFill>
                            <a:schemeClr val="bg1">
                              <a:lumMod val="50000"/>
                            </a:schemeClr>
                          </a:solidFill>
                          <a:effectLst/>
                          <a:latin typeface="+mn-lt"/>
                        </a:rPr>
                        <a:t>m,f</a:t>
                      </a:r>
                      <a:r>
                        <a:rPr lang="en-US" sz="1000" dirty="0">
                          <a:solidFill>
                            <a:schemeClr val="bg1">
                              <a:lumMod val="50000"/>
                            </a:schemeClr>
                          </a:solidFill>
                          <a:effectLst/>
                          <a:latin typeface="+mn-lt"/>
                        </a:rPr>
                        <a:t>)</a:t>
                      </a:r>
                      <a:endParaRPr lang="el-GR" sz="1000"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- 12 weeks,</a:t>
                      </a:r>
                      <a:r>
                        <a:rPr lang="en-US" sz="1000" dirty="0">
                          <a:solidFill>
                            <a:srgbClr val="FF0000"/>
                          </a:solidFill>
                          <a:effectLst/>
                          <a:latin typeface="+mn-lt"/>
                        </a:rPr>
                        <a:t>1/week supervised</a:t>
                      </a:r>
                      <a:r>
                        <a:rPr lang="en-US" sz="1000" dirty="0">
                          <a:solidFill>
                            <a:schemeClr val="tx1"/>
                          </a:solidFill>
                          <a:effectLst/>
                          <a:latin typeface="+mn-lt"/>
                        </a:rPr>
                        <a:t>, </a:t>
                      </a:r>
                      <a:r>
                        <a:rPr lang="en-US" sz="1000" dirty="0">
                          <a:solidFill>
                            <a:srgbClr val="00B050"/>
                          </a:solidFill>
                          <a:effectLst/>
                          <a:latin typeface="+mn-lt"/>
                        </a:rPr>
                        <a:t>20–40 min each</a:t>
                      </a:r>
                      <a:r>
                        <a:rPr lang="en-US" sz="1000" dirty="0">
                          <a:solidFill>
                            <a:schemeClr val="bg1">
                              <a:lumMod val="50000"/>
                            </a:schemeClr>
                          </a:solidFill>
                          <a:effectLst/>
                          <a:latin typeface="+mn-lt"/>
                        </a:rPr>
                        <a:t>,</a:t>
                      </a:r>
                      <a:r>
                        <a:rPr lang="en-US" sz="1000" baseline="0" dirty="0">
                          <a:solidFill>
                            <a:schemeClr val="bg1">
                              <a:lumMod val="50000"/>
                            </a:schemeClr>
                          </a:solidFill>
                          <a:effectLst/>
                          <a:latin typeface="+mn-lt"/>
                        </a:rPr>
                        <a:t> a</a:t>
                      </a:r>
                      <a:r>
                        <a:rPr lang="en-US" sz="1000" dirty="0">
                          <a:solidFill>
                            <a:schemeClr val="bg1">
                              <a:lumMod val="50000"/>
                            </a:schemeClr>
                          </a:solidFill>
                          <a:effectLst/>
                          <a:latin typeface="+mn-lt"/>
                        </a:rPr>
                        <a:t>erobic training,</a:t>
                      </a:r>
                      <a:r>
                        <a:rPr lang="en-US" sz="1000" baseline="0" dirty="0">
                          <a:solidFill>
                            <a:schemeClr val="bg1">
                              <a:lumMod val="50000"/>
                            </a:schemeClr>
                          </a:solidFill>
                          <a:effectLst/>
                          <a:latin typeface="+mn-lt"/>
                        </a:rPr>
                        <a:t> </a:t>
                      </a:r>
                      <a:r>
                        <a:rPr lang="en-US" sz="1000" dirty="0">
                          <a:solidFill>
                            <a:schemeClr val="accent2">
                              <a:lumMod val="75000"/>
                            </a:schemeClr>
                          </a:solidFill>
                          <a:effectLst/>
                          <a:latin typeface="+mn-lt"/>
                        </a:rPr>
                        <a:t>50–69% MHR</a:t>
                      </a:r>
                      <a:endParaRPr lang="el-GR" sz="1000" dirty="0">
                        <a:solidFill>
                          <a:schemeClr val="accent2">
                            <a:lumMod val="75000"/>
                          </a:schemeClr>
                        </a:solidFill>
                        <a:effectLst/>
                        <a:latin typeface="+mn-lt"/>
                      </a:endParaRPr>
                    </a:p>
                    <a:p>
                      <a:pPr indent="0" algn="l">
                        <a:lnSpc>
                          <a:spcPct val="100000"/>
                        </a:lnSpc>
                        <a:spcBef>
                          <a:spcPts val="0"/>
                        </a:spcBef>
                        <a:spcAft>
                          <a:spcPts val="0"/>
                        </a:spcAft>
                      </a:pPr>
                      <a:r>
                        <a:rPr lang="en-US" sz="1000" dirty="0">
                          <a:solidFill>
                            <a:schemeClr val="bg1">
                              <a:lumMod val="50000"/>
                            </a:schemeClr>
                          </a:solidFill>
                          <a:effectLst/>
                          <a:latin typeface="+mn-lt"/>
                        </a:rPr>
                        <a:t>- Including CBT-based exercise counseling, 2-3 times/week alone</a:t>
                      </a:r>
                      <a:endParaRPr lang="el-GR" sz="1000"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sym typeface="Wingdings"/>
                        </a:rPr>
                        <a:t></a:t>
                      </a:r>
                      <a:r>
                        <a:rPr lang="en-US" sz="1000" dirty="0">
                          <a:solidFill>
                            <a:schemeClr val="bg1">
                              <a:lumMod val="50000"/>
                            </a:schemeClr>
                          </a:solidFill>
                          <a:effectLst/>
                          <a:latin typeface="+mn-lt"/>
                        </a:rPr>
                        <a:t>drinking days, heavy drinking days, alcohol quantity &amp; frequency</a:t>
                      </a:r>
                    </a:p>
                    <a:p>
                      <a:pPr indent="0" algn="l">
                        <a:lnSpc>
                          <a:spcPct val="100000"/>
                        </a:lnSpc>
                        <a:spcBef>
                          <a:spcPts val="0"/>
                        </a:spcBef>
                        <a:spcAft>
                          <a:spcPts val="0"/>
                        </a:spcAft>
                      </a:pPr>
                      <a:r>
                        <a:rPr lang="en-US" sz="1000" dirty="0">
                          <a:solidFill>
                            <a:schemeClr val="bg1">
                              <a:lumMod val="50000"/>
                            </a:schemeClr>
                          </a:solidFill>
                          <a:effectLst/>
                          <a:latin typeface="+mn-lt"/>
                          <a:sym typeface="Wingdings"/>
                        </a:rPr>
                        <a:t></a:t>
                      </a:r>
                      <a:r>
                        <a:rPr lang="en-US" sz="1000" b="1" dirty="0">
                          <a:solidFill>
                            <a:schemeClr val="bg1">
                              <a:lumMod val="50000"/>
                            </a:schemeClr>
                          </a:solidFill>
                          <a:effectLst/>
                          <a:latin typeface="+mn-lt"/>
                        </a:rPr>
                        <a:t>abstinent days </a:t>
                      </a:r>
                      <a:r>
                        <a:rPr lang="en-US" sz="1000" dirty="0">
                          <a:solidFill>
                            <a:schemeClr val="bg1">
                              <a:lumMod val="50000"/>
                            </a:schemeClr>
                          </a:solidFill>
                          <a:effectLst/>
                          <a:latin typeface="+mn-lt"/>
                        </a:rPr>
                        <a:t>(at 3-month follow up)</a:t>
                      </a:r>
                      <a:endParaRPr lang="el-GR" sz="1000" dirty="0">
                        <a:solidFill>
                          <a:schemeClr val="bg1">
                            <a:lumMod val="50000"/>
                          </a:schemeClr>
                        </a:solidFill>
                        <a:effectLst/>
                        <a:latin typeface="+mn-lt"/>
                      </a:endParaRPr>
                    </a:p>
                  </a:txBody>
                  <a:tcPr marL="17259" marR="17259" marT="0" marB="0" anchor="ctr">
                    <a:solidFill>
                      <a:schemeClr val="bg2">
                        <a:lumMod val="20000"/>
                        <a:lumOff val="80000"/>
                      </a:schemeClr>
                    </a:solidFill>
                  </a:tcPr>
                </a:tc>
                <a:extLst>
                  <a:ext uri="{0D108BD9-81ED-4DB2-BD59-A6C34878D82A}">
                    <a16:rowId xmlns:a16="http://schemas.microsoft.com/office/drawing/2014/main" val="2930713599"/>
                  </a:ext>
                </a:extLst>
              </a:tr>
              <a:tr h="607126">
                <a:tc>
                  <a:txBody>
                    <a:bodyPr/>
                    <a:lstStyle/>
                    <a:p>
                      <a:pPr indent="0">
                        <a:lnSpc>
                          <a:spcPct val="100000"/>
                        </a:lnSpc>
                        <a:spcBef>
                          <a:spcPts val="0"/>
                        </a:spcBef>
                        <a:spcAft>
                          <a:spcPts val="0"/>
                        </a:spcAft>
                      </a:pPr>
                      <a:r>
                        <a:rPr lang="en-US" sz="1000" dirty="0" err="1">
                          <a:solidFill>
                            <a:schemeClr val="bg1">
                              <a:lumMod val="50000"/>
                            </a:schemeClr>
                          </a:solidFill>
                          <a:effectLst/>
                          <a:latin typeface="Calibri" panose="020F0502020204030204" pitchFamily="34" charset="0"/>
                        </a:rPr>
                        <a:t>Georgakouli</a:t>
                      </a:r>
                      <a:r>
                        <a:rPr lang="en-US" sz="1000" dirty="0">
                          <a:solidFill>
                            <a:schemeClr val="bg1">
                              <a:lumMod val="50000"/>
                            </a:schemeClr>
                          </a:solidFill>
                          <a:effectLst/>
                          <a:latin typeface="Calibri" panose="020F0502020204030204" pitchFamily="34" charset="0"/>
                        </a:rPr>
                        <a:t> et al. (2017)</a:t>
                      </a:r>
                      <a:endParaRPr lang="el-GR" sz="1000" dirty="0">
                        <a:solidFill>
                          <a:schemeClr val="bg1">
                            <a:lumMod val="50000"/>
                          </a:schemeClr>
                        </a:solidFill>
                        <a:effectLst/>
                        <a:latin typeface="Calibri" panose="020F0502020204030204" pitchFamily="34" charset="0"/>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11</a:t>
                      </a:r>
                      <a:r>
                        <a:rPr lang="en-US" sz="1000" baseline="0" dirty="0">
                          <a:solidFill>
                            <a:schemeClr val="bg1">
                              <a:lumMod val="50000"/>
                            </a:schemeClr>
                          </a:solidFill>
                          <a:effectLst/>
                          <a:latin typeface="+mn-lt"/>
                        </a:rPr>
                        <a:t> heavy drinkers (m)</a:t>
                      </a:r>
                      <a:endParaRPr lang="el-GR" sz="1000" dirty="0">
                        <a:solidFill>
                          <a:schemeClr val="bg1">
                            <a:lumMod val="50000"/>
                          </a:schemeClr>
                        </a:solidFill>
                        <a:effectLst/>
                        <a:latin typeface="+mn-lt"/>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- 8 weeks,</a:t>
                      </a:r>
                      <a:r>
                        <a:rPr lang="en-US" sz="1000" dirty="0">
                          <a:solidFill>
                            <a:schemeClr val="tx1"/>
                          </a:solidFill>
                          <a:effectLst/>
                          <a:latin typeface="+mn-lt"/>
                        </a:rPr>
                        <a:t> </a:t>
                      </a:r>
                      <a:r>
                        <a:rPr lang="en-US" sz="1000" dirty="0">
                          <a:solidFill>
                            <a:srgbClr val="FF0000"/>
                          </a:solidFill>
                          <a:effectLst/>
                          <a:latin typeface="+mn-lt"/>
                        </a:rPr>
                        <a:t>at least 2 times/week</a:t>
                      </a:r>
                      <a:r>
                        <a:rPr lang="en-US" sz="1000" dirty="0">
                          <a:solidFill>
                            <a:srgbClr val="C00000"/>
                          </a:solidFill>
                          <a:effectLst/>
                          <a:latin typeface="+mn-lt"/>
                        </a:rPr>
                        <a:t>,</a:t>
                      </a:r>
                      <a:r>
                        <a:rPr lang="en-US" sz="1000" dirty="0">
                          <a:solidFill>
                            <a:schemeClr val="tx1"/>
                          </a:solidFill>
                          <a:effectLst/>
                          <a:latin typeface="+mn-lt"/>
                        </a:rPr>
                        <a:t> </a:t>
                      </a:r>
                      <a:r>
                        <a:rPr lang="en-US" sz="1000" dirty="0">
                          <a:solidFill>
                            <a:srgbClr val="00B050"/>
                          </a:solidFill>
                          <a:effectLst/>
                          <a:latin typeface="+mn-lt"/>
                        </a:rPr>
                        <a:t>increasing duration</a:t>
                      </a:r>
                      <a:endParaRPr lang="el-GR" sz="1000" dirty="0">
                        <a:solidFill>
                          <a:srgbClr val="00B050"/>
                        </a:solidFill>
                        <a:effectLst/>
                        <a:latin typeface="+mn-lt"/>
                      </a:endParaRPr>
                    </a:p>
                    <a:p>
                      <a:pPr indent="0" algn="l">
                        <a:lnSpc>
                          <a:spcPct val="100000"/>
                        </a:lnSpc>
                        <a:spcBef>
                          <a:spcPts val="0"/>
                        </a:spcBef>
                        <a:spcAft>
                          <a:spcPts val="0"/>
                        </a:spcAft>
                      </a:pPr>
                      <a:r>
                        <a:rPr lang="en-US" sz="1000" dirty="0">
                          <a:solidFill>
                            <a:schemeClr val="bg1">
                              <a:lumMod val="50000"/>
                            </a:schemeClr>
                          </a:solidFill>
                          <a:effectLst/>
                          <a:latin typeface="+mn-lt"/>
                        </a:rPr>
                        <a:t>- Walking or</a:t>
                      </a:r>
                      <a:r>
                        <a:rPr lang="en-US" sz="1000" baseline="0" dirty="0">
                          <a:solidFill>
                            <a:schemeClr val="bg1">
                              <a:lumMod val="50000"/>
                            </a:schemeClr>
                          </a:solidFill>
                          <a:effectLst/>
                          <a:latin typeface="+mn-lt"/>
                        </a:rPr>
                        <a:t> jogging,</a:t>
                      </a:r>
                      <a:r>
                        <a:rPr lang="en-US" sz="1000" dirty="0">
                          <a:solidFill>
                            <a:schemeClr val="bg1">
                              <a:lumMod val="50000"/>
                            </a:schemeClr>
                          </a:solidFill>
                          <a:effectLst/>
                          <a:latin typeface="+mn-lt"/>
                        </a:rPr>
                        <a:t> </a:t>
                      </a:r>
                      <a:r>
                        <a:rPr lang="en-US" sz="1000" dirty="0">
                          <a:solidFill>
                            <a:schemeClr val="accent2">
                              <a:lumMod val="75000"/>
                            </a:schemeClr>
                          </a:solidFill>
                          <a:effectLst/>
                          <a:latin typeface="+mn-lt"/>
                        </a:rPr>
                        <a:t>50-60% </a:t>
                      </a:r>
                      <a:r>
                        <a:rPr lang="en-US" sz="1000" baseline="0" dirty="0">
                          <a:solidFill>
                            <a:schemeClr val="accent2">
                              <a:lumMod val="75000"/>
                            </a:schemeClr>
                          </a:solidFill>
                          <a:effectLst/>
                          <a:latin typeface="+mn-lt"/>
                        </a:rPr>
                        <a:t>HRR</a:t>
                      </a:r>
                      <a:endParaRPr lang="el-GR" sz="1000" dirty="0">
                        <a:solidFill>
                          <a:schemeClr val="accent2">
                            <a:lumMod val="75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kumimoji="0" lang="en-US" sz="1000" kern="1200" dirty="0">
                          <a:solidFill>
                            <a:schemeClr val="bg1">
                              <a:lumMod val="50000"/>
                            </a:schemeClr>
                          </a:solidFill>
                          <a:effectLst/>
                          <a:latin typeface="+mn-lt"/>
                          <a:sym typeface="Wingdings"/>
                        </a:rPr>
                        <a:t>~36%  </a:t>
                      </a:r>
                      <a:r>
                        <a:rPr kumimoji="0" lang="en-US" sz="1000" b="1" kern="1200" dirty="0">
                          <a:solidFill>
                            <a:schemeClr val="bg1">
                              <a:lumMod val="50000"/>
                            </a:schemeClr>
                          </a:solidFill>
                          <a:effectLst/>
                          <a:latin typeface="+mn-lt"/>
                        </a:rPr>
                        <a:t>alcohol consumption</a:t>
                      </a:r>
                      <a:endParaRPr kumimoji="0" lang="el-GR" sz="1000" b="1" kern="1200" dirty="0">
                        <a:solidFill>
                          <a:schemeClr val="bg1">
                            <a:lumMod val="50000"/>
                          </a:schemeClr>
                        </a:solidFill>
                        <a:effectLst/>
                        <a:latin typeface="+mn-lt"/>
                      </a:endParaRPr>
                    </a:p>
                    <a:p>
                      <a:pPr indent="0" algn="l">
                        <a:lnSpc>
                          <a:spcPct val="100000"/>
                        </a:lnSpc>
                        <a:spcBef>
                          <a:spcPts val="0"/>
                        </a:spcBef>
                        <a:spcAft>
                          <a:spcPts val="0"/>
                        </a:spcAft>
                      </a:pPr>
                      <a:r>
                        <a:rPr kumimoji="0" lang="en-US" sz="1000" kern="1200" dirty="0">
                          <a:solidFill>
                            <a:schemeClr val="bg1">
                              <a:lumMod val="50000"/>
                            </a:schemeClr>
                          </a:solidFill>
                          <a:effectLst/>
                          <a:latin typeface="+mn-lt"/>
                          <a:sym typeface="Wingdings"/>
                        </a:rPr>
                        <a:t> </a:t>
                      </a:r>
                      <a:r>
                        <a:rPr kumimoji="0" lang="el-GR" sz="1000" kern="1200" dirty="0">
                          <a:solidFill>
                            <a:schemeClr val="bg1">
                              <a:lumMod val="50000"/>
                            </a:schemeClr>
                          </a:solidFill>
                          <a:effectLst/>
                          <a:latin typeface="+mn-lt"/>
                          <a:sym typeface="Wingdings"/>
                        </a:rPr>
                        <a:t>γ</a:t>
                      </a:r>
                      <a:r>
                        <a:rPr kumimoji="0" lang="en-US" sz="1000" kern="1200" dirty="0">
                          <a:solidFill>
                            <a:schemeClr val="bg1">
                              <a:lumMod val="50000"/>
                            </a:schemeClr>
                          </a:solidFill>
                          <a:effectLst/>
                          <a:latin typeface="+mn-lt"/>
                        </a:rPr>
                        <a:t>-GT</a:t>
                      </a:r>
                      <a:endParaRPr kumimoji="0" lang="en-US" sz="1000" kern="1200" dirty="0">
                        <a:solidFill>
                          <a:schemeClr val="bg1">
                            <a:lumMod val="50000"/>
                          </a:schemeClr>
                        </a:solidFill>
                        <a:effectLst/>
                        <a:latin typeface="+mn-lt"/>
                        <a:sym typeface="Wingdings"/>
                      </a:endParaRPr>
                    </a:p>
                    <a:p>
                      <a:pPr indent="0" algn="l">
                        <a:lnSpc>
                          <a:spcPct val="100000"/>
                        </a:lnSpc>
                        <a:spcBef>
                          <a:spcPts val="0"/>
                        </a:spcBef>
                        <a:spcAft>
                          <a:spcPts val="0"/>
                        </a:spcAft>
                      </a:pPr>
                      <a:r>
                        <a:rPr kumimoji="0" lang="en-US" sz="1000" kern="1200" dirty="0">
                          <a:solidFill>
                            <a:schemeClr val="bg1">
                              <a:lumMod val="50000"/>
                            </a:schemeClr>
                          </a:solidFill>
                          <a:effectLst/>
                          <a:latin typeface="+mn-lt"/>
                          <a:sym typeface="Wingdings"/>
                        </a:rPr>
                        <a:t></a:t>
                      </a:r>
                      <a:r>
                        <a:rPr kumimoji="0" lang="en-US" sz="1000" b="1" kern="1200" dirty="0">
                          <a:solidFill>
                            <a:schemeClr val="bg1">
                              <a:lumMod val="50000"/>
                            </a:schemeClr>
                          </a:solidFill>
                          <a:effectLst/>
                          <a:latin typeface="+mn-lt"/>
                          <a:sym typeface="Wingdings"/>
                        </a:rPr>
                        <a:t>f</a:t>
                      </a:r>
                      <a:r>
                        <a:rPr kumimoji="0" lang="en-US" sz="1000" b="1" kern="1200" dirty="0">
                          <a:solidFill>
                            <a:schemeClr val="bg1">
                              <a:lumMod val="50000"/>
                            </a:schemeClr>
                          </a:solidFill>
                          <a:effectLst/>
                          <a:latin typeface="+mn-lt"/>
                        </a:rPr>
                        <a:t>itness</a:t>
                      </a:r>
                    </a:p>
                    <a:p>
                      <a:pPr indent="0" algn="l">
                        <a:lnSpc>
                          <a:spcPct val="100000"/>
                        </a:lnSpc>
                        <a:spcBef>
                          <a:spcPts val="0"/>
                        </a:spcBef>
                        <a:spcAft>
                          <a:spcPts val="0"/>
                        </a:spcAft>
                      </a:pPr>
                      <a:r>
                        <a:rPr kumimoji="0" lang="en-US" sz="1000" kern="1200" dirty="0">
                          <a:solidFill>
                            <a:schemeClr val="bg1">
                              <a:lumMod val="50000"/>
                            </a:schemeClr>
                          </a:solidFill>
                          <a:effectLst/>
                          <a:latin typeface="+mn-lt"/>
                          <a:ea typeface="+mn-ea"/>
                          <a:cs typeface="+mn-cs"/>
                        </a:rPr>
                        <a:t>↔</a:t>
                      </a:r>
                      <a:r>
                        <a:rPr kumimoji="0" lang="en-US" sz="1000" kern="1200" dirty="0">
                          <a:solidFill>
                            <a:schemeClr val="bg1">
                              <a:lumMod val="50000"/>
                            </a:schemeClr>
                          </a:solidFill>
                          <a:effectLst/>
                          <a:latin typeface="+mn-lt"/>
                        </a:rPr>
                        <a:t>hormones</a:t>
                      </a:r>
                      <a:endParaRPr kumimoji="0" lang="el-GR" sz="1000" kern="1200" dirty="0">
                        <a:solidFill>
                          <a:schemeClr val="bg1">
                            <a:lumMod val="50000"/>
                          </a:schemeClr>
                        </a:solidFill>
                        <a:effectLst/>
                        <a:latin typeface="+mn-lt"/>
                        <a:ea typeface="+mn-ea"/>
                        <a:cs typeface="+mn-cs"/>
                      </a:endParaRPr>
                    </a:p>
                  </a:txBody>
                  <a:tcPr marL="17259" marR="17259" marT="0" marB="0" anchor="ctr">
                    <a:solidFill>
                      <a:schemeClr val="bg2">
                        <a:lumMod val="20000"/>
                        <a:lumOff val="80000"/>
                      </a:schemeClr>
                    </a:solidFill>
                  </a:tcPr>
                </a:tc>
                <a:extLst>
                  <a:ext uri="{0D108BD9-81ED-4DB2-BD59-A6C34878D82A}">
                    <a16:rowId xmlns:a16="http://schemas.microsoft.com/office/drawing/2014/main" val="2607796220"/>
                  </a:ext>
                </a:extLst>
              </a:tr>
              <a:tr h="758907">
                <a:tc>
                  <a:txBody>
                    <a:bodyPr/>
                    <a:lstStyle/>
                    <a:p>
                      <a:pPr indent="0">
                        <a:lnSpc>
                          <a:spcPct val="100000"/>
                        </a:lnSpc>
                        <a:spcBef>
                          <a:spcPts val="0"/>
                        </a:spcBef>
                        <a:spcAft>
                          <a:spcPts val="0"/>
                        </a:spcAft>
                      </a:pPr>
                      <a:r>
                        <a:rPr lang="en-US" sz="1000" dirty="0" err="1">
                          <a:solidFill>
                            <a:schemeClr val="bg1">
                              <a:lumMod val="50000"/>
                            </a:schemeClr>
                          </a:solidFill>
                          <a:effectLst/>
                          <a:latin typeface="Calibri" panose="020F0502020204030204" pitchFamily="34" charset="0"/>
                        </a:rPr>
                        <a:t>Georgakouli</a:t>
                      </a:r>
                      <a:r>
                        <a:rPr lang="en-US" sz="1000" dirty="0">
                          <a:solidFill>
                            <a:schemeClr val="bg1">
                              <a:lumMod val="50000"/>
                            </a:schemeClr>
                          </a:solidFill>
                          <a:effectLst/>
                          <a:latin typeface="Calibri" panose="020F0502020204030204" pitchFamily="34" charset="0"/>
                        </a:rPr>
                        <a:t> et al. (2018)</a:t>
                      </a:r>
                      <a:endParaRPr lang="el-GR" sz="1000" dirty="0">
                        <a:solidFill>
                          <a:schemeClr val="bg1">
                            <a:lumMod val="50000"/>
                          </a:schemeClr>
                        </a:solidFill>
                        <a:effectLst/>
                        <a:latin typeface="Calibri" panose="020F0502020204030204" pitchFamily="34" charset="0"/>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11</a:t>
                      </a:r>
                      <a:r>
                        <a:rPr lang="en-US" sz="1000" baseline="0" dirty="0">
                          <a:solidFill>
                            <a:schemeClr val="bg1">
                              <a:lumMod val="50000"/>
                            </a:schemeClr>
                          </a:solidFill>
                          <a:effectLst/>
                          <a:latin typeface="+mn-lt"/>
                        </a:rPr>
                        <a:t> heavy drinkers (m)</a:t>
                      </a:r>
                      <a:endParaRPr lang="el-GR" sz="1000" dirty="0">
                        <a:solidFill>
                          <a:schemeClr val="bg1">
                            <a:lumMod val="50000"/>
                          </a:schemeClr>
                        </a:solidFill>
                        <a:effectLst/>
                        <a:latin typeface="+mn-lt"/>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- 8 weeks, </a:t>
                      </a:r>
                      <a:r>
                        <a:rPr lang="en-US" sz="1000" dirty="0">
                          <a:solidFill>
                            <a:srgbClr val="FF0000"/>
                          </a:solidFill>
                          <a:effectLst/>
                          <a:latin typeface="+mn-lt"/>
                        </a:rPr>
                        <a:t>at least 2 times/week</a:t>
                      </a:r>
                      <a:r>
                        <a:rPr lang="en-US" sz="1000" dirty="0">
                          <a:solidFill>
                            <a:schemeClr val="tx1"/>
                          </a:solidFill>
                          <a:effectLst/>
                          <a:latin typeface="+mn-lt"/>
                        </a:rPr>
                        <a:t>, </a:t>
                      </a:r>
                      <a:r>
                        <a:rPr lang="en-US" sz="1000" dirty="0">
                          <a:solidFill>
                            <a:srgbClr val="00B050"/>
                          </a:solidFill>
                          <a:effectLst/>
                          <a:latin typeface="+mn-lt"/>
                        </a:rPr>
                        <a:t>increasing duration</a:t>
                      </a:r>
                      <a:endParaRPr lang="el-GR" sz="1000" dirty="0">
                        <a:solidFill>
                          <a:srgbClr val="00B050"/>
                        </a:solidFill>
                        <a:effectLst/>
                        <a:latin typeface="+mn-lt"/>
                      </a:endParaRPr>
                    </a:p>
                    <a:p>
                      <a:pPr indent="0" algn="l">
                        <a:lnSpc>
                          <a:spcPct val="100000"/>
                        </a:lnSpc>
                        <a:spcBef>
                          <a:spcPts val="0"/>
                        </a:spcBef>
                        <a:spcAft>
                          <a:spcPts val="0"/>
                        </a:spcAft>
                      </a:pPr>
                      <a:r>
                        <a:rPr lang="en-US" sz="1000" dirty="0">
                          <a:solidFill>
                            <a:schemeClr val="bg1">
                              <a:lumMod val="50000"/>
                            </a:schemeClr>
                          </a:solidFill>
                          <a:effectLst/>
                          <a:latin typeface="+mn-lt"/>
                        </a:rPr>
                        <a:t>- Walking or</a:t>
                      </a:r>
                      <a:r>
                        <a:rPr lang="en-US" sz="1000" baseline="0" dirty="0">
                          <a:solidFill>
                            <a:schemeClr val="bg1">
                              <a:lumMod val="50000"/>
                            </a:schemeClr>
                          </a:solidFill>
                          <a:effectLst/>
                          <a:latin typeface="+mn-lt"/>
                        </a:rPr>
                        <a:t> jogging,</a:t>
                      </a:r>
                      <a:r>
                        <a:rPr lang="en-US" sz="1000" dirty="0">
                          <a:solidFill>
                            <a:schemeClr val="bg1">
                              <a:lumMod val="50000"/>
                            </a:schemeClr>
                          </a:solidFill>
                          <a:effectLst/>
                          <a:latin typeface="+mn-lt"/>
                        </a:rPr>
                        <a:t> </a:t>
                      </a:r>
                      <a:r>
                        <a:rPr lang="en-US" sz="1000" dirty="0">
                          <a:solidFill>
                            <a:schemeClr val="accent2">
                              <a:lumMod val="75000"/>
                            </a:schemeClr>
                          </a:solidFill>
                          <a:effectLst/>
                          <a:latin typeface="+mn-lt"/>
                        </a:rPr>
                        <a:t>50-60% </a:t>
                      </a:r>
                      <a:r>
                        <a:rPr lang="en-US" sz="1000" baseline="0" dirty="0">
                          <a:solidFill>
                            <a:schemeClr val="accent2">
                              <a:lumMod val="75000"/>
                            </a:schemeClr>
                          </a:solidFill>
                          <a:effectLst/>
                          <a:latin typeface="+mn-lt"/>
                        </a:rPr>
                        <a:t>HRR</a:t>
                      </a:r>
                      <a:endParaRPr lang="el-GR" sz="1000" dirty="0">
                        <a:solidFill>
                          <a:schemeClr val="accent2">
                            <a:lumMod val="75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kumimoji="0" lang="en-US" sz="1000" kern="1200" dirty="0">
                          <a:solidFill>
                            <a:schemeClr val="bg1">
                              <a:lumMod val="50000"/>
                            </a:schemeClr>
                          </a:solidFill>
                          <a:effectLst/>
                          <a:latin typeface="+mn-lt"/>
                          <a:sym typeface="Wingdings"/>
                        </a:rPr>
                        <a:t>catalase,</a:t>
                      </a:r>
                      <a:r>
                        <a:rPr kumimoji="0" lang="en-US" sz="1000" kern="1200" baseline="0" dirty="0">
                          <a:solidFill>
                            <a:schemeClr val="bg1">
                              <a:lumMod val="50000"/>
                            </a:schemeClr>
                          </a:solidFill>
                          <a:effectLst/>
                          <a:latin typeface="+mn-lt"/>
                          <a:sym typeface="Wingdings"/>
                        </a:rPr>
                        <a:t> GSH</a:t>
                      </a:r>
                      <a:endParaRPr kumimoji="0" lang="en-US" sz="1000" kern="1200" dirty="0">
                        <a:solidFill>
                          <a:schemeClr val="bg1">
                            <a:lumMod val="50000"/>
                          </a:schemeClr>
                        </a:solidFill>
                        <a:effectLst/>
                        <a:latin typeface="+mn-lt"/>
                      </a:endParaRPr>
                    </a:p>
                    <a:p>
                      <a:pPr indent="0" algn="l">
                        <a:lnSpc>
                          <a:spcPct val="100000"/>
                        </a:lnSpc>
                        <a:spcBef>
                          <a:spcPts val="0"/>
                        </a:spcBef>
                        <a:spcAft>
                          <a:spcPts val="0"/>
                        </a:spcAft>
                      </a:pPr>
                      <a:r>
                        <a:rPr kumimoji="0" lang="en-US" sz="1000" kern="1200" dirty="0">
                          <a:solidFill>
                            <a:schemeClr val="bg1">
                              <a:lumMod val="50000"/>
                            </a:schemeClr>
                          </a:solidFill>
                          <a:effectLst/>
                          <a:latin typeface="+mn-lt"/>
                          <a:ea typeface="+mn-ea"/>
                          <a:cs typeface="+mn-cs"/>
                        </a:rPr>
                        <a:t>↔TAC,</a:t>
                      </a:r>
                      <a:r>
                        <a:rPr kumimoji="0" lang="en-US" sz="1000" kern="1200" baseline="0" dirty="0">
                          <a:solidFill>
                            <a:schemeClr val="bg1">
                              <a:lumMod val="50000"/>
                            </a:schemeClr>
                          </a:solidFill>
                          <a:effectLst/>
                          <a:latin typeface="+mn-lt"/>
                          <a:ea typeface="+mn-ea"/>
                          <a:cs typeface="+mn-cs"/>
                        </a:rPr>
                        <a:t> UA, TBARS, PC</a:t>
                      </a:r>
                    </a:p>
                    <a:p>
                      <a:pPr indent="0" algn="l">
                        <a:lnSpc>
                          <a:spcPct val="100000"/>
                        </a:lnSpc>
                        <a:spcBef>
                          <a:spcPts val="0"/>
                        </a:spcBef>
                        <a:spcAft>
                          <a:spcPts val="0"/>
                        </a:spcAft>
                      </a:pPr>
                      <a:r>
                        <a:rPr kumimoji="0" lang="en-US" sz="1000" kern="1200" baseline="0" dirty="0">
                          <a:solidFill>
                            <a:schemeClr val="bg1">
                              <a:lumMod val="50000"/>
                            </a:schemeClr>
                          </a:solidFill>
                          <a:effectLst/>
                          <a:latin typeface="+mn-lt"/>
                          <a:ea typeface="+mn-ea"/>
                          <a:cs typeface="+mn-cs"/>
                        </a:rPr>
                        <a:t>GSH, TBARS, catalase negatively correlated with alcohol consumption</a:t>
                      </a:r>
                      <a:endParaRPr kumimoji="0" lang="el-GR" sz="1000" kern="1200" dirty="0">
                        <a:solidFill>
                          <a:schemeClr val="bg1">
                            <a:lumMod val="50000"/>
                          </a:schemeClr>
                        </a:solidFill>
                        <a:effectLst/>
                        <a:latin typeface="+mn-lt"/>
                        <a:ea typeface="+mn-ea"/>
                        <a:cs typeface="+mn-cs"/>
                      </a:endParaRPr>
                    </a:p>
                  </a:txBody>
                  <a:tcPr marL="17259" marR="17259" marT="0" marB="0" anchor="ctr">
                    <a:solidFill>
                      <a:schemeClr val="bg2">
                        <a:lumMod val="20000"/>
                        <a:lumOff val="80000"/>
                      </a:schemeClr>
                    </a:solidFill>
                  </a:tcPr>
                </a:tc>
                <a:extLst>
                  <a:ext uri="{0D108BD9-81ED-4DB2-BD59-A6C34878D82A}">
                    <a16:rowId xmlns:a16="http://schemas.microsoft.com/office/drawing/2014/main" val="744080007"/>
                  </a:ext>
                </a:extLst>
              </a:tr>
              <a:tr h="3794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lumMod val="50000"/>
                            </a:schemeClr>
                          </a:solidFill>
                          <a:effectLst/>
                          <a:latin typeface="+mn-lt"/>
                        </a:rPr>
                        <a:t>Welford et al. (2023)</a:t>
                      </a:r>
                      <a:endParaRPr lang="el-GR" sz="1000" u="sng" dirty="0">
                        <a:solidFill>
                          <a:schemeClr val="bg1">
                            <a:lumMod val="50000"/>
                          </a:schemeClr>
                        </a:solidFill>
                        <a:latin typeface="+mn-lt"/>
                      </a:endParaRPr>
                    </a:p>
                  </a:txBody>
                  <a:tcPr>
                    <a:solidFill>
                      <a:schemeClr val="bg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baseline="0" dirty="0">
                          <a:solidFill>
                            <a:schemeClr val="bg1">
                              <a:lumMod val="50000"/>
                            </a:schemeClr>
                          </a:solidFill>
                          <a:effectLst/>
                          <a:latin typeface="+mn-lt"/>
                        </a:rPr>
                        <a:t>95 AUD (</a:t>
                      </a:r>
                      <a:r>
                        <a:rPr lang="en-US" sz="1000" b="0" baseline="0" dirty="0" err="1">
                          <a:solidFill>
                            <a:schemeClr val="bg1">
                              <a:lumMod val="50000"/>
                            </a:schemeClr>
                          </a:solidFill>
                          <a:effectLst/>
                          <a:latin typeface="+mn-lt"/>
                        </a:rPr>
                        <a:t>m,f</a:t>
                      </a:r>
                      <a:r>
                        <a:rPr lang="en-US" sz="1000" b="0" baseline="0" dirty="0">
                          <a:solidFill>
                            <a:schemeClr val="bg1">
                              <a:lumMod val="50000"/>
                            </a:schemeClr>
                          </a:solidFill>
                          <a:effectLst/>
                          <a:latin typeface="+mn-lt"/>
                        </a:rPr>
                        <a:t>)</a:t>
                      </a:r>
                      <a:endParaRPr lang="el-GR" sz="1000" b="0" dirty="0">
                        <a:solidFill>
                          <a:schemeClr val="bg1">
                            <a:lumMod val="50000"/>
                          </a:schemeClr>
                        </a:solidFill>
                        <a:effectLst/>
                        <a:latin typeface="+mn-lt"/>
                      </a:endParaRPr>
                    </a:p>
                  </a:txBody>
                  <a:tcPr>
                    <a:solidFill>
                      <a:schemeClr val="bg2">
                        <a:lumMod val="20000"/>
                        <a:lumOff val="80000"/>
                      </a:schemeClr>
                    </a:solidFill>
                  </a:tcPr>
                </a:tc>
                <a:tc>
                  <a:txBody>
                    <a:bodyPr/>
                    <a:lstStyle/>
                    <a:p>
                      <a:r>
                        <a:rPr lang="en-US" sz="1000" b="0" dirty="0">
                          <a:solidFill>
                            <a:schemeClr val="bg1">
                              <a:lumMod val="50000"/>
                            </a:schemeClr>
                          </a:solidFill>
                          <a:effectLst/>
                          <a:latin typeface="+mn-lt"/>
                        </a:rPr>
                        <a:t>12 weeks,</a:t>
                      </a:r>
                      <a:r>
                        <a:rPr lang="en-US" sz="1000" b="0" dirty="0">
                          <a:solidFill>
                            <a:schemeClr val="tx1"/>
                          </a:solidFill>
                          <a:effectLst/>
                          <a:latin typeface="+mn-lt"/>
                        </a:rPr>
                        <a:t> </a:t>
                      </a:r>
                      <a:r>
                        <a:rPr lang="en-US" sz="1000" b="0" dirty="0">
                          <a:solidFill>
                            <a:srgbClr val="FF0000"/>
                          </a:solidFill>
                          <a:effectLst/>
                          <a:latin typeface="+mn-lt"/>
                        </a:rPr>
                        <a:t>at least 3 times/week, </a:t>
                      </a:r>
                      <a:r>
                        <a:rPr lang="en-US" sz="1000" b="0" dirty="0">
                          <a:solidFill>
                            <a:srgbClr val="00B050"/>
                          </a:solidFill>
                          <a:effectLst/>
                          <a:latin typeface="+mn-lt"/>
                        </a:rPr>
                        <a:t>60 min </a:t>
                      </a:r>
                      <a:r>
                        <a:rPr lang="en-US" sz="1000" b="0" dirty="0">
                          <a:solidFill>
                            <a:schemeClr val="bg1">
                              <a:lumMod val="50000"/>
                            </a:schemeClr>
                          </a:solidFill>
                          <a:effectLst/>
                          <a:latin typeface="+mn-lt"/>
                        </a:rPr>
                        <a:t>aerobic training or yoga</a:t>
                      </a:r>
                      <a:endParaRPr lang="el-GR" sz="1000" u="sng" dirty="0">
                        <a:solidFill>
                          <a:schemeClr val="bg1">
                            <a:lumMod val="50000"/>
                          </a:schemeClr>
                        </a:solidFill>
                        <a:latin typeface="+mn-lt"/>
                      </a:endParaRPr>
                    </a:p>
                  </a:txBody>
                  <a:tcPr>
                    <a:solidFill>
                      <a:schemeClr val="bg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kern="1200" dirty="0">
                          <a:solidFill>
                            <a:schemeClr val="bg1">
                              <a:lumMod val="50000"/>
                            </a:schemeClr>
                          </a:solidFill>
                          <a:effectLst/>
                          <a:latin typeface="+mn-lt"/>
                          <a:ea typeface="+mn-ea"/>
                          <a:cs typeface="+mn-cs"/>
                        </a:rPr>
                        <a:t>Adherence related to AUD severity, BMI, educational level</a:t>
                      </a:r>
                      <a:endParaRPr kumimoji="0" lang="el-GR" sz="1000" b="0" kern="1200" dirty="0">
                        <a:solidFill>
                          <a:schemeClr val="bg1">
                            <a:lumMod val="50000"/>
                          </a:schemeClr>
                        </a:solidFill>
                        <a:effectLst/>
                        <a:latin typeface="+mn-lt"/>
                        <a:ea typeface="+mn-ea"/>
                        <a:cs typeface="+mn-cs"/>
                      </a:endParaRPr>
                    </a:p>
                  </a:txBody>
                  <a:tcPr>
                    <a:solidFill>
                      <a:schemeClr val="bg2">
                        <a:lumMod val="20000"/>
                        <a:lumOff val="80000"/>
                      </a:schemeClr>
                    </a:solidFill>
                  </a:tcPr>
                </a:tc>
                <a:extLst>
                  <a:ext uri="{0D108BD9-81ED-4DB2-BD59-A6C34878D82A}">
                    <a16:rowId xmlns:a16="http://schemas.microsoft.com/office/drawing/2014/main" val="1796152040"/>
                  </a:ext>
                </a:extLst>
              </a:tr>
            </a:tbl>
          </a:graphicData>
        </a:graphic>
      </p:graphicFrame>
      <p:sp>
        <p:nvSpPr>
          <p:cNvPr id="4" name="TextBox 3"/>
          <p:cNvSpPr txBox="1"/>
          <p:nvPr/>
        </p:nvSpPr>
        <p:spPr>
          <a:xfrm flipH="1">
            <a:off x="8928447" y="6377850"/>
            <a:ext cx="3089650" cy="276999"/>
          </a:xfrm>
          <a:prstGeom prst="rect">
            <a:avLst/>
          </a:prstGeom>
          <a:noFill/>
        </p:spPr>
        <p:txBody>
          <a:bodyPr wrap="square" rtlCol="0">
            <a:spAutoFit/>
          </a:bodyPr>
          <a:lstStyle/>
          <a:p>
            <a:r>
              <a:rPr lang="en-US" sz="1200" dirty="0" err="1">
                <a:solidFill>
                  <a:schemeClr val="bg1">
                    <a:lumMod val="50000"/>
                  </a:schemeClr>
                </a:solidFill>
                <a:latin typeface="Arial" panose="020B0604020202020204" pitchFamily="34" charset="0"/>
                <a:cs typeface="Arial" panose="020B0604020202020204" pitchFamily="34" charset="0"/>
              </a:rPr>
              <a:t>Jamurtas</a:t>
            </a:r>
            <a:r>
              <a:rPr lang="en-US" sz="1200" dirty="0">
                <a:solidFill>
                  <a:schemeClr val="bg1">
                    <a:lumMod val="50000"/>
                  </a:schemeClr>
                </a:solidFill>
                <a:latin typeface="Arial" panose="020B0604020202020204" pitchFamily="34" charset="0"/>
                <a:cs typeface="Arial" panose="020B0604020202020204" pitchFamily="34" charset="0"/>
              </a:rPr>
              <a:t> T (2024) ACSM Annual Meeting  </a:t>
            </a:r>
          </a:p>
        </p:txBody>
      </p:sp>
      <p:pic>
        <p:nvPicPr>
          <p:cNvPr id="2" name="Audio 7">
            <a:hlinkClick r:id="" action="ppaction://media"/>
            <a:extLst>
              <a:ext uri="{FF2B5EF4-FFF2-40B4-BE49-F238E27FC236}">
                <a16:creationId xmlns:a16="http://schemas.microsoft.com/office/drawing/2014/main" id="{A75293F1-91BF-CBA3-062A-650C8230BF5E}"/>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10861040" y="5131115"/>
            <a:ext cx="1246735" cy="1246735"/>
          </a:xfrm>
          <a:prstGeom prst="ellipse">
            <a:avLst/>
          </a:prstGeom>
        </p:spPr>
      </p:pic>
    </p:spTree>
    <p:extLst>
      <p:ext uri="{BB962C8B-B14F-4D97-AF65-F5344CB8AC3E}">
        <p14:creationId xmlns:p14="http://schemas.microsoft.com/office/powerpoint/2010/main" val="1510856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61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F7B32B">
      <a:dk1>
        <a:srgbClr val="494949"/>
      </a:dk1>
      <a:lt1>
        <a:srgbClr val="FFFFFF"/>
      </a:lt1>
      <a:dk2>
        <a:srgbClr val="44546A"/>
      </a:dk2>
      <a:lt2>
        <a:srgbClr val="F3F3F3"/>
      </a:lt2>
      <a:accent1>
        <a:srgbClr val="A3333C"/>
      </a:accent1>
      <a:accent2>
        <a:srgbClr val="F7B32B"/>
      </a:accent2>
      <a:accent3>
        <a:srgbClr val="417AA0"/>
      </a:accent3>
      <a:accent4>
        <a:srgbClr val="A4BE39"/>
      </a:accent4>
      <a:accent5>
        <a:srgbClr val="F3F3F3"/>
      </a:accent5>
      <a:accent6>
        <a:srgbClr val="494949"/>
      </a:accent6>
      <a:hlink>
        <a:srgbClr val="0563C1"/>
      </a:hlink>
      <a:folHlink>
        <a:srgbClr val="954F72"/>
      </a:folHlink>
    </a:clrScheme>
    <a:fontScheme name="Custom 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rter Template_Heritage Month Presentation" id="{910467CA-E581-43CB-A3F9-242953556B2E}" vid="{325629C9-8C54-4982-A5E7-91DBF3E63BF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0AD4D6-2712-4EC3-A727-A5652AD67F9C}">
  <ds:schemaRefs>
    <ds:schemaRef ds:uri="http://schemas.microsoft.com/sharepoint/v3/contenttype/forms"/>
  </ds:schemaRefs>
</ds:datastoreItem>
</file>

<file path=customXml/itemProps2.xml><?xml version="1.0" encoding="utf-8"?>
<ds:datastoreItem xmlns:ds="http://schemas.openxmlformats.org/officeDocument/2006/customXml" ds:itemID="{873ACE82-BD1C-4CC4-B9C6-7097502B70B7}">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3.xml><?xml version="1.0" encoding="utf-8"?>
<ds:datastoreItem xmlns:ds="http://schemas.openxmlformats.org/officeDocument/2006/customXml" ds:itemID="{A704BC66-A771-492B-8E79-E3C5E33B71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emplate/>
  <TotalTime>61</TotalTime>
  <Words>2128</Words>
  <Application>Microsoft Office PowerPoint</Application>
  <PresentationFormat>Widescreen</PresentationFormat>
  <Paragraphs>238</Paragraphs>
  <Slides>12</Slides>
  <Notes>12</Notes>
  <HiddenSlides>0</HiddenSlides>
  <MMClips>12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Segoe UI</vt:lpstr>
      <vt:lpstr>Wingdings</vt:lpstr>
      <vt:lpstr>Office Theme</vt:lpstr>
      <vt:lpstr>Exercise and Movement in People with Substance Use Disorders Rural Opioid Technical Assistance Course Pacific Southwest Region</vt:lpstr>
      <vt:lpstr>Exercise and Movement in People with Substance Use Disorders (SUD): Outline</vt:lpstr>
      <vt:lpstr>Module 1: Exercise and SUD: Current Evidence </vt:lpstr>
      <vt:lpstr>Systematic Review:  - seeks to collate empirical evidence to address a   specific research question   Meta Analysis:  - uses statistical methods to quantify a “summary   effect” estimate (SE) and its corresponding   confidence intervals (CIs)  - how similar results are across studies (SE) and   how robust and precise the summary effect is (CIs) </vt:lpstr>
      <vt:lpstr>Exercise Increases Abstinence and Decreases Anxiety and Depression in People with SUD</vt:lpstr>
      <vt:lpstr>Exercise Improves Cognition, Anxiety and Depression Scores in People with SUD</vt:lpstr>
      <vt:lpstr>Exercise Improves Social, Emotional and Functional Domains of QoL in People with SUD</vt:lpstr>
      <vt:lpstr>Exercise Decreases Drinking Volume and Increases Fitness in Alcohol Use Disorders</vt:lpstr>
      <vt:lpstr>Exercise and Alcohol Use Disorder (AUD)</vt:lpstr>
      <vt:lpstr>Mood</vt:lpstr>
      <vt:lpstr>Exercise and Methamphetamine (MA) Use Disorder (MUD) </vt:lpstr>
      <vt:lpstr>Exercise and Opioid Use Disorders (OUD)</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Cameran Rynearson</cp:lastModifiedBy>
  <cp:revision>14</cp:revision>
  <dcterms:created xsi:type="dcterms:W3CDTF">2021-02-18T07:10:18Z</dcterms:created>
  <dcterms:modified xsi:type="dcterms:W3CDTF">2025-07-29T20:03:25Z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